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notesMasterIdLst>
    <p:notesMasterId r:id="rId15"/>
  </p:notesMasterIdLst>
  <p:handoutMasterIdLst>
    <p:handoutMasterId r:id="rId16"/>
  </p:handoutMasterIdLst>
  <p:sldIdLst>
    <p:sldId id="256" r:id="rId2"/>
    <p:sldId id="257" r:id="rId3"/>
    <p:sldId id="264" r:id="rId4"/>
    <p:sldId id="265" r:id="rId5"/>
    <p:sldId id="266" r:id="rId6"/>
    <p:sldId id="259" r:id="rId7"/>
    <p:sldId id="268" r:id="rId8"/>
    <p:sldId id="260" r:id="rId9"/>
    <p:sldId id="261" r:id="rId10"/>
    <p:sldId id="267" r:id="rId11"/>
    <p:sldId id="262" r:id="rId12"/>
    <p:sldId id="263"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72469" autoAdjust="0"/>
  </p:normalViewPr>
  <p:slideViewPr>
    <p:cSldViewPr>
      <p:cViewPr varScale="1">
        <p:scale>
          <a:sx n="48" d="100"/>
          <a:sy n="48" d="100"/>
        </p:scale>
        <p:origin x="-1932" y="-108"/>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9C3C10-C4F2-4AB3-8DAE-95DA17BCF2D2}" type="datetimeFigureOut">
              <a:rPr lang="en-US" smtClean="0"/>
              <a:t>5/6/2020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955327F-A42A-4BBA-B1D6-E6A4FD2EA845}" type="slidenum">
              <a:rPr lang="en-US" smtClean="0"/>
              <a:t>‹#›</a:t>
            </a:fld>
            <a:endParaRPr lang="en-US"/>
          </a:p>
        </p:txBody>
      </p:sp>
    </p:spTree>
    <p:extLst>
      <p:ext uri="{BB962C8B-B14F-4D97-AF65-F5344CB8AC3E}">
        <p14:creationId xmlns:p14="http://schemas.microsoft.com/office/powerpoint/2010/main" val="10288067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B092F0-DEA2-47E7-9AE5-4857EEEF5A8A}" type="datetimeFigureOut">
              <a:rPr lang="en-US" smtClean="0"/>
              <a:t>5/6/2020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B1E58F-E54A-40F2-9DA0-0BB1D9E2419A}" type="slidenum">
              <a:rPr lang="en-US" smtClean="0"/>
              <a:t>‹#›</a:t>
            </a:fld>
            <a:endParaRPr lang="en-US"/>
          </a:p>
        </p:txBody>
      </p:sp>
    </p:spTree>
    <p:extLst>
      <p:ext uri="{BB962C8B-B14F-4D97-AF65-F5344CB8AC3E}">
        <p14:creationId xmlns:p14="http://schemas.microsoft.com/office/powerpoint/2010/main" val="2044328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B1E58F-E54A-40F2-9DA0-0BB1D9E2419A}" type="slidenum">
              <a:rPr lang="en-US" smtClean="0"/>
              <a:t>1</a:t>
            </a:fld>
            <a:endParaRPr lang="en-US"/>
          </a:p>
        </p:txBody>
      </p:sp>
    </p:spTree>
    <p:extLst>
      <p:ext uri="{BB962C8B-B14F-4D97-AF65-F5344CB8AC3E}">
        <p14:creationId xmlns:p14="http://schemas.microsoft.com/office/powerpoint/2010/main" val="3531933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B1E58F-E54A-40F2-9DA0-0BB1D9E2419A}" type="slidenum">
              <a:rPr lang="en-US" smtClean="0"/>
              <a:t>10</a:t>
            </a:fld>
            <a:endParaRPr lang="en-US"/>
          </a:p>
        </p:txBody>
      </p:sp>
    </p:spTree>
    <p:extLst>
      <p:ext uri="{BB962C8B-B14F-4D97-AF65-F5344CB8AC3E}">
        <p14:creationId xmlns:p14="http://schemas.microsoft.com/office/powerpoint/2010/main" val="2648515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B1E58F-E54A-40F2-9DA0-0BB1D9E2419A}" type="slidenum">
              <a:rPr lang="en-US" smtClean="0"/>
              <a:t>11</a:t>
            </a:fld>
            <a:endParaRPr lang="en-US"/>
          </a:p>
        </p:txBody>
      </p:sp>
    </p:spTree>
    <p:extLst>
      <p:ext uri="{BB962C8B-B14F-4D97-AF65-F5344CB8AC3E}">
        <p14:creationId xmlns:p14="http://schemas.microsoft.com/office/powerpoint/2010/main" val="2552463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B1E58F-E54A-40F2-9DA0-0BB1D9E2419A}" type="slidenum">
              <a:rPr lang="en-US" smtClean="0"/>
              <a:t>12</a:t>
            </a:fld>
            <a:endParaRPr lang="en-US"/>
          </a:p>
        </p:txBody>
      </p:sp>
    </p:spTree>
    <p:extLst>
      <p:ext uri="{BB962C8B-B14F-4D97-AF65-F5344CB8AC3E}">
        <p14:creationId xmlns:p14="http://schemas.microsoft.com/office/powerpoint/2010/main" val="2004277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B1E58F-E54A-40F2-9DA0-0BB1D9E2419A}" type="slidenum">
              <a:rPr lang="en-US" smtClean="0"/>
              <a:t>13</a:t>
            </a:fld>
            <a:endParaRPr lang="en-US"/>
          </a:p>
        </p:txBody>
      </p:sp>
    </p:spTree>
    <p:extLst>
      <p:ext uri="{BB962C8B-B14F-4D97-AF65-F5344CB8AC3E}">
        <p14:creationId xmlns:p14="http://schemas.microsoft.com/office/powerpoint/2010/main" val="1690641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6B1E58F-E54A-40F2-9DA0-0BB1D9E2419A}" type="slidenum">
              <a:rPr lang="en-US" smtClean="0"/>
              <a:t>2</a:t>
            </a:fld>
            <a:endParaRPr lang="en-US"/>
          </a:p>
        </p:txBody>
      </p:sp>
    </p:spTree>
    <p:extLst>
      <p:ext uri="{BB962C8B-B14F-4D97-AF65-F5344CB8AC3E}">
        <p14:creationId xmlns:p14="http://schemas.microsoft.com/office/powerpoint/2010/main" val="3317675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B1E58F-E54A-40F2-9DA0-0BB1D9E2419A}" type="slidenum">
              <a:rPr lang="en-US" smtClean="0"/>
              <a:t>3</a:t>
            </a:fld>
            <a:endParaRPr lang="en-US"/>
          </a:p>
        </p:txBody>
      </p:sp>
    </p:spTree>
    <p:extLst>
      <p:ext uri="{BB962C8B-B14F-4D97-AF65-F5344CB8AC3E}">
        <p14:creationId xmlns:p14="http://schemas.microsoft.com/office/powerpoint/2010/main" val="3018165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B1E58F-E54A-40F2-9DA0-0BB1D9E2419A}" type="slidenum">
              <a:rPr lang="en-US" smtClean="0"/>
              <a:t>4</a:t>
            </a:fld>
            <a:endParaRPr lang="en-US"/>
          </a:p>
        </p:txBody>
      </p:sp>
    </p:spTree>
    <p:extLst>
      <p:ext uri="{BB962C8B-B14F-4D97-AF65-F5344CB8AC3E}">
        <p14:creationId xmlns:p14="http://schemas.microsoft.com/office/powerpoint/2010/main" val="1168686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B1E58F-E54A-40F2-9DA0-0BB1D9E2419A}" type="slidenum">
              <a:rPr lang="en-US" smtClean="0"/>
              <a:t>5</a:t>
            </a:fld>
            <a:endParaRPr lang="en-US"/>
          </a:p>
        </p:txBody>
      </p:sp>
    </p:spTree>
    <p:extLst>
      <p:ext uri="{BB962C8B-B14F-4D97-AF65-F5344CB8AC3E}">
        <p14:creationId xmlns:p14="http://schemas.microsoft.com/office/powerpoint/2010/main" val="943881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6B1E58F-E54A-40F2-9DA0-0BB1D9E2419A}" type="slidenum">
              <a:rPr lang="en-US" smtClean="0"/>
              <a:t>6</a:t>
            </a:fld>
            <a:endParaRPr lang="en-US"/>
          </a:p>
        </p:txBody>
      </p:sp>
    </p:spTree>
    <p:extLst>
      <p:ext uri="{BB962C8B-B14F-4D97-AF65-F5344CB8AC3E}">
        <p14:creationId xmlns:p14="http://schemas.microsoft.com/office/powerpoint/2010/main" val="2282912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200" b="1" dirty="0"/>
          </a:p>
        </p:txBody>
      </p:sp>
      <p:sp>
        <p:nvSpPr>
          <p:cNvPr id="4" name="Slide Number Placeholder 3"/>
          <p:cNvSpPr>
            <a:spLocks noGrp="1"/>
          </p:cNvSpPr>
          <p:nvPr>
            <p:ph type="sldNum" sz="quarter" idx="10"/>
          </p:nvPr>
        </p:nvSpPr>
        <p:spPr/>
        <p:txBody>
          <a:bodyPr/>
          <a:lstStyle/>
          <a:p>
            <a:fld id="{C6B1E58F-E54A-40F2-9DA0-0BB1D9E2419A}" type="slidenum">
              <a:rPr lang="en-US" smtClean="0"/>
              <a:t>7</a:t>
            </a:fld>
            <a:endParaRPr lang="en-US"/>
          </a:p>
        </p:txBody>
      </p:sp>
    </p:spTree>
    <p:extLst>
      <p:ext uri="{BB962C8B-B14F-4D97-AF65-F5344CB8AC3E}">
        <p14:creationId xmlns:p14="http://schemas.microsoft.com/office/powerpoint/2010/main" val="2282912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B1E58F-E54A-40F2-9DA0-0BB1D9E2419A}" type="slidenum">
              <a:rPr lang="en-US" smtClean="0"/>
              <a:t>8</a:t>
            </a:fld>
            <a:endParaRPr lang="en-US"/>
          </a:p>
        </p:txBody>
      </p:sp>
    </p:spTree>
    <p:extLst>
      <p:ext uri="{BB962C8B-B14F-4D97-AF65-F5344CB8AC3E}">
        <p14:creationId xmlns:p14="http://schemas.microsoft.com/office/powerpoint/2010/main" val="1739246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B1E58F-E54A-40F2-9DA0-0BB1D9E2419A}" type="slidenum">
              <a:rPr lang="en-US" smtClean="0"/>
              <a:t>9</a:t>
            </a:fld>
            <a:endParaRPr lang="en-US"/>
          </a:p>
        </p:txBody>
      </p:sp>
    </p:spTree>
    <p:extLst>
      <p:ext uri="{BB962C8B-B14F-4D97-AF65-F5344CB8AC3E}">
        <p14:creationId xmlns:p14="http://schemas.microsoft.com/office/powerpoint/2010/main" val="21037206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ctrTitle"/>
          </p:nvPr>
        </p:nvSpPr>
        <p:spPr>
          <a:xfrm>
            <a:off x="1028700" y="1803405"/>
            <a:ext cx="7086600" cy="1825096"/>
          </a:xfrm>
        </p:spPr>
        <p:txBody>
          <a:bodyPr anchor="b">
            <a:normAutofit/>
          </a:bodyPr>
          <a:lstStyle>
            <a:lvl1pPr algn="l">
              <a:defRPr sz="6000"/>
            </a:lvl1pPr>
          </a:lstStyle>
          <a:p>
            <a:r>
              <a:rPr lang="en-US" smtClean="0"/>
              <a:t>Click to edit Master title style</a:t>
            </a:r>
            <a:endParaRPr lang="en-US"/>
          </a:p>
        </p:txBody>
      </p:sp>
      <p:sp>
        <p:nvSpPr>
          <p:cNvPr id="3" name="Subtitle 2"/>
          <p:cNvSpPr>
            <a:spLocks noGrp="1"/>
          </p:cNvSpPr>
          <p:nvPr>
            <p:ph type="subTitle" idx="1"/>
          </p:nvPr>
        </p:nvSpPr>
        <p:spPr>
          <a:xfrm>
            <a:off x="1028700" y="3632201"/>
            <a:ext cx="70866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5932171" y="4314328"/>
            <a:ext cx="2183130" cy="374642"/>
          </a:xfrm>
        </p:spPr>
        <p:txBody>
          <a:bodyPr/>
          <a:lstStyle/>
          <a:p>
            <a:fld id="{23A846AD-2DA3-4C9E-9C2E-E69E84CB35A2}" type="datetimeFigureOut">
              <a:rPr lang="en-US" smtClean="0"/>
              <a:t>5/6/2020</a:t>
            </a:fld>
            <a:endParaRPr lang="en-US"/>
          </a:p>
        </p:txBody>
      </p:sp>
      <p:sp>
        <p:nvSpPr>
          <p:cNvPr id="5" name="Footer Placeholder 4"/>
          <p:cNvSpPr>
            <a:spLocks noGrp="1"/>
          </p:cNvSpPr>
          <p:nvPr>
            <p:ph type="ftr" sz="quarter" idx="11"/>
          </p:nvPr>
        </p:nvSpPr>
        <p:spPr>
          <a:xfrm>
            <a:off x="1028700" y="4323846"/>
            <a:ext cx="4800600" cy="365125"/>
          </a:xfrm>
        </p:spPr>
        <p:txBody>
          <a:bodyPr/>
          <a:lstStyle/>
          <a:p>
            <a:endParaRPr lang="en-US"/>
          </a:p>
        </p:txBody>
      </p:sp>
      <p:sp>
        <p:nvSpPr>
          <p:cNvPr id="6" name="Slide Number Placeholder 5"/>
          <p:cNvSpPr>
            <a:spLocks noGrp="1"/>
          </p:cNvSpPr>
          <p:nvPr>
            <p:ph type="sldNum" sz="quarter" idx="12"/>
          </p:nvPr>
        </p:nvSpPr>
        <p:spPr>
          <a:xfrm>
            <a:off x="6057900" y="1430867"/>
            <a:ext cx="2057400" cy="365125"/>
          </a:xfrm>
        </p:spPr>
        <p:txBody>
          <a:bodyPr/>
          <a:lstStyle/>
          <a:p>
            <a:fld id="{52FD7BCF-6BEB-40B7-95CC-749563E137B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33" y="4697361"/>
            <a:ext cx="8116526" cy="819355"/>
          </a:xfrm>
        </p:spPr>
        <p:txBody>
          <a:bodyPr anchor="b"/>
          <a:lstStyle>
            <a:lvl1pPr algn="l">
              <a:defRPr sz="3200"/>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511295" y="941440"/>
            <a:ext cx="811638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50" y="5516716"/>
            <a:ext cx="81153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A846AD-2DA3-4C9E-9C2E-E69E84CB35A2}" type="datetimeFigureOut">
              <a:rPr lang="en-US" smtClean="0"/>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FD7BCF-6BEB-40B7-95CC-749563E137B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0" y="753533"/>
            <a:ext cx="8115300" cy="2802467"/>
          </a:xfrm>
        </p:spPr>
        <p:txBody>
          <a:bodyPr anchor="ctr"/>
          <a:lstStyle>
            <a:lvl1pPr algn="l">
              <a:defRPr sz="3200"/>
            </a:lvl1pPr>
          </a:lstStyle>
          <a:p>
            <a:r>
              <a:rPr lang="en-US" smtClean="0"/>
              <a:t>Click to edit Master title style</a:t>
            </a:r>
            <a:endParaRPr lang="en-US"/>
          </a:p>
        </p:txBody>
      </p:sp>
      <p:sp>
        <p:nvSpPr>
          <p:cNvPr id="4" name="Text Placeholder 3"/>
          <p:cNvSpPr>
            <a:spLocks noGrp="1"/>
          </p:cNvSpPr>
          <p:nvPr>
            <p:ph type="body" sz="half" idx="2"/>
          </p:nvPr>
        </p:nvSpPr>
        <p:spPr>
          <a:xfrm>
            <a:off x="768350" y="3649134"/>
            <a:ext cx="7597887"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860839" y="381001"/>
            <a:ext cx="2183130" cy="365125"/>
          </a:xfrm>
        </p:spPr>
        <p:txBody>
          <a:bodyPr/>
          <a:lstStyle>
            <a:lvl1pPr algn="r">
              <a:defRPr/>
            </a:lvl1pPr>
          </a:lstStyle>
          <a:p>
            <a:fld id="{23A846AD-2DA3-4C9E-9C2E-E69E84CB35A2}" type="datetimeFigureOut">
              <a:rPr lang="en-US" smtClean="0"/>
              <a:t>5/6/2020</a:t>
            </a:fld>
            <a:endParaRPr lang="en-US"/>
          </a:p>
        </p:txBody>
      </p:sp>
      <p:sp>
        <p:nvSpPr>
          <p:cNvPr id="6" name="Footer Placeholder 5"/>
          <p:cNvSpPr>
            <a:spLocks noGrp="1"/>
          </p:cNvSpPr>
          <p:nvPr>
            <p:ph type="ftr" sz="quarter" idx="11"/>
          </p:nvPr>
        </p:nvSpPr>
        <p:spPr>
          <a:xfrm>
            <a:off x="514350" y="379942"/>
            <a:ext cx="5243619" cy="365125"/>
          </a:xfrm>
        </p:spPr>
        <p:txBody>
          <a:bodyPr/>
          <a:lstStyle/>
          <a:p>
            <a:endParaRPr lang="en-US"/>
          </a:p>
        </p:txBody>
      </p:sp>
      <p:sp>
        <p:nvSpPr>
          <p:cNvPr id="7" name="Slide Number Placeholder 6"/>
          <p:cNvSpPr>
            <a:spLocks noGrp="1"/>
          </p:cNvSpPr>
          <p:nvPr>
            <p:ph type="sldNum" sz="quarter" idx="12"/>
          </p:nvPr>
        </p:nvSpPr>
        <p:spPr>
          <a:xfrm>
            <a:off x="8146839" y="381001"/>
            <a:ext cx="482811" cy="365125"/>
          </a:xfrm>
        </p:spPr>
        <p:txBody>
          <a:bodyPr/>
          <a:lstStyle/>
          <a:p>
            <a:fld id="{52FD7BCF-6BEB-40B7-95CC-749563E137B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768351" y="753534"/>
            <a:ext cx="7613650" cy="2604495"/>
          </a:xfrm>
        </p:spPr>
        <p:txBody>
          <a:bodyPr anchor="ctr"/>
          <a:lstStyle>
            <a:lvl1pPr algn="l">
              <a:defRPr sz="3200"/>
            </a:lvl1pPr>
          </a:lstStyle>
          <a:p>
            <a:r>
              <a:rPr lang="en-US" smtClean="0"/>
              <a:t>Click to edit Master title style</a:t>
            </a:r>
            <a:endParaRPr lang="en-US"/>
          </a:p>
        </p:txBody>
      </p:sp>
      <p:sp>
        <p:nvSpPr>
          <p:cNvPr id="12" name="Text Placeholder 3"/>
          <p:cNvSpPr>
            <a:spLocks noGrp="1"/>
          </p:cNvSpPr>
          <p:nvPr>
            <p:ph type="body" sz="half" idx="13"/>
          </p:nvPr>
        </p:nvSpPr>
        <p:spPr>
          <a:xfrm>
            <a:off x="977899" y="3365557"/>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768351" y="3959863"/>
            <a:ext cx="7613650"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860839" y="381001"/>
            <a:ext cx="2183130" cy="365125"/>
          </a:xfrm>
        </p:spPr>
        <p:txBody>
          <a:bodyPr/>
          <a:lstStyle>
            <a:lvl1pPr algn="r">
              <a:defRPr/>
            </a:lvl1pPr>
          </a:lstStyle>
          <a:p>
            <a:fld id="{23A846AD-2DA3-4C9E-9C2E-E69E84CB35A2}" type="datetimeFigureOut">
              <a:rPr lang="en-US" smtClean="0"/>
              <a:t>5/6/2020</a:t>
            </a:fld>
            <a:endParaRPr lang="en-US"/>
          </a:p>
        </p:txBody>
      </p:sp>
      <p:sp>
        <p:nvSpPr>
          <p:cNvPr id="6" name="Footer Placeholder 5"/>
          <p:cNvSpPr>
            <a:spLocks noGrp="1"/>
          </p:cNvSpPr>
          <p:nvPr>
            <p:ph type="ftr" sz="quarter" idx="11"/>
          </p:nvPr>
        </p:nvSpPr>
        <p:spPr>
          <a:xfrm>
            <a:off x="514350" y="379942"/>
            <a:ext cx="5243619" cy="365125"/>
          </a:xfrm>
        </p:spPr>
        <p:txBody>
          <a:bodyPr/>
          <a:lstStyle/>
          <a:p>
            <a:endParaRPr lang="en-US"/>
          </a:p>
        </p:txBody>
      </p:sp>
      <p:sp>
        <p:nvSpPr>
          <p:cNvPr id="7" name="Slide Number Placeholder 6"/>
          <p:cNvSpPr>
            <a:spLocks noGrp="1"/>
          </p:cNvSpPr>
          <p:nvPr>
            <p:ph type="sldNum" sz="quarter" idx="12"/>
          </p:nvPr>
        </p:nvSpPr>
        <p:spPr>
          <a:xfrm>
            <a:off x="8146839" y="381001"/>
            <a:ext cx="482811" cy="365125"/>
          </a:xfrm>
        </p:spPr>
        <p:txBody>
          <a:bodyPr/>
          <a:lstStyle/>
          <a:p>
            <a:fld id="{52FD7BCF-6BEB-40B7-95CC-749563E137BE}" type="slidenum">
              <a:rPr lang="en-US" smtClean="0"/>
              <a:t>‹#›</a:t>
            </a:fld>
            <a:endParaRPr lang="en-US"/>
          </a:p>
        </p:txBody>
      </p:sp>
      <p:sp>
        <p:nvSpPr>
          <p:cNvPr id="9" name="TextBox 8"/>
          <p:cNvSpPr txBox="1"/>
          <p:nvPr/>
        </p:nvSpPr>
        <p:spPr>
          <a:xfrm>
            <a:off x="357188" y="9334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8238173" y="270129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768371" y="1124702"/>
            <a:ext cx="7609640" cy="2511835"/>
          </a:xfrm>
        </p:spPr>
        <p:txBody>
          <a:bodyPr anchor="b"/>
          <a:lstStyle>
            <a:lvl1pPr algn="l">
              <a:defRPr sz="3200"/>
            </a:lvl1pPr>
          </a:lstStyle>
          <a:p>
            <a:r>
              <a:rPr lang="en-US" smtClean="0"/>
              <a:t>Click to edit Master title style</a:t>
            </a:r>
            <a:endParaRPr lang="en-US"/>
          </a:p>
        </p:txBody>
      </p:sp>
      <p:sp>
        <p:nvSpPr>
          <p:cNvPr id="4" name="Text Placeholder 3"/>
          <p:cNvSpPr>
            <a:spLocks noGrp="1"/>
          </p:cNvSpPr>
          <p:nvPr>
            <p:ph type="body" sz="half" idx="2"/>
          </p:nvPr>
        </p:nvSpPr>
        <p:spPr>
          <a:xfrm>
            <a:off x="768350" y="3648316"/>
            <a:ext cx="7608491"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860839" y="378884"/>
            <a:ext cx="2183130" cy="365125"/>
          </a:xfrm>
        </p:spPr>
        <p:txBody>
          <a:bodyPr/>
          <a:lstStyle>
            <a:lvl1pPr algn="r">
              <a:defRPr/>
            </a:lvl1pPr>
          </a:lstStyle>
          <a:p>
            <a:fld id="{23A846AD-2DA3-4C9E-9C2E-E69E84CB35A2}" type="datetimeFigureOut">
              <a:rPr lang="en-US" smtClean="0"/>
              <a:t>5/6/2020</a:t>
            </a:fld>
            <a:endParaRPr lang="en-US"/>
          </a:p>
        </p:txBody>
      </p:sp>
      <p:sp>
        <p:nvSpPr>
          <p:cNvPr id="6" name="Footer Placeholder 5"/>
          <p:cNvSpPr>
            <a:spLocks noGrp="1"/>
          </p:cNvSpPr>
          <p:nvPr>
            <p:ph type="ftr" sz="quarter" idx="11"/>
          </p:nvPr>
        </p:nvSpPr>
        <p:spPr>
          <a:xfrm>
            <a:off x="514350" y="378884"/>
            <a:ext cx="5243619" cy="365125"/>
          </a:xfrm>
        </p:spPr>
        <p:txBody>
          <a:bodyPr/>
          <a:lstStyle/>
          <a:p>
            <a:endParaRPr lang="en-US"/>
          </a:p>
        </p:txBody>
      </p:sp>
      <p:sp>
        <p:nvSpPr>
          <p:cNvPr id="7" name="Slide Number Placeholder 6"/>
          <p:cNvSpPr>
            <a:spLocks noGrp="1"/>
          </p:cNvSpPr>
          <p:nvPr>
            <p:ph type="sldNum" sz="quarter" idx="12"/>
          </p:nvPr>
        </p:nvSpPr>
        <p:spPr>
          <a:xfrm>
            <a:off x="8146839" y="381001"/>
            <a:ext cx="482811" cy="365125"/>
          </a:xfrm>
        </p:spPr>
        <p:txBody>
          <a:bodyPr/>
          <a:lstStyle/>
          <a:p>
            <a:fld id="{52FD7BCF-6BEB-40B7-95CC-749563E137BE}"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457949" cy="1303867"/>
          </a:xfrm>
        </p:spPr>
        <p:txBody>
          <a:bodyPr/>
          <a:lstStyle/>
          <a:p>
            <a:r>
              <a:rPr lang="en-US" smtClean="0"/>
              <a:t>Click to edit Master title style</a:t>
            </a:r>
            <a:endParaRPr lang="en-US"/>
          </a:p>
        </p:txBody>
      </p:sp>
      <p:sp>
        <p:nvSpPr>
          <p:cNvPr id="7" name="Text Placeholder 2"/>
          <p:cNvSpPr>
            <a:spLocks noGrp="1"/>
          </p:cNvSpPr>
          <p:nvPr>
            <p:ph type="body" idx="1"/>
          </p:nvPr>
        </p:nvSpPr>
        <p:spPr>
          <a:xfrm>
            <a:off x="514350" y="2202080"/>
            <a:ext cx="2592324"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14349" y="2904565"/>
            <a:ext cx="2592324"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276600" y="2201333"/>
            <a:ext cx="2592324"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275144" y="2904067"/>
            <a:ext cx="2592324"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6038850" y="2192866"/>
            <a:ext cx="2592324"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6038851" y="2904565"/>
            <a:ext cx="2592324"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3A846AD-2DA3-4C9E-9C2E-E69E84CB35A2}" type="datetimeFigureOut">
              <a:rPr lang="en-US" smtClean="0"/>
              <a:t>5/6/2020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FD7BCF-6BEB-40B7-95CC-749563E137BE}"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1" y="762000"/>
            <a:ext cx="6457949" cy="1295400"/>
          </a:xfrm>
        </p:spPr>
        <p:txBody>
          <a:bodyPr/>
          <a:lstStyle/>
          <a:p>
            <a:r>
              <a:rPr lang="en-US" smtClean="0"/>
              <a:t>Click to edit Master title style</a:t>
            </a:r>
            <a:endParaRPr lang="en-US"/>
          </a:p>
        </p:txBody>
      </p:sp>
      <p:sp>
        <p:nvSpPr>
          <p:cNvPr id="19" name="Text Placeholder 2"/>
          <p:cNvSpPr>
            <a:spLocks noGrp="1"/>
          </p:cNvSpPr>
          <p:nvPr>
            <p:ph type="body" idx="1"/>
          </p:nvPr>
        </p:nvSpPr>
        <p:spPr>
          <a:xfrm>
            <a:off x="516463" y="4191001"/>
            <a:ext cx="2588687"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16463" y="2362200"/>
            <a:ext cx="258868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16463" y="4873765"/>
            <a:ext cx="2588687"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280698" y="4191001"/>
            <a:ext cx="2586701"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280697" y="2362200"/>
            <a:ext cx="258670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280699" y="4873764"/>
            <a:ext cx="2586701"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6037299" y="4191001"/>
            <a:ext cx="259235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6037391" y="2362200"/>
            <a:ext cx="258590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6037299" y="4873762"/>
            <a:ext cx="2589334"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3A846AD-2DA3-4C9E-9C2E-E69E84CB35A2}" type="datetimeFigureOut">
              <a:rPr lang="en-US" smtClean="0"/>
              <a:t>5/6/2020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FD7BCF-6BEB-40B7-95CC-749563E137BE}"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194560"/>
            <a:ext cx="81153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A846AD-2DA3-4C9E-9C2E-E69E84CB35A2}"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D7BCF-6BEB-40B7-95CC-749563E137BE}"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Vertical Title 1"/>
          <p:cNvSpPr>
            <a:spLocks noGrp="1"/>
          </p:cNvSpPr>
          <p:nvPr>
            <p:ph type="title" orient="vert"/>
          </p:nvPr>
        </p:nvSpPr>
        <p:spPr>
          <a:xfrm>
            <a:off x="7086600" y="745067"/>
            <a:ext cx="1543050" cy="3903133"/>
          </a:xfrm>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768350" y="745068"/>
            <a:ext cx="615315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860839" y="379942"/>
            <a:ext cx="2183130" cy="365125"/>
          </a:xfrm>
        </p:spPr>
        <p:txBody>
          <a:bodyPr/>
          <a:lstStyle>
            <a:lvl1pPr algn="r">
              <a:defRPr/>
            </a:lvl1pPr>
          </a:lstStyle>
          <a:p>
            <a:fld id="{23A846AD-2DA3-4C9E-9C2E-E69E84CB35A2}" type="datetimeFigureOut">
              <a:rPr lang="en-US" smtClean="0"/>
              <a:t>5/6/2020</a:t>
            </a:fld>
            <a:endParaRPr lang="en-US"/>
          </a:p>
        </p:txBody>
      </p:sp>
      <p:sp>
        <p:nvSpPr>
          <p:cNvPr id="5" name="Footer Placeholder 4"/>
          <p:cNvSpPr>
            <a:spLocks noGrp="1"/>
          </p:cNvSpPr>
          <p:nvPr>
            <p:ph type="ftr" sz="quarter" idx="11"/>
          </p:nvPr>
        </p:nvSpPr>
        <p:spPr>
          <a:xfrm>
            <a:off x="514350" y="381001"/>
            <a:ext cx="5243619" cy="365125"/>
          </a:xfrm>
        </p:spPr>
        <p:txBody>
          <a:bodyPr/>
          <a:lstStyle/>
          <a:p>
            <a:endParaRPr lang="en-US"/>
          </a:p>
        </p:txBody>
      </p:sp>
      <p:sp>
        <p:nvSpPr>
          <p:cNvPr id="6" name="Slide Number Placeholder 5"/>
          <p:cNvSpPr>
            <a:spLocks noGrp="1"/>
          </p:cNvSpPr>
          <p:nvPr>
            <p:ph type="sldNum" sz="quarter" idx="12"/>
          </p:nvPr>
        </p:nvSpPr>
        <p:spPr>
          <a:xfrm>
            <a:off x="8146839" y="381001"/>
            <a:ext cx="482811" cy="365125"/>
          </a:xfrm>
        </p:spPr>
        <p:txBody>
          <a:bodyPr/>
          <a:lstStyle/>
          <a:p>
            <a:fld id="{52FD7BCF-6BEB-40B7-95CC-749563E137B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A846AD-2DA3-4C9E-9C2E-E69E84CB35A2}"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D7BCF-6BEB-40B7-95CC-749563E137B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1" y="753534"/>
            <a:ext cx="8115299" cy="2801935"/>
          </a:xfrm>
        </p:spPr>
        <p:txBody>
          <a:bodyPr anchor="b">
            <a:normAutofit/>
          </a:bodyPr>
          <a:lstStyle>
            <a:lvl1pPr algn="r">
              <a:defRPr sz="4000"/>
            </a:lvl1pPr>
          </a:lstStyle>
          <a:p>
            <a:r>
              <a:rPr lang="en-US" smtClean="0"/>
              <a:t>Click to edit Master title style</a:t>
            </a:r>
            <a:endParaRPr lang="en-US"/>
          </a:p>
        </p:txBody>
      </p:sp>
      <p:sp>
        <p:nvSpPr>
          <p:cNvPr id="3" name="Text Placeholder 2"/>
          <p:cNvSpPr>
            <a:spLocks noGrp="1"/>
          </p:cNvSpPr>
          <p:nvPr>
            <p:ph type="body" idx="1"/>
          </p:nvPr>
        </p:nvSpPr>
        <p:spPr>
          <a:xfrm>
            <a:off x="768350" y="3641726"/>
            <a:ext cx="786765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860839" y="381001"/>
            <a:ext cx="2183130" cy="365125"/>
          </a:xfrm>
        </p:spPr>
        <p:txBody>
          <a:bodyPr/>
          <a:lstStyle>
            <a:lvl1pPr algn="r">
              <a:defRPr/>
            </a:lvl1pPr>
          </a:lstStyle>
          <a:p>
            <a:fld id="{23A846AD-2DA3-4C9E-9C2E-E69E84CB35A2}" type="datetimeFigureOut">
              <a:rPr lang="en-US" smtClean="0"/>
              <a:t>5/6/2020</a:t>
            </a:fld>
            <a:endParaRPr lang="en-US"/>
          </a:p>
        </p:txBody>
      </p:sp>
      <p:sp>
        <p:nvSpPr>
          <p:cNvPr id="5" name="Footer Placeholder 4"/>
          <p:cNvSpPr>
            <a:spLocks noGrp="1"/>
          </p:cNvSpPr>
          <p:nvPr>
            <p:ph type="ftr" sz="quarter" idx="11"/>
          </p:nvPr>
        </p:nvSpPr>
        <p:spPr>
          <a:xfrm>
            <a:off x="514350" y="381002"/>
            <a:ext cx="5243619" cy="364065"/>
          </a:xfrm>
        </p:spPr>
        <p:txBody>
          <a:bodyPr/>
          <a:lstStyle/>
          <a:p>
            <a:endParaRPr lang="en-US"/>
          </a:p>
        </p:txBody>
      </p:sp>
      <p:sp>
        <p:nvSpPr>
          <p:cNvPr id="6" name="Slide Number Placeholder 5"/>
          <p:cNvSpPr>
            <a:spLocks noGrp="1"/>
          </p:cNvSpPr>
          <p:nvPr>
            <p:ph type="sldNum" sz="quarter" idx="12"/>
          </p:nvPr>
        </p:nvSpPr>
        <p:spPr>
          <a:xfrm>
            <a:off x="8146839" y="381001"/>
            <a:ext cx="482811" cy="365125"/>
          </a:xfrm>
        </p:spPr>
        <p:txBody>
          <a:bodyPr/>
          <a:lstStyle/>
          <a:p>
            <a:fld id="{52FD7BCF-6BEB-40B7-95CC-749563E137B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2194560"/>
            <a:ext cx="40005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2194560"/>
            <a:ext cx="40005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A846AD-2DA3-4C9E-9C2E-E69E84CB35A2}" type="datetimeFigureOut">
              <a:rPr lang="en-US" smtClean="0"/>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FD7BCF-6BEB-40B7-95CC-749563E137B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457950" cy="129540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85807" y="2183802"/>
            <a:ext cx="3809993"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1" y="3132667"/>
            <a:ext cx="3983831"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00600" y="2183802"/>
            <a:ext cx="382905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3132667"/>
            <a:ext cx="40005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A846AD-2DA3-4C9E-9C2E-E69E84CB35A2}" type="datetimeFigureOut">
              <a:rPr lang="en-US" smtClean="0"/>
              <a:t>5/6/2020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FD7BCF-6BEB-40B7-95CC-749563E137B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A846AD-2DA3-4C9E-9C2E-E69E84CB35A2}" type="datetimeFigureOut">
              <a:rPr lang="en-US" smtClean="0"/>
              <a:t>5/6/2020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FD7BCF-6BEB-40B7-95CC-749563E137B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846AD-2DA3-4C9E-9C2E-E69E84CB35A2}" type="datetimeFigureOut">
              <a:rPr lang="en-US" smtClean="0"/>
              <a:t>5/6/2020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FD7BCF-6BEB-40B7-95CC-749563E137B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3086100" cy="1600200"/>
          </a:xfrm>
        </p:spPr>
        <p:txBody>
          <a:bodyPr anchor="b"/>
          <a:lstStyle>
            <a:lvl1pPr algn="l">
              <a:defRPr sz="3200"/>
            </a:lvl1pPr>
          </a:lstStyle>
          <a:p>
            <a:r>
              <a:rPr lang="en-US" smtClean="0"/>
              <a:t>Click to edit Master title style</a:t>
            </a:r>
            <a:endParaRPr lang="en-US"/>
          </a:p>
        </p:txBody>
      </p:sp>
      <p:sp>
        <p:nvSpPr>
          <p:cNvPr id="3" name="Content Placeholder 2"/>
          <p:cNvSpPr>
            <a:spLocks noGrp="1"/>
          </p:cNvSpPr>
          <p:nvPr>
            <p:ph idx="1"/>
          </p:nvPr>
        </p:nvSpPr>
        <p:spPr>
          <a:xfrm>
            <a:off x="3746686" y="746760"/>
            <a:ext cx="4882964"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3124200"/>
            <a:ext cx="30861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A846AD-2DA3-4C9E-9C2E-E69E84CB35A2}" type="datetimeFigureOut">
              <a:rPr lang="en-US" smtClean="0"/>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FD7BCF-6BEB-40B7-95CC-749563E137B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5154930" cy="1600200"/>
          </a:xfrm>
        </p:spPr>
        <p:txBody>
          <a:bodyPr anchor="b"/>
          <a:lstStyle>
            <a:lvl1pPr algn="l">
              <a:defRPr sz="3200"/>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5895928" y="751242"/>
            <a:ext cx="273372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50" y="3124200"/>
            <a:ext cx="515493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A846AD-2DA3-4C9E-9C2E-E69E84CB35A2}" type="datetimeFigureOut">
              <a:rPr lang="en-US" smtClean="0"/>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FD7BCF-6BEB-40B7-95CC-749563E137B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Placeholder 1"/>
          <p:cNvSpPr>
            <a:spLocks noGrp="1"/>
          </p:cNvSpPr>
          <p:nvPr>
            <p:ph type="title"/>
          </p:nvPr>
        </p:nvSpPr>
        <p:spPr>
          <a:xfrm>
            <a:off x="2171700" y="764373"/>
            <a:ext cx="6457950" cy="1293028"/>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14350" y="2194561"/>
            <a:ext cx="81153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46520" y="6356351"/>
            <a:ext cx="218313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3A846AD-2DA3-4C9E-9C2E-E69E84CB35A2}" type="datetimeFigureOut">
              <a:rPr lang="en-US" smtClean="0"/>
              <a:t>5/6/2020</a:t>
            </a:fld>
            <a:endParaRPr lang="en-US"/>
          </a:p>
        </p:txBody>
      </p:sp>
      <p:sp>
        <p:nvSpPr>
          <p:cNvPr id="5" name="Footer Placeholder 4"/>
          <p:cNvSpPr>
            <a:spLocks noGrp="1"/>
          </p:cNvSpPr>
          <p:nvPr>
            <p:ph type="ftr" sz="quarter" idx="3"/>
          </p:nvPr>
        </p:nvSpPr>
        <p:spPr>
          <a:xfrm>
            <a:off x="514350" y="6355846"/>
            <a:ext cx="58293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2FD7BCF-6BEB-40B7-95CC-749563E137BE}"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ncbi.nlm.nih.gov/pmc/articles/PMC438651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5791200" cy="2308225"/>
          </a:xfrm>
        </p:spPr>
        <p:txBody>
          <a:bodyPr>
            <a:normAutofit fontScale="90000"/>
          </a:bodyPr>
          <a:lstStyle/>
          <a:p>
            <a:r>
              <a:rPr lang="en-US" b="1" dirty="0" smtClean="0">
                <a:latin typeface="Calibri" panose="020F0502020204030204" pitchFamily="34" charset="0"/>
              </a:rPr>
              <a:t>Healthcare Transportation Project</a:t>
            </a:r>
            <a:endParaRPr lang="en-US" b="1" dirty="0">
              <a:latin typeface="Calibri" panose="020F0502020204030204" pitchFamily="34" charset="0"/>
            </a:endParaRPr>
          </a:p>
        </p:txBody>
      </p:sp>
      <p:sp>
        <p:nvSpPr>
          <p:cNvPr id="3" name="Subtitle 2"/>
          <p:cNvSpPr>
            <a:spLocks noGrp="1"/>
          </p:cNvSpPr>
          <p:nvPr>
            <p:ph type="subTitle" idx="1"/>
          </p:nvPr>
        </p:nvSpPr>
        <p:spPr>
          <a:xfrm>
            <a:off x="1371600" y="3886200"/>
            <a:ext cx="2743200" cy="457200"/>
          </a:xfrm>
        </p:spPr>
        <p:txBody>
          <a:bodyPr>
            <a:noAutofit/>
          </a:bodyPr>
          <a:lstStyle/>
          <a:p>
            <a:r>
              <a:rPr lang="en-US" sz="2800" dirty="0" smtClean="0">
                <a:latin typeface="Calibri" panose="020F0502020204030204" pitchFamily="34" charset="0"/>
              </a:rPr>
              <a:t>Vancouver, WA</a:t>
            </a:r>
            <a:endParaRPr lang="en-US" sz="2800" dirty="0">
              <a:latin typeface="Calibri" panose="020F0502020204030204" pitchFamily="34" charset="0"/>
            </a:endParaRPr>
          </a:p>
        </p:txBody>
      </p:sp>
      <p:pic>
        <p:nvPicPr>
          <p:cNvPr id="1027" name="Picture 3" descr="bus_cutaway_edited"/>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20314845">
            <a:off x="3356239" y="4419096"/>
            <a:ext cx="3144837" cy="1196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9900"/>
                  </a:outerShdw>
                </a:effectLst>
              </a14:hiddenEffects>
            </a:ext>
          </a:extLst>
        </p:spPr>
      </p:pic>
    </p:spTree>
    <p:extLst>
      <p:ext uri="{BB962C8B-B14F-4D97-AF65-F5344CB8AC3E}">
        <p14:creationId xmlns:p14="http://schemas.microsoft.com/office/powerpoint/2010/main" val="907818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smtClean="0">
                <a:latin typeface="Calibri" panose="020F0502020204030204" pitchFamily="34" charset="0"/>
              </a:rPr>
              <a:t>Market Size and Opportunity</a:t>
            </a:r>
            <a:endParaRPr lang="en-US" sz="4400" b="1" dirty="0">
              <a:latin typeface="Calibri" panose="020F0502020204030204" pitchFamily="34" charset="0"/>
            </a:endParaRPr>
          </a:p>
        </p:txBody>
      </p:sp>
      <p:sp>
        <p:nvSpPr>
          <p:cNvPr id="3" name="Content Placeholder 2"/>
          <p:cNvSpPr>
            <a:spLocks noGrp="1"/>
          </p:cNvSpPr>
          <p:nvPr>
            <p:ph idx="1"/>
          </p:nvPr>
        </p:nvSpPr>
        <p:spPr/>
        <p:txBody>
          <a:bodyPr>
            <a:normAutofit/>
          </a:bodyPr>
          <a:lstStyle/>
          <a:p>
            <a:r>
              <a:rPr lang="en-US" sz="2400" dirty="0" smtClean="0">
                <a:latin typeface="Calibri" panose="020F0502020204030204" pitchFamily="34" charset="0"/>
              </a:rPr>
              <a:t>250 days of operation per year (M-F minus ten federal holidays)</a:t>
            </a:r>
          </a:p>
          <a:p>
            <a:r>
              <a:rPr lang="en-US" sz="2400" dirty="0" smtClean="0">
                <a:latin typeface="Calibri" panose="020F0502020204030204" pitchFamily="34" charset="0"/>
              </a:rPr>
              <a:t>One 5 passenger seat mini-van (possibly two vehicles if demand warrants)</a:t>
            </a:r>
          </a:p>
          <a:p>
            <a:r>
              <a:rPr lang="en-US" sz="2400" dirty="0" smtClean="0">
                <a:latin typeface="Calibri" panose="020F0502020204030204" pitchFamily="34" charset="0"/>
              </a:rPr>
              <a:t>Operating at 80% capacity equals 1,000 round trips per year (2,000 trips with second vehicle)</a:t>
            </a:r>
          </a:p>
          <a:p>
            <a:r>
              <a:rPr lang="en-US" sz="2400" dirty="0" smtClean="0">
                <a:latin typeface="Calibri" panose="020F0502020204030204" pitchFamily="34" charset="0"/>
              </a:rPr>
              <a:t>Operating at 100% capacity equals 1,250 round trips per year (2,500 trips with second vehicle)</a:t>
            </a:r>
            <a:endParaRPr lang="en-US" sz="2400" dirty="0">
              <a:latin typeface="Calibri" panose="020F0502020204030204" pitchFamily="34" charset="0"/>
            </a:endParaRPr>
          </a:p>
        </p:txBody>
      </p:sp>
    </p:spTree>
    <p:extLst>
      <p:ext uri="{BB962C8B-B14F-4D97-AF65-F5344CB8AC3E}">
        <p14:creationId xmlns:p14="http://schemas.microsoft.com/office/powerpoint/2010/main" val="3571618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457200"/>
            <a:ext cx="5238750" cy="1293028"/>
          </a:xfrm>
        </p:spPr>
        <p:txBody>
          <a:bodyPr>
            <a:normAutofit/>
          </a:bodyPr>
          <a:lstStyle/>
          <a:p>
            <a:r>
              <a:rPr lang="en-US" sz="4400" b="1" dirty="0" smtClean="0">
                <a:latin typeface="Calibri" panose="020F0502020204030204" pitchFamily="34" charset="0"/>
              </a:rPr>
              <a:t>Business Model</a:t>
            </a:r>
            <a:endParaRPr lang="en-US" sz="4400" b="1" dirty="0">
              <a:latin typeface="Calibri" panose="020F0502020204030204" pitchFamily="34" charset="0"/>
            </a:endParaRPr>
          </a:p>
        </p:txBody>
      </p:sp>
      <p:sp>
        <p:nvSpPr>
          <p:cNvPr id="3" name="Content Placeholder 2"/>
          <p:cNvSpPr>
            <a:spLocks noGrp="1"/>
          </p:cNvSpPr>
          <p:nvPr>
            <p:ph idx="1"/>
          </p:nvPr>
        </p:nvSpPr>
        <p:spPr>
          <a:xfrm>
            <a:off x="533400" y="1828800"/>
            <a:ext cx="8115300" cy="4024125"/>
          </a:xfrm>
        </p:spPr>
        <p:txBody>
          <a:bodyPr>
            <a:noAutofit/>
          </a:bodyPr>
          <a:lstStyle/>
          <a:p>
            <a:r>
              <a:rPr lang="en-US" sz="2400" dirty="0" smtClean="0">
                <a:latin typeface="Calibri" panose="020F0502020204030204" pitchFamily="34" charset="0"/>
              </a:rPr>
              <a:t>Grants</a:t>
            </a:r>
          </a:p>
          <a:p>
            <a:pPr lvl="1"/>
            <a:r>
              <a:rPr lang="en-US" sz="2400" dirty="0" smtClean="0">
                <a:latin typeface="Calibri" panose="020F0502020204030204" pitchFamily="34" charset="0"/>
              </a:rPr>
              <a:t>Local healthcare foundations</a:t>
            </a:r>
          </a:p>
          <a:p>
            <a:pPr lvl="1"/>
            <a:r>
              <a:rPr lang="en-US" sz="2400" dirty="0" smtClean="0">
                <a:latin typeface="Calibri" panose="020F0502020204030204" pitchFamily="34" charset="0"/>
              </a:rPr>
              <a:t>Community organizations</a:t>
            </a:r>
          </a:p>
          <a:p>
            <a:pPr lvl="1"/>
            <a:r>
              <a:rPr lang="en-US" sz="2400" dirty="0" smtClean="0">
                <a:latin typeface="Calibri" panose="020F0502020204030204" pitchFamily="34" charset="0"/>
              </a:rPr>
              <a:t>WSDOT / FTA</a:t>
            </a:r>
          </a:p>
          <a:p>
            <a:r>
              <a:rPr lang="en-US" sz="2400" dirty="0" smtClean="0">
                <a:latin typeface="Calibri" panose="020F0502020204030204" pitchFamily="34" charset="0"/>
              </a:rPr>
              <a:t>Partnerships</a:t>
            </a:r>
          </a:p>
          <a:p>
            <a:pPr lvl="1"/>
            <a:r>
              <a:rPr lang="en-US" sz="2400" dirty="0" smtClean="0">
                <a:latin typeface="Calibri" panose="020F0502020204030204" pitchFamily="34" charset="0"/>
              </a:rPr>
              <a:t>Local businesses</a:t>
            </a:r>
          </a:p>
          <a:p>
            <a:pPr lvl="1"/>
            <a:r>
              <a:rPr lang="en-US" sz="2400" dirty="0" smtClean="0">
                <a:latin typeface="Calibri" panose="020F0502020204030204" pitchFamily="34" charset="0"/>
              </a:rPr>
              <a:t>Transit</a:t>
            </a:r>
          </a:p>
          <a:p>
            <a:pPr lvl="1"/>
            <a:r>
              <a:rPr lang="en-US" sz="2400" dirty="0" smtClean="0">
                <a:latin typeface="Calibri" panose="020F0502020204030204" pitchFamily="34" charset="0"/>
              </a:rPr>
              <a:t>Community Organizations</a:t>
            </a:r>
          </a:p>
          <a:p>
            <a:r>
              <a:rPr lang="en-US" sz="2400" dirty="0" smtClean="0">
                <a:latin typeface="Calibri" panose="020F0502020204030204" pitchFamily="34" charset="0"/>
              </a:rPr>
              <a:t>Service charge for riders</a:t>
            </a:r>
          </a:p>
          <a:p>
            <a:pPr lvl="1"/>
            <a:r>
              <a:rPr lang="en-US" sz="2400" dirty="0" smtClean="0">
                <a:latin typeface="Calibri" panose="020F0502020204030204" pitchFamily="34" charset="0"/>
              </a:rPr>
              <a:t>$2 or under, donations, or free</a:t>
            </a:r>
            <a:endParaRPr lang="en-US" sz="2400" dirty="0">
              <a:latin typeface="Calibri" panose="020F0502020204030204" pitchFamily="34" charset="0"/>
            </a:endParaRPr>
          </a:p>
        </p:txBody>
      </p:sp>
    </p:spTree>
    <p:extLst>
      <p:ext uri="{BB962C8B-B14F-4D97-AF65-F5344CB8AC3E}">
        <p14:creationId xmlns:p14="http://schemas.microsoft.com/office/powerpoint/2010/main" val="21016129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4400" b="1" dirty="0" smtClean="0">
                <a:latin typeface="Calibri" panose="020F0502020204030204" pitchFamily="34" charset="0"/>
              </a:rPr>
              <a:t>Thank You!</a:t>
            </a:r>
            <a:endParaRPr lang="en-US" sz="4400" b="1" dirty="0">
              <a:latin typeface="Calibri" panose="020F0502020204030204" pitchFamily="34" charset="0"/>
            </a:endParaRPr>
          </a:p>
        </p:txBody>
      </p:sp>
      <p:pic>
        <p:nvPicPr>
          <p:cNvPr id="10" name="Picture 3" descr="\\Hscmp01\users$\billb\My Documents\Mobility Management\Healthcare Transportation\Maps\RoughServiceAreaMap_4.23.20_2.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28800" y="1210127"/>
            <a:ext cx="6858000" cy="5347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278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6457950" cy="1293028"/>
          </a:xfrm>
        </p:spPr>
        <p:txBody>
          <a:bodyPr/>
          <a:lstStyle/>
          <a:p>
            <a:r>
              <a:rPr lang="en-US" b="1" dirty="0" smtClean="0">
                <a:latin typeface="Calibri" panose="020F0502020204030204" pitchFamily="34" charset="0"/>
              </a:rPr>
              <a:t>Team members and project partners</a:t>
            </a:r>
            <a:endParaRPr lang="en-US" dirty="0"/>
          </a:p>
        </p:txBody>
      </p:sp>
      <p:sp>
        <p:nvSpPr>
          <p:cNvPr id="3" name="Content Placeholder 2"/>
          <p:cNvSpPr>
            <a:spLocks noGrp="1"/>
          </p:cNvSpPr>
          <p:nvPr>
            <p:ph idx="1"/>
          </p:nvPr>
        </p:nvSpPr>
        <p:spPr>
          <a:xfrm>
            <a:off x="514350" y="1524000"/>
            <a:ext cx="3829050" cy="5029199"/>
          </a:xfrm>
        </p:spPr>
        <p:txBody>
          <a:bodyPr>
            <a:noAutofit/>
          </a:bodyPr>
          <a:lstStyle/>
          <a:p>
            <a:pPr marL="0" indent="0">
              <a:lnSpc>
                <a:spcPct val="100000"/>
              </a:lnSpc>
              <a:spcBef>
                <a:spcPts val="0"/>
              </a:spcBef>
              <a:buNone/>
            </a:pPr>
            <a:r>
              <a:rPr lang="en-US" sz="1800" b="1" dirty="0" smtClean="0">
                <a:latin typeface="Calibri" panose="020F0502020204030204" pitchFamily="34" charset="0"/>
              </a:rPr>
              <a:t>Anna Riedel </a:t>
            </a:r>
          </a:p>
          <a:p>
            <a:pPr marL="0" indent="0">
              <a:lnSpc>
                <a:spcPct val="100000"/>
              </a:lnSpc>
              <a:spcBef>
                <a:spcPts val="0"/>
              </a:spcBef>
              <a:buNone/>
            </a:pPr>
            <a:r>
              <a:rPr lang="en-US" sz="1800" dirty="0" smtClean="0">
                <a:latin typeface="Calibri" panose="020F0502020204030204" pitchFamily="34" charset="0"/>
              </a:rPr>
              <a:t>Kaiser </a:t>
            </a:r>
            <a:r>
              <a:rPr lang="en-US" sz="1800" dirty="0">
                <a:latin typeface="Calibri" panose="020F0502020204030204" pitchFamily="34" charset="0"/>
              </a:rPr>
              <a:t>Permanente </a:t>
            </a:r>
            <a:endParaRPr lang="en-US" sz="1800" dirty="0" smtClean="0">
              <a:latin typeface="Calibri" panose="020F0502020204030204" pitchFamily="34" charset="0"/>
            </a:endParaRPr>
          </a:p>
          <a:p>
            <a:pPr marL="0" indent="0">
              <a:lnSpc>
                <a:spcPct val="100000"/>
              </a:lnSpc>
              <a:spcBef>
                <a:spcPts val="0"/>
              </a:spcBef>
              <a:buNone/>
            </a:pPr>
            <a:r>
              <a:rPr lang="en-US" sz="1800" b="1" dirty="0" smtClean="0">
                <a:latin typeface="Calibri" panose="020F0502020204030204" pitchFamily="34" charset="0"/>
              </a:rPr>
              <a:t>Jason Scott </a:t>
            </a:r>
          </a:p>
          <a:p>
            <a:pPr marL="0" indent="0">
              <a:lnSpc>
                <a:spcPct val="100000"/>
              </a:lnSpc>
              <a:spcBef>
                <a:spcPts val="0"/>
              </a:spcBef>
              <a:buNone/>
            </a:pPr>
            <a:r>
              <a:rPr lang="en-US" sz="1800" dirty="0" smtClean="0">
                <a:latin typeface="Calibri" panose="020F0502020204030204" pitchFamily="34" charset="0"/>
              </a:rPr>
              <a:t>Kaiser Permanente	</a:t>
            </a:r>
          </a:p>
          <a:p>
            <a:pPr marL="0" indent="0">
              <a:lnSpc>
                <a:spcPct val="100000"/>
              </a:lnSpc>
              <a:spcBef>
                <a:spcPts val="0"/>
              </a:spcBef>
              <a:buNone/>
            </a:pPr>
            <a:r>
              <a:rPr lang="en-US" sz="1800" b="1" dirty="0" smtClean="0">
                <a:latin typeface="Calibri" panose="020F0502020204030204" pitchFamily="34" charset="0"/>
              </a:rPr>
              <a:t>Althea Ender </a:t>
            </a:r>
          </a:p>
          <a:p>
            <a:pPr marL="0" indent="0">
              <a:lnSpc>
                <a:spcPct val="100000"/>
              </a:lnSpc>
              <a:spcBef>
                <a:spcPts val="0"/>
              </a:spcBef>
              <a:buNone/>
            </a:pPr>
            <a:r>
              <a:rPr lang="en-US" sz="1800" dirty="0" smtClean="0">
                <a:latin typeface="Calibri" panose="020F0502020204030204" pitchFamily="34" charset="0"/>
              </a:rPr>
              <a:t>Kaiser Permanente</a:t>
            </a:r>
          </a:p>
          <a:p>
            <a:pPr marL="0" indent="0">
              <a:lnSpc>
                <a:spcPct val="100000"/>
              </a:lnSpc>
              <a:spcBef>
                <a:spcPts val="0"/>
              </a:spcBef>
              <a:buNone/>
            </a:pPr>
            <a:r>
              <a:rPr lang="en-US" sz="1800" b="1" dirty="0" smtClean="0">
                <a:latin typeface="Calibri" panose="020F0502020204030204" pitchFamily="34" charset="0"/>
              </a:rPr>
              <a:t>Sue Neal </a:t>
            </a:r>
          </a:p>
          <a:p>
            <a:pPr marL="0" indent="0">
              <a:lnSpc>
                <a:spcPct val="100000"/>
              </a:lnSpc>
              <a:spcBef>
                <a:spcPts val="0"/>
              </a:spcBef>
              <a:buNone/>
            </a:pPr>
            <a:r>
              <a:rPr lang="en-US" sz="1800" dirty="0" smtClean="0">
                <a:latin typeface="Calibri" panose="020F0502020204030204" pitchFamily="34" charset="0"/>
              </a:rPr>
              <a:t>Battle Ground Healthcare</a:t>
            </a:r>
          </a:p>
          <a:p>
            <a:pPr marL="0" indent="0">
              <a:lnSpc>
                <a:spcPct val="100000"/>
              </a:lnSpc>
              <a:spcBef>
                <a:spcPts val="0"/>
              </a:spcBef>
              <a:buNone/>
            </a:pPr>
            <a:r>
              <a:rPr lang="en-US" sz="1800" b="1" dirty="0" smtClean="0">
                <a:latin typeface="Calibri" panose="020F0502020204030204" pitchFamily="34" charset="0"/>
              </a:rPr>
              <a:t>Alexandra Holbrook </a:t>
            </a:r>
          </a:p>
          <a:p>
            <a:pPr marL="0" indent="0">
              <a:lnSpc>
                <a:spcPct val="100000"/>
              </a:lnSpc>
              <a:spcBef>
                <a:spcPts val="0"/>
              </a:spcBef>
              <a:buNone/>
            </a:pPr>
            <a:r>
              <a:rPr lang="en-US" sz="1800" dirty="0" smtClean="0">
                <a:latin typeface="Calibri" panose="020F0502020204030204" pitchFamily="34" charset="0"/>
              </a:rPr>
              <a:t>PeaceHealth</a:t>
            </a:r>
          </a:p>
          <a:p>
            <a:pPr marL="0" indent="0">
              <a:lnSpc>
                <a:spcPct val="100000"/>
              </a:lnSpc>
              <a:spcBef>
                <a:spcPts val="0"/>
              </a:spcBef>
              <a:buNone/>
            </a:pPr>
            <a:r>
              <a:rPr lang="en-US" sz="1800" b="1" dirty="0" smtClean="0">
                <a:latin typeface="Calibri" panose="020F0502020204030204" pitchFamily="34" charset="0"/>
              </a:rPr>
              <a:t>Mikayla </a:t>
            </a:r>
            <a:r>
              <a:rPr lang="en-US" sz="1800" b="1" dirty="0" err="1" smtClean="0">
                <a:latin typeface="Calibri" panose="020F0502020204030204" pitchFamily="34" charset="0"/>
              </a:rPr>
              <a:t>Springob</a:t>
            </a:r>
            <a:r>
              <a:rPr lang="en-US" sz="1800" b="1" dirty="0" smtClean="0">
                <a:latin typeface="Calibri" panose="020F0502020204030204" pitchFamily="34" charset="0"/>
              </a:rPr>
              <a:t>/Nina Davenport </a:t>
            </a:r>
          </a:p>
          <a:p>
            <a:pPr marL="0" indent="0">
              <a:lnSpc>
                <a:spcPct val="100000"/>
              </a:lnSpc>
              <a:spcBef>
                <a:spcPts val="0"/>
              </a:spcBef>
              <a:buNone/>
            </a:pPr>
            <a:r>
              <a:rPr lang="en-US" sz="1800" dirty="0" smtClean="0">
                <a:latin typeface="Calibri" panose="020F0502020204030204" pitchFamily="34" charset="0"/>
              </a:rPr>
              <a:t>Area Agency on Aging/Disabilities of SW WA</a:t>
            </a:r>
          </a:p>
          <a:p>
            <a:pPr marL="0" indent="0">
              <a:lnSpc>
                <a:spcPct val="100000"/>
              </a:lnSpc>
              <a:spcBef>
                <a:spcPts val="0"/>
              </a:spcBef>
              <a:buNone/>
            </a:pPr>
            <a:r>
              <a:rPr lang="en-US" sz="1800" b="1" dirty="0" err="1" smtClean="0">
                <a:latin typeface="Calibri" panose="020F0502020204030204" pitchFamily="34" charset="0"/>
              </a:rPr>
              <a:t>Aideet</a:t>
            </a:r>
            <a:r>
              <a:rPr lang="en-US" sz="1800" b="1" dirty="0" smtClean="0">
                <a:latin typeface="Calibri" panose="020F0502020204030204" pitchFamily="34" charset="0"/>
              </a:rPr>
              <a:t> Pineda </a:t>
            </a:r>
          </a:p>
          <a:p>
            <a:pPr marL="0" indent="0">
              <a:lnSpc>
                <a:spcPct val="100000"/>
              </a:lnSpc>
              <a:spcBef>
                <a:spcPts val="0"/>
              </a:spcBef>
              <a:buNone/>
            </a:pPr>
            <a:r>
              <a:rPr lang="en-US" sz="1800" dirty="0" smtClean="0">
                <a:latin typeface="Calibri" panose="020F0502020204030204" pitchFamily="34" charset="0"/>
              </a:rPr>
              <a:t>Molina Healthcare</a:t>
            </a:r>
          </a:p>
          <a:p>
            <a:pPr marL="0" indent="0">
              <a:lnSpc>
                <a:spcPct val="100000"/>
              </a:lnSpc>
              <a:spcBef>
                <a:spcPts val="0"/>
              </a:spcBef>
              <a:buNone/>
            </a:pPr>
            <a:r>
              <a:rPr lang="en-US" sz="1800" b="1" dirty="0" err="1" smtClean="0">
                <a:latin typeface="Calibri" panose="020F0502020204030204" pitchFamily="34" charset="0"/>
              </a:rPr>
              <a:t>Yasmina</a:t>
            </a:r>
            <a:r>
              <a:rPr lang="en-US" sz="1800" b="1" dirty="0" smtClean="0">
                <a:latin typeface="Calibri" panose="020F0502020204030204" pitchFamily="34" charset="0"/>
              </a:rPr>
              <a:t> </a:t>
            </a:r>
            <a:r>
              <a:rPr lang="en-US" sz="1800" b="1" dirty="0" err="1" smtClean="0">
                <a:latin typeface="Calibri" panose="020F0502020204030204" pitchFamily="34" charset="0"/>
              </a:rPr>
              <a:t>Aknin</a:t>
            </a:r>
            <a:r>
              <a:rPr lang="en-US" sz="1800" b="1" dirty="0" smtClean="0">
                <a:latin typeface="Calibri" panose="020F0502020204030204" pitchFamily="34" charset="0"/>
              </a:rPr>
              <a:t> </a:t>
            </a:r>
          </a:p>
          <a:p>
            <a:pPr marL="0" indent="0">
              <a:lnSpc>
                <a:spcPct val="100000"/>
              </a:lnSpc>
              <a:spcBef>
                <a:spcPts val="0"/>
              </a:spcBef>
              <a:buNone/>
            </a:pPr>
            <a:r>
              <a:rPr lang="en-US" sz="1800" dirty="0" smtClean="0">
                <a:latin typeface="Calibri" panose="020F0502020204030204" pitchFamily="34" charset="0"/>
              </a:rPr>
              <a:t>Clark County Public Health</a:t>
            </a:r>
          </a:p>
        </p:txBody>
      </p:sp>
      <p:sp>
        <p:nvSpPr>
          <p:cNvPr id="4" name="TextBox 3"/>
          <p:cNvSpPr txBox="1"/>
          <p:nvPr/>
        </p:nvSpPr>
        <p:spPr>
          <a:xfrm>
            <a:off x="4495800" y="1524000"/>
            <a:ext cx="3886200" cy="5355312"/>
          </a:xfrm>
          <a:prstGeom prst="rect">
            <a:avLst/>
          </a:prstGeom>
          <a:noFill/>
        </p:spPr>
        <p:txBody>
          <a:bodyPr wrap="square" rtlCol="0">
            <a:spAutoFit/>
          </a:bodyPr>
          <a:lstStyle/>
          <a:p>
            <a:r>
              <a:rPr lang="en-US" b="1" dirty="0" smtClean="0">
                <a:latin typeface="Calibri" panose="020F0502020204030204" pitchFamily="34" charset="0"/>
              </a:rPr>
              <a:t>Anna Willis </a:t>
            </a:r>
          </a:p>
          <a:p>
            <a:r>
              <a:rPr lang="en-US" dirty="0" smtClean="0">
                <a:latin typeface="Calibri" panose="020F0502020204030204" pitchFamily="34" charset="0"/>
              </a:rPr>
              <a:t>Washington State DSHS</a:t>
            </a:r>
          </a:p>
          <a:p>
            <a:r>
              <a:rPr lang="en-US" b="1" dirty="0" smtClean="0">
                <a:latin typeface="Calibri" panose="020F0502020204030204" pitchFamily="34" charset="0"/>
              </a:rPr>
              <a:t>Carolyn Noack </a:t>
            </a:r>
          </a:p>
          <a:p>
            <a:r>
              <a:rPr lang="en-US" dirty="0" smtClean="0">
                <a:latin typeface="Calibri" panose="020F0502020204030204" pitchFamily="34" charset="0"/>
              </a:rPr>
              <a:t>Free Clinic of SW WA</a:t>
            </a:r>
          </a:p>
          <a:p>
            <a:r>
              <a:rPr lang="en-US" b="1" dirty="0" smtClean="0">
                <a:latin typeface="Calibri" panose="020F0502020204030204" pitchFamily="34" charset="0"/>
              </a:rPr>
              <a:t>Daniel Smith </a:t>
            </a:r>
          </a:p>
          <a:p>
            <a:r>
              <a:rPr lang="en-US" dirty="0" smtClean="0">
                <a:latin typeface="Calibri" panose="020F0502020204030204" pitchFamily="34" charset="0"/>
              </a:rPr>
              <a:t>Community Health Plan of Washington</a:t>
            </a:r>
          </a:p>
          <a:p>
            <a:r>
              <a:rPr lang="en-US" b="1" dirty="0" smtClean="0">
                <a:latin typeface="Calibri" panose="020F0502020204030204" pitchFamily="34" charset="0"/>
              </a:rPr>
              <a:t>Bill Baumann</a:t>
            </a:r>
            <a:endParaRPr lang="en-US" dirty="0" smtClean="0">
              <a:latin typeface="Calibri" panose="020F0502020204030204" pitchFamily="34" charset="0"/>
            </a:endParaRPr>
          </a:p>
          <a:p>
            <a:r>
              <a:rPr lang="en-US" dirty="0" smtClean="0">
                <a:latin typeface="Calibri" panose="020F0502020204030204" pitchFamily="34" charset="0"/>
              </a:rPr>
              <a:t>Human Services Council</a:t>
            </a:r>
          </a:p>
          <a:p>
            <a:r>
              <a:rPr lang="en-US" b="1" dirty="0" smtClean="0">
                <a:latin typeface="Calibri" panose="020F0502020204030204" pitchFamily="34" charset="0"/>
              </a:rPr>
              <a:t>Jeananne Edwards </a:t>
            </a:r>
          </a:p>
          <a:p>
            <a:r>
              <a:rPr lang="en-US" dirty="0" smtClean="0">
                <a:latin typeface="Calibri" panose="020F0502020204030204" pitchFamily="34" charset="0"/>
              </a:rPr>
              <a:t>Human Services Council</a:t>
            </a:r>
          </a:p>
          <a:p>
            <a:r>
              <a:rPr lang="en-US" b="1" dirty="0" smtClean="0">
                <a:latin typeface="Calibri" panose="020F0502020204030204" pitchFamily="34" charset="0"/>
              </a:rPr>
              <a:t>Michael Kelly </a:t>
            </a:r>
          </a:p>
          <a:p>
            <a:r>
              <a:rPr lang="en-US" dirty="0" smtClean="0">
                <a:latin typeface="Calibri" panose="020F0502020204030204" pitchFamily="34" charset="0"/>
              </a:rPr>
              <a:t>Human Services Council</a:t>
            </a:r>
          </a:p>
          <a:p>
            <a:r>
              <a:rPr lang="en-US" b="1" dirty="0" smtClean="0">
                <a:latin typeface="Calibri" panose="020F0502020204030204" pitchFamily="34" charset="0"/>
              </a:rPr>
              <a:t>Darin McClure </a:t>
            </a:r>
          </a:p>
          <a:p>
            <a:r>
              <a:rPr lang="en-US" dirty="0" smtClean="0">
                <a:latin typeface="Calibri" panose="020F0502020204030204" pitchFamily="34" charset="0"/>
              </a:rPr>
              <a:t>Meals on Wheels</a:t>
            </a:r>
          </a:p>
          <a:p>
            <a:r>
              <a:rPr lang="en-US" b="1" dirty="0" smtClean="0">
                <a:latin typeface="Calibri" panose="020F0502020204030204" pitchFamily="34" charset="0"/>
              </a:rPr>
              <a:t>Amy Elkinton </a:t>
            </a:r>
          </a:p>
          <a:p>
            <a:r>
              <a:rPr lang="en-US" dirty="0" smtClean="0">
                <a:latin typeface="Calibri" panose="020F0502020204030204" pitchFamily="34" charset="0"/>
              </a:rPr>
              <a:t>Citizen Representative</a:t>
            </a:r>
          </a:p>
          <a:p>
            <a:r>
              <a:rPr lang="en-US" b="1" dirty="0" smtClean="0">
                <a:latin typeface="Calibri" panose="020F0502020204030204" pitchFamily="34" charset="0"/>
              </a:rPr>
              <a:t>Harry </a:t>
            </a:r>
            <a:r>
              <a:rPr lang="en-US" b="1" dirty="0" err="1" smtClean="0">
                <a:latin typeface="Calibri" panose="020F0502020204030204" pitchFamily="34" charset="0"/>
              </a:rPr>
              <a:t>Kiick</a:t>
            </a:r>
            <a:r>
              <a:rPr lang="en-US" b="1" dirty="0" smtClean="0">
                <a:latin typeface="Calibri" panose="020F0502020204030204" pitchFamily="34" charset="0"/>
              </a:rPr>
              <a:t> </a:t>
            </a:r>
          </a:p>
          <a:p>
            <a:r>
              <a:rPr lang="en-US" dirty="0" smtClean="0">
                <a:latin typeface="Calibri" panose="020F0502020204030204" pitchFamily="34" charset="0"/>
              </a:rPr>
              <a:t>Citizen Representative</a:t>
            </a:r>
          </a:p>
          <a:p>
            <a:endParaRPr lang="en-US" dirty="0"/>
          </a:p>
        </p:txBody>
      </p:sp>
    </p:spTree>
    <p:extLst>
      <p:ext uri="{BB962C8B-B14F-4D97-AF65-F5344CB8AC3E}">
        <p14:creationId xmlns:p14="http://schemas.microsoft.com/office/powerpoint/2010/main" val="785549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299445"/>
            <a:ext cx="4438650" cy="1219201"/>
          </a:xfrm>
        </p:spPr>
        <p:txBody>
          <a:bodyPr>
            <a:normAutofit/>
          </a:bodyPr>
          <a:lstStyle/>
          <a:p>
            <a:r>
              <a:rPr lang="en-US" sz="4400" b="1" dirty="0" smtClean="0">
                <a:latin typeface="Calibri" panose="020F0502020204030204" pitchFamily="34" charset="0"/>
              </a:rPr>
              <a:t>Focus Question</a:t>
            </a:r>
            <a:endParaRPr lang="en-US" sz="4400" b="1" dirty="0">
              <a:latin typeface="Calibri" panose="020F0502020204030204" pitchFamily="34" charset="0"/>
            </a:endParaRPr>
          </a:p>
        </p:txBody>
      </p:sp>
      <p:sp>
        <p:nvSpPr>
          <p:cNvPr id="3" name="Content Placeholder 2"/>
          <p:cNvSpPr>
            <a:spLocks noGrp="1"/>
          </p:cNvSpPr>
          <p:nvPr>
            <p:ph idx="1"/>
          </p:nvPr>
        </p:nvSpPr>
        <p:spPr>
          <a:xfrm>
            <a:off x="4191000" y="1600200"/>
            <a:ext cx="4743450" cy="4343400"/>
          </a:xfrm>
        </p:spPr>
        <p:txBody>
          <a:bodyPr>
            <a:normAutofit/>
          </a:bodyPr>
          <a:lstStyle/>
          <a:p>
            <a:r>
              <a:rPr lang="en-US" sz="2400" dirty="0" smtClean="0">
                <a:latin typeface="Calibri" panose="020F0502020204030204" pitchFamily="34" charset="0"/>
              </a:rPr>
              <a:t>How might we ensure older adults, people with disabilities, and those who lack transportation resources, living in rural North Clark County find transportation to access healthcare and social determinants of health destinations?</a:t>
            </a:r>
            <a:endParaRPr lang="en-US" sz="2400" dirty="0">
              <a:latin typeface="Calibri" panose="020F0502020204030204" pitchFamily="34"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18646"/>
            <a:ext cx="3810000" cy="5034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8382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611972"/>
            <a:ext cx="6457950" cy="1293028"/>
          </a:xfrm>
        </p:spPr>
        <p:txBody>
          <a:bodyPr>
            <a:noAutofit/>
          </a:bodyPr>
          <a:lstStyle/>
          <a:p>
            <a:r>
              <a:rPr lang="en-US" sz="4400" b="1" dirty="0" smtClean="0">
                <a:latin typeface="Calibri" panose="020F0502020204030204" pitchFamily="34" charset="0"/>
              </a:rPr>
              <a:t>Insights Leading to Developed Concepts</a:t>
            </a:r>
            <a:endParaRPr lang="en-US" sz="4400" b="1" dirty="0">
              <a:latin typeface="Calibri" panose="020F0502020204030204" pitchFamily="34" charset="0"/>
            </a:endParaRPr>
          </a:p>
        </p:txBody>
      </p:sp>
      <p:sp>
        <p:nvSpPr>
          <p:cNvPr id="3" name="Content Placeholder 2"/>
          <p:cNvSpPr>
            <a:spLocks noGrp="1"/>
          </p:cNvSpPr>
          <p:nvPr>
            <p:ph idx="1"/>
          </p:nvPr>
        </p:nvSpPr>
        <p:spPr>
          <a:xfrm>
            <a:off x="416169" y="2057400"/>
            <a:ext cx="8270631" cy="4191000"/>
          </a:xfrm>
        </p:spPr>
        <p:txBody>
          <a:bodyPr>
            <a:normAutofit/>
          </a:bodyPr>
          <a:lstStyle/>
          <a:p>
            <a:r>
              <a:rPr lang="en-US" sz="2400" dirty="0">
                <a:latin typeface="Calibri" panose="020F0502020204030204" pitchFamily="34" charset="0"/>
              </a:rPr>
              <a:t>When people lose their ability to provide transportation for themselves, they become reliant on:</a:t>
            </a:r>
          </a:p>
          <a:p>
            <a:pPr lvl="1"/>
            <a:r>
              <a:rPr lang="en-US" dirty="0">
                <a:latin typeface="Calibri" panose="020F0502020204030204" pitchFamily="34" charset="0"/>
              </a:rPr>
              <a:t>friends/family;</a:t>
            </a:r>
          </a:p>
          <a:p>
            <a:pPr lvl="1"/>
            <a:r>
              <a:rPr lang="en-US" dirty="0">
                <a:latin typeface="Calibri" panose="020F0502020204030204" pitchFamily="34" charset="0"/>
              </a:rPr>
              <a:t>social services (including volunteer driver programs);</a:t>
            </a:r>
          </a:p>
          <a:p>
            <a:pPr lvl="1"/>
            <a:r>
              <a:rPr lang="en-US" dirty="0">
                <a:latin typeface="Calibri" panose="020F0502020204030204" pitchFamily="34" charset="0"/>
              </a:rPr>
              <a:t>paid transportation </a:t>
            </a:r>
            <a:r>
              <a:rPr lang="en-US" dirty="0" smtClean="0">
                <a:latin typeface="Calibri" panose="020F0502020204030204" pitchFamily="34" charset="0"/>
              </a:rPr>
              <a:t>services.  </a:t>
            </a:r>
            <a:endParaRPr lang="en-US" sz="2400" dirty="0" smtClean="0">
              <a:latin typeface="Calibri" panose="020F0502020204030204" pitchFamily="34" charset="0"/>
            </a:endParaRPr>
          </a:p>
          <a:p>
            <a:r>
              <a:rPr lang="en-US" sz="2400" dirty="0" smtClean="0">
                <a:latin typeface="Calibri" panose="020F0502020204030204" pitchFamily="34" charset="0"/>
              </a:rPr>
              <a:t>Loneliness leads to poorer health outcomes.</a:t>
            </a:r>
            <a:r>
              <a:rPr lang="en-US" sz="2400" baseline="30000" dirty="0" smtClean="0">
                <a:latin typeface="Calibri" panose="020F0502020204030204" pitchFamily="34" charset="0"/>
              </a:rPr>
              <a:t> </a:t>
            </a:r>
            <a:r>
              <a:rPr lang="en-US" sz="2400" baseline="30000" dirty="0">
                <a:latin typeface="Calibri" panose="020F0502020204030204" pitchFamily="34" charset="0"/>
              </a:rPr>
              <a:t>1</a:t>
            </a:r>
            <a:endParaRPr lang="en-US" sz="2400" dirty="0" smtClean="0">
              <a:latin typeface="Calibri" panose="020F0502020204030204" pitchFamily="34" charset="0"/>
            </a:endParaRPr>
          </a:p>
          <a:p>
            <a:r>
              <a:rPr lang="en-US" sz="2400" dirty="0" smtClean="0">
                <a:latin typeface="Calibri" panose="020F0502020204030204" pitchFamily="34" charset="0"/>
              </a:rPr>
              <a:t>Lack of access to medical facilities and social determinant of health locations leads to poor health outcomes.</a:t>
            </a:r>
          </a:p>
          <a:p>
            <a:r>
              <a:rPr lang="en-US" sz="2400" dirty="0" smtClean="0">
                <a:latin typeface="Calibri" panose="020F0502020204030204" pitchFamily="34" charset="0"/>
              </a:rPr>
              <a:t>Medical trips are usually the priority for most local transportation programs, yet transportation to social activities is also very important for those experiencing social isolation. </a:t>
            </a:r>
            <a:endParaRPr lang="en-US" sz="2400" dirty="0">
              <a:latin typeface="Calibri" panose="020F0502020204030204" pitchFamily="34" charset="0"/>
            </a:endParaRPr>
          </a:p>
        </p:txBody>
      </p:sp>
      <p:sp>
        <p:nvSpPr>
          <p:cNvPr id="5" name="TextBox 4"/>
          <p:cNvSpPr txBox="1"/>
          <p:nvPr/>
        </p:nvSpPr>
        <p:spPr>
          <a:xfrm>
            <a:off x="381000" y="6356866"/>
            <a:ext cx="8305800" cy="261610"/>
          </a:xfrm>
          <a:prstGeom prst="rect">
            <a:avLst/>
          </a:prstGeom>
          <a:noFill/>
        </p:spPr>
        <p:txBody>
          <a:bodyPr wrap="square" rtlCol="0">
            <a:spAutoFit/>
          </a:bodyPr>
          <a:lstStyle/>
          <a:p>
            <a:r>
              <a:rPr lang="en-US" sz="1100" baseline="30000" dirty="0">
                <a:latin typeface="Calibri" panose="020F0502020204030204" pitchFamily="34" charset="0"/>
                <a:hlinkClick r:id="rId3"/>
              </a:rPr>
              <a:t>1</a:t>
            </a:r>
            <a:r>
              <a:rPr lang="en-US" sz="1100" u="sng" dirty="0" smtClean="0">
                <a:latin typeface="Calibri" panose="020F0502020204030204" pitchFamily="34" charset="0"/>
                <a:hlinkClick r:id="rId3"/>
              </a:rPr>
              <a:t>https://www.ncbi.nlm.nih.gov/pmc/articles/PMC4386514</a:t>
            </a:r>
            <a:endParaRPr lang="en-US" sz="1100" dirty="0">
              <a:latin typeface="Calibri" panose="020F0502020204030204" pitchFamily="34" charset="0"/>
            </a:endParaRPr>
          </a:p>
        </p:txBody>
      </p:sp>
    </p:spTree>
    <p:extLst>
      <p:ext uri="{BB962C8B-B14F-4D97-AF65-F5344CB8AC3E}">
        <p14:creationId xmlns:p14="http://schemas.microsoft.com/office/powerpoint/2010/main" val="7540765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609600"/>
            <a:ext cx="5581650" cy="1293028"/>
          </a:xfrm>
        </p:spPr>
        <p:txBody>
          <a:bodyPr>
            <a:noAutofit/>
          </a:bodyPr>
          <a:lstStyle/>
          <a:p>
            <a:r>
              <a:rPr lang="en-US" sz="4400" b="1" dirty="0" smtClean="0">
                <a:latin typeface="Calibri" panose="020F0502020204030204" pitchFamily="34" charset="0"/>
              </a:rPr>
              <a:t>What we Learned During Assumption testing</a:t>
            </a:r>
            <a:endParaRPr lang="en-US" sz="4400" b="1" dirty="0">
              <a:latin typeface="Calibri" panose="020F0502020204030204" pitchFamily="34" charset="0"/>
            </a:endParaRPr>
          </a:p>
        </p:txBody>
      </p:sp>
      <p:sp>
        <p:nvSpPr>
          <p:cNvPr id="3" name="Content Placeholder 2"/>
          <p:cNvSpPr>
            <a:spLocks noGrp="1"/>
          </p:cNvSpPr>
          <p:nvPr>
            <p:ph idx="1"/>
          </p:nvPr>
        </p:nvSpPr>
        <p:spPr>
          <a:xfrm>
            <a:off x="495300" y="2224275"/>
            <a:ext cx="8115300" cy="4024125"/>
          </a:xfrm>
        </p:spPr>
        <p:txBody>
          <a:bodyPr>
            <a:normAutofit/>
          </a:bodyPr>
          <a:lstStyle/>
          <a:p>
            <a:r>
              <a:rPr lang="en-US" sz="2400" dirty="0" smtClean="0">
                <a:latin typeface="Calibri" panose="020F0502020204030204" pitchFamily="34" charset="0"/>
              </a:rPr>
              <a:t>Most North County residents we spoke to would take advantage of a shuttle service now or when they lose their ability to provide their own transportation.</a:t>
            </a:r>
          </a:p>
          <a:p>
            <a:r>
              <a:rPr lang="en-US" sz="2400" dirty="0" smtClean="0">
                <a:latin typeface="Calibri" panose="020F0502020204030204" pitchFamily="34" charset="0"/>
              </a:rPr>
              <a:t>Battle Ground, WA is the correct destination for most North County residents and acts as a HUB location.</a:t>
            </a:r>
          </a:p>
          <a:p>
            <a:r>
              <a:rPr lang="en-US" sz="2400" dirty="0" smtClean="0">
                <a:latin typeface="Calibri" panose="020F0502020204030204" pitchFamily="34" charset="0"/>
              </a:rPr>
              <a:t>All payment options (free, $2 or under, donations) are good choices.</a:t>
            </a:r>
          </a:p>
          <a:p>
            <a:r>
              <a:rPr lang="en-US" sz="2400" dirty="0">
                <a:latin typeface="Calibri" panose="020F0502020204030204" pitchFamily="34" charset="0"/>
              </a:rPr>
              <a:t>An Activity Coordinator is not needed. </a:t>
            </a:r>
          </a:p>
        </p:txBody>
      </p:sp>
    </p:spTree>
    <p:extLst>
      <p:ext uri="{BB962C8B-B14F-4D97-AF65-F5344CB8AC3E}">
        <p14:creationId xmlns:p14="http://schemas.microsoft.com/office/powerpoint/2010/main" val="875813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609600"/>
            <a:ext cx="5657850" cy="1293028"/>
          </a:xfrm>
        </p:spPr>
        <p:txBody>
          <a:bodyPr>
            <a:noAutofit/>
          </a:bodyPr>
          <a:lstStyle/>
          <a:p>
            <a:r>
              <a:rPr lang="en-US" sz="4400" b="1" dirty="0">
                <a:latin typeface="Calibri" panose="020F0502020204030204" pitchFamily="34" charset="0"/>
              </a:rPr>
              <a:t>What we Learned During Assumption testing</a:t>
            </a:r>
          </a:p>
        </p:txBody>
      </p:sp>
      <p:sp>
        <p:nvSpPr>
          <p:cNvPr id="3" name="Content Placeholder 2"/>
          <p:cNvSpPr>
            <a:spLocks noGrp="1"/>
          </p:cNvSpPr>
          <p:nvPr>
            <p:ph idx="1"/>
          </p:nvPr>
        </p:nvSpPr>
        <p:spPr/>
        <p:txBody>
          <a:bodyPr>
            <a:normAutofit/>
          </a:bodyPr>
          <a:lstStyle/>
          <a:p>
            <a:r>
              <a:rPr lang="en-US" sz="2400" dirty="0" smtClean="0">
                <a:latin typeface="Calibri" panose="020F0502020204030204" pitchFamily="34" charset="0"/>
              </a:rPr>
              <a:t>A shuttle service would need to  pick-up a rider at their house.  A centralized meeting point doesn’t work for most potential riders. </a:t>
            </a:r>
          </a:p>
          <a:p>
            <a:r>
              <a:rPr lang="en-US" sz="2400" dirty="0" smtClean="0">
                <a:latin typeface="Calibri" panose="020F0502020204030204" pitchFamily="34" charset="0"/>
              </a:rPr>
              <a:t>The best method for riders to travel within Battle Ground would be to have the shuttle on call; walking distances are too far.</a:t>
            </a:r>
          </a:p>
          <a:p>
            <a:r>
              <a:rPr lang="en-US" sz="2400" dirty="0" smtClean="0">
                <a:latin typeface="Calibri" panose="020F0502020204030204" pitchFamily="34" charset="0"/>
              </a:rPr>
              <a:t>Some folks are interested in learning how to using Travel Trainers to learn how to ride local transit service: C-TRAN.</a:t>
            </a:r>
            <a:endParaRPr lang="en-US" sz="2400" dirty="0">
              <a:latin typeface="Calibri" panose="020F0502020204030204" pitchFamily="34" charset="0"/>
            </a:endParaRPr>
          </a:p>
        </p:txBody>
      </p:sp>
    </p:spTree>
    <p:extLst>
      <p:ext uri="{BB962C8B-B14F-4D97-AF65-F5344CB8AC3E}">
        <p14:creationId xmlns:p14="http://schemas.microsoft.com/office/powerpoint/2010/main" val="7113008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533400"/>
            <a:ext cx="5276850" cy="1293028"/>
          </a:xfrm>
        </p:spPr>
        <p:txBody>
          <a:bodyPr>
            <a:noAutofit/>
          </a:bodyPr>
          <a:lstStyle/>
          <a:p>
            <a:r>
              <a:rPr lang="en-US" sz="4400" b="1" dirty="0" smtClean="0">
                <a:latin typeface="Calibri" panose="020F0502020204030204" pitchFamily="34" charset="0"/>
              </a:rPr>
              <a:t>North County shuttle service</a:t>
            </a:r>
            <a:endParaRPr lang="en-US" sz="4400" b="1" dirty="0">
              <a:latin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r>
              <a:rPr lang="en-US" sz="2400" dirty="0" smtClean="0">
                <a:latin typeface="Calibri" panose="020F0502020204030204" pitchFamily="34" charset="0"/>
              </a:rPr>
              <a:t>North County Shuttle Service</a:t>
            </a:r>
          </a:p>
          <a:p>
            <a:r>
              <a:rPr lang="en-US" sz="2400" dirty="0" smtClean="0">
                <a:latin typeface="Calibri" panose="020F0502020204030204" pitchFamily="34" charset="0"/>
              </a:rPr>
              <a:t>A shuttle service operating in rural North Clark County serving seniors, people with disabilities, and those lacking the ability to provide transportation for themselves.</a:t>
            </a:r>
          </a:p>
          <a:p>
            <a:r>
              <a:rPr lang="en-US" sz="2400" dirty="0" smtClean="0">
                <a:latin typeface="Calibri" panose="020F0502020204030204" pitchFamily="34" charset="0"/>
              </a:rPr>
              <a:t>The shuttle would operate five days a week and provide riders the ability to access destinations within Battle Ground for four hours before returning home.</a:t>
            </a:r>
          </a:p>
          <a:p>
            <a:r>
              <a:rPr lang="en-US" sz="2400" dirty="0" smtClean="0">
                <a:latin typeface="Calibri" panose="020F0502020204030204" pitchFamily="34" charset="0"/>
              </a:rPr>
              <a:t>Service is meant to increase access social determinants of health locations, including, but not limited to medical appointments, grocery stores/food banks, and socialization activities. </a:t>
            </a:r>
          </a:p>
        </p:txBody>
      </p:sp>
    </p:spTree>
    <p:extLst>
      <p:ext uri="{BB962C8B-B14F-4D97-AF65-F5344CB8AC3E}">
        <p14:creationId xmlns:p14="http://schemas.microsoft.com/office/powerpoint/2010/main" val="2015679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838200"/>
            <a:ext cx="5276850" cy="1293028"/>
          </a:xfrm>
        </p:spPr>
        <p:txBody>
          <a:bodyPr>
            <a:noAutofit/>
          </a:bodyPr>
          <a:lstStyle/>
          <a:p>
            <a:r>
              <a:rPr lang="en-US" sz="4400" b="1" dirty="0" smtClean="0">
                <a:latin typeface="Calibri" panose="020F0502020204030204" pitchFamily="34" charset="0"/>
              </a:rPr>
              <a:t>Discovery needed during limited launch Phase</a:t>
            </a:r>
            <a:endParaRPr lang="en-US" sz="4400" b="1" dirty="0">
              <a:latin typeface="Calibri" panose="020F0502020204030204" pitchFamily="34" charset="0"/>
            </a:endParaRPr>
          </a:p>
        </p:txBody>
      </p:sp>
      <p:sp>
        <p:nvSpPr>
          <p:cNvPr id="3" name="Content Placeholder 2"/>
          <p:cNvSpPr>
            <a:spLocks noGrp="1"/>
          </p:cNvSpPr>
          <p:nvPr>
            <p:ph idx="1"/>
          </p:nvPr>
        </p:nvSpPr>
        <p:spPr/>
        <p:txBody>
          <a:bodyPr>
            <a:normAutofit/>
          </a:bodyPr>
          <a:lstStyle/>
          <a:p>
            <a:r>
              <a:rPr lang="en-US" sz="2400" dirty="0" smtClean="0">
                <a:latin typeface="Calibri" panose="020F0502020204030204" pitchFamily="34" charset="0"/>
              </a:rPr>
              <a:t>Trip Length</a:t>
            </a:r>
          </a:p>
          <a:p>
            <a:r>
              <a:rPr lang="en-US" sz="2400" dirty="0" smtClean="0">
                <a:latin typeface="Calibri" panose="020F0502020204030204" pitchFamily="34" charset="0"/>
              </a:rPr>
              <a:t>Social Space</a:t>
            </a:r>
          </a:p>
          <a:p>
            <a:r>
              <a:rPr lang="en-US" sz="2400" dirty="0" smtClean="0">
                <a:latin typeface="Calibri" panose="020F0502020204030204" pitchFamily="34" charset="0"/>
              </a:rPr>
              <a:t>Populations served</a:t>
            </a:r>
          </a:p>
          <a:p>
            <a:r>
              <a:rPr lang="en-US" sz="2400" dirty="0" smtClean="0">
                <a:latin typeface="Calibri" panose="020F0502020204030204" pitchFamily="34" charset="0"/>
              </a:rPr>
              <a:t>Scheduling Method</a:t>
            </a:r>
          </a:p>
          <a:p>
            <a:r>
              <a:rPr lang="en-US" sz="2400" dirty="0" smtClean="0">
                <a:latin typeface="Calibri" panose="020F0502020204030204" pitchFamily="34" charset="0"/>
              </a:rPr>
              <a:t>Service Areas</a:t>
            </a:r>
          </a:p>
          <a:p>
            <a:r>
              <a:rPr lang="en-US" sz="2400" dirty="0" smtClean="0">
                <a:latin typeface="Calibri" panose="020F0502020204030204" pitchFamily="34" charset="0"/>
              </a:rPr>
              <a:t>Vehicles</a:t>
            </a:r>
          </a:p>
          <a:p>
            <a:r>
              <a:rPr lang="en-US" sz="2400" dirty="0" smtClean="0">
                <a:latin typeface="Calibri" panose="020F0502020204030204" pitchFamily="34" charset="0"/>
              </a:rPr>
              <a:t>Pandemic Transportation – How to do it safety?</a:t>
            </a:r>
          </a:p>
        </p:txBody>
      </p:sp>
    </p:spTree>
    <p:extLst>
      <p:ext uri="{BB962C8B-B14F-4D97-AF65-F5344CB8AC3E}">
        <p14:creationId xmlns:p14="http://schemas.microsoft.com/office/powerpoint/2010/main" val="2530973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611973"/>
            <a:ext cx="6115050" cy="1064427"/>
          </a:xfrm>
        </p:spPr>
        <p:txBody>
          <a:bodyPr>
            <a:noAutofit/>
          </a:bodyPr>
          <a:lstStyle/>
          <a:p>
            <a:r>
              <a:rPr lang="en-US" sz="4400" b="1" dirty="0" smtClean="0">
                <a:latin typeface="Calibri" panose="020F0502020204030204" pitchFamily="34" charset="0"/>
              </a:rPr>
              <a:t>Benefits of Solution</a:t>
            </a:r>
            <a:endParaRPr lang="en-US" sz="4400" b="1" dirty="0">
              <a:latin typeface="Calibri" panose="020F0502020204030204" pitchFamily="34" charset="0"/>
            </a:endParaRPr>
          </a:p>
        </p:txBody>
      </p:sp>
      <p:sp>
        <p:nvSpPr>
          <p:cNvPr id="3" name="Content Placeholder 2"/>
          <p:cNvSpPr>
            <a:spLocks noGrp="1"/>
          </p:cNvSpPr>
          <p:nvPr>
            <p:ph idx="1"/>
          </p:nvPr>
        </p:nvSpPr>
        <p:spPr>
          <a:xfrm>
            <a:off x="533400" y="2194561"/>
            <a:ext cx="8115300" cy="4024125"/>
          </a:xfrm>
        </p:spPr>
        <p:txBody>
          <a:bodyPr>
            <a:normAutofit/>
          </a:bodyPr>
          <a:lstStyle/>
          <a:p>
            <a:r>
              <a:rPr lang="en-US" sz="2400" dirty="0">
                <a:latin typeface="Calibri" panose="020F0502020204030204" pitchFamily="34" charset="0"/>
              </a:rPr>
              <a:t>Residents who </a:t>
            </a:r>
            <a:r>
              <a:rPr lang="en-US" sz="2400" dirty="0" smtClean="0">
                <a:latin typeface="Calibri" panose="020F0502020204030204" pitchFamily="34" charset="0"/>
              </a:rPr>
              <a:t>are homebound will </a:t>
            </a:r>
            <a:r>
              <a:rPr lang="en-US" sz="2400" dirty="0">
                <a:latin typeface="Calibri" panose="020F0502020204030204" pitchFamily="34" charset="0"/>
              </a:rPr>
              <a:t>have a transportation option that will allow them to socialize with friends, neighbors, and peers, while travelling to healthy destinations. </a:t>
            </a:r>
          </a:p>
          <a:p>
            <a:r>
              <a:rPr lang="en-US" sz="2400" dirty="0" smtClean="0">
                <a:latin typeface="Calibri" panose="020F0502020204030204" pitchFamily="34" charset="0"/>
              </a:rPr>
              <a:t>Increased access to healthcare and social determinant of health locations.</a:t>
            </a:r>
          </a:p>
          <a:p>
            <a:r>
              <a:rPr lang="en-US" sz="2400" dirty="0">
                <a:latin typeface="Calibri" panose="020F0502020204030204" pitchFamily="34" charset="0"/>
              </a:rPr>
              <a:t>Decrease in social isolation and loneliness in North County.</a:t>
            </a:r>
          </a:p>
          <a:p>
            <a:r>
              <a:rPr lang="en-US" sz="2400" dirty="0" smtClean="0">
                <a:latin typeface="Calibri" panose="020F0502020204030204" pitchFamily="34" charset="0"/>
              </a:rPr>
              <a:t>Increased positive health outcomes.</a:t>
            </a:r>
          </a:p>
          <a:p>
            <a:r>
              <a:rPr lang="en-US" sz="2400" dirty="0" smtClean="0">
                <a:latin typeface="Calibri" panose="020F0502020204030204" pitchFamily="34" charset="0"/>
              </a:rPr>
              <a:t>Increased community participation.</a:t>
            </a:r>
          </a:p>
        </p:txBody>
      </p:sp>
    </p:spTree>
    <p:extLst>
      <p:ext uri="{BB962C8B-B14F-4D97-AF65-F5344CB8AC3E}">
        <p14:creationId xmlns:p14="http://schemas.microsoft.com/office/powerpoint/2010/main" val="2720853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457950" cy="1293028"/>
          </a:xfrm>
        </p:spPr>
        <p:txBody>
          <a:bodyPr>
            <a:noAutofit/>
          </a:bodyPr>
          <a:lstStyle/>
          <a:p>
            <a:r>
              <a:rPr lang="en-US" sz="4400" b="1" dirty="0" smtClean="0">
                <a:latin typeface="Calibri" panose="020F0502020204030204" pitchFamily="34" charset="0"/>
              </a:rPr>
              <a:t>Market Size and Opportunity</a:t>
            </a:r>
            <a:endParaRPr lang="en-US" sz="4400" b="1" dirty="0">
              <a:latin typeface="Calibri" panose="020F0502020204030204" pitchFamily="34" charset="0"/>
            </a:endParaRPr>
          </a:p>
        </p:txBody>
      </p:sp>
      <p:sp>
        <p:nvSpPr>
          <p:cNvPr id="3" name="Content Placeholder 2"/>
          <p:cNvSpPr>
            <a:spLocks noGrp="1"/>
          </p:cNvSpPr>
          <p:nvPr>
            <p:ph idx="1"/>
          </p:nvPr>
        </p:nvSpPr>
        <p:spPr>
          <a:xfrm>
            <a:off x="514350" y="2192188"/>
            <a:ext cx="8115300" cy="4024125"/>
          </a:xfrm>
        </p:spPr>
        <p:txBody>
          <a:bodyPr>
            <a:normAutofit/>
          </a:bodyPr>
          <a:lstStyle/>
          <a:p>
            <a:r>
              <a:rPr lang="en-US" sz="2400" dirty="0" smtClean="0">
                <a:latin typeface="Calibri" panose="020F0502020204030204" pitchFamily="34" charset="0"/>
              </a:rPr>
              <a:t>Rural North Clark County</a:t>
            </a:r>
          </a:p>
          <a:p>
            <a:r>
              <a:rPr lang="en-US" sz="2400" dirty="0" smtClean="0">
                <a:latin typeface="Calibri" panose="020F0502020204030204" pitchFamily="34" charset="0"/>
              </a:rPr>
              <a:t>Seniors, People with Disabilities, and those who lack transportation</a:t>
            </a:r>
          </a:p>
          <a:p>
            <a:r>
              <a:rPr lang="en-US" sz="2400" dirty="0" smtClean="0">
                <a:latin typeface="Calibri" panose="020F0502020204030204" pitchFamily="34" charset="0"/>
              </a:rPr>
              <a:t>About 16,000 persons over the age of 50 living in North Clark County</a:t>
            </a:r>
            <a:r>
              <a:rPr lang="en-US" sz="2400" baseline="30000" dirty="0" smtClean="0">
                <a:latin typeface="Calibri" panose="020F0502020204030204" pitchFamily="34" charset="0"/>
              </a:rPr>
              <a:t>2</a:t>
            </a:r>
            <a:endParaRPr lang="en-US" sz="2400" dirty="0" smtClean="0">
              <a:latin typeface="Calibri" panose="020F0502020204030204" pitchFamily="34" charset="0"/>
            </a:endParaRPr>
          </a:p>
          <a:p>
            <a:r>
              <a:rPr lang="en-US" sz="2400" dirty="0" smtClean="0">
                <a:latin typeface="Calibri" panose="020F0502020204030204" pitchFamily="34" charset="0"/>
              </a:rPr>
              <a:t>About 43,000 persons living with a disability living in North Clark County </a:t>
            </a:r>
            <a:r>
              <a:rPr lang="en-US" sz="2400" baseline="30000" dirty="0" smtClean="0">
                <a:latin typeface="Calibri" panose="020F0502020204030204" pitchFamily="34" charset="0"/>
              </a:rPr>
              <a:t>2</a:t>
            </a:r>
            <a:endParaRPr lang="en-US" sz="2400" dirty="0" smtClean="0">
              <a:latin typeface="Calibri" panose="020F0502020204030204" pitchFamily="34" charset="0"/>
            </a:endParaRPr>
          </a:p>
          <a:p>
            <a:endParaRPr lang="en-US" sz="2400" dirty="0">
              <a:latin typeface="Calibri" panose="020F0502020204030204" pitchFamily="34" charset="0"/>
            </a:endParaRPr>
          </a:p>
        </p:txBody>
      </p:sp>
      <p:sp>
        <p:nvSpPr>
          <p:cNvPr id="4" name="TextBox 3"/>
          <p:cNvSpPr txBox="1"/>
          <p:nvPr/>
        </p:nvSpPr>
        <p:spPr>
          <a:xfrm>
            <a:off x="381000" y="6354493"/>
            <a:ext cx="8305800" cy="261610"/>
          </a:xfrm>
          <a:prstGeom prst="rect">
            <a:avLst/>
          </a:prstGeom>
          <a:noFill/>
        </p:spPr>
        <p:txBody>
          <a:bodyPr wrap="square" rtlCol="0">
            <a:spAutoFit/>
          </a:bodyPr>
          <a:lstStyle/>
          <a:p>
            <a:r>
              <a:rPr lang="en-US" sz="1100" baseline="30000" dirty="0">
                <a:latin typeface="Calibri" panose="020F0502020204030204" pitchFamily="34" charset="0"/>
              </a:rPr>
              <a:t>2</a:t>
            </a:r>
            <a:r>
              <a:rPr lang="en-US" sz="1100" dirty="0" smtClean="0">
                <a:latin typeface="Calibri" panose="020F0502020204030204" pitchFamily="34" charset="0"/>
              </a:rPr>
              <a:t>U.S</a:t>
            </a:r>
            <a:r>
              <a:rPr lang="en-US" sz="1100" dirty="0">
                <a:latin typeface="Calibri" panose="020F0502020204030204" pitchFamily="34" charset="0"/>
              </a:rPr>
              <a:t>. Census Bureau (2018). </a:t>
            </a:r>
            <a:r>
              <a:rPr lang="en-US" sz="1100" i="1" dirty="0">
                <a:latin typeface="Calibri" panose="020F0502020204030204" pitchFamily="34" charset="0"/>
              </a:rPr>
              <a:t>American Community Survey 5-year estimates.</a:t>
            </a:r>
            <a:r>
              <a:rPr lang="en-US" sz="1100" dirty="0">
                <a:latin typeface="Calibri" panose="020F0502020204030204" pitchFamily="34" charset="0"/>
              </a:rPr>
              <a:t> </a:t>
            </a:r>
          </a:p>
        </p:txBody>
      </p:sp>
    </p:spTree>
    <p:extLst>
      <p:ext uri="{BB962C8B-B14F-4D97-AF65-F5344CB8AC3E}">
        <p14:creationId xmlns:p14="http://schemas.microsoft.com/office/powerpoint/2010/main" val="148558633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Custom 2">
      <a:dk1>
        <a:srgbClr val="FFFFFF"/>
      </a:dk1>
      <a:lt1>
        <a:srgbClr val="454545"/>
      </a:lt1>
      <a:dk2>
        <a:srgbClr val="454545"/>
      </a:dk2>
      <a:lt2>
        <a:srgbClr val="454545"/>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11582</TotalTime>
  <Words>691</Words>
  <Application>Microsoft Office PowerPoint</Application>
  <PresentationFormat>On-screen Show (4:3)</PresentationFormat>
  <Paragraphs>112</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Theme1</vt:lpstr>
      <vt:lpstr>Healthcare Transportation Project</vt:lpstr>
      <vt:lpstr>Focus Question</vt:lpstr>
      <vt:lpstr>Insights Leading to Developed Concepts</vt:lpstr>
      <vt:lpstr>What we Learned During Assumption testing</vt:lpstr>
      <vt:lpstr>What we Learned During Assumption testing</vt:lpstr>
      <vt:lpstr>North County shuttle service</vt:lpstr>
      <vt:lpstr>Discovery needed during limited launch Phase</vt:lpstr>
      <vt:lpstr>Benefits of Solution</vt:lpstr>
      <vt:lpstr>Market Size and Opportunity</vt:lpstr>
      <vt:lpstr>Market Size and Opportunity</vt:lpstr>
      <vt:lpstr>Business Model</vt:lpstr>
      <vt:lpstr>Thank You!</vt:lpstr>
      <vt:lpstr>Team members and project partners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Healthcare Transportation Project</dc:title>
  <dc:creator>Bill Baumann</dc:creator>
  <cp:lastModifiedBy>Bill Baumann</cp:lastModifiedBy>
  <cp:revision>90</cp:revision>
  <dcterms:created xsi:type="dcterms:W3CDTF">2020-04-22T17:47:41Z</dcterms:created>
  <dcterms:modified xsi:type="dcterms:W3CDTF">2020-05-06T20:53:45Z</dcterms:modified>
</cp:coreProperties>
</file>