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96" r:id="rId5"/>
    <p:sldId id="439" r:id="rId6"/>
    <p:sldId id="432" r:id="rId7"/>
    <p:sldId id="467" r:id="rId8"/>
    <p:sldId id="466" r:id="rId9"/>
    <p:sldId id="440" r:id="rId10"/>
    <p:sldId id="463" r:id="rId11"/>
    <p:sldId id="464" r:id="rId12"/>
    <p:sldId id="448" r:id="rId13"/>
    <p:sldId id="468" r:id="rId14"/>
    <p:sldId id="470" r:id="rId15"/>
    <p:sldId id="462" r:id="rId16"/>
    <p:sldId id="452" r:id="rId17"/>
    <p:sldId id="454" r:id="rId18"/>
    <p:sldId id="453" r:id="rId19"/>
    <p:sldId id="456" r:id="rId20"/>
    <p:sldId id="471" r:id="rId21"/>
    <p:sldId id="459" r:id="rId22"/>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Manes" initials="MM" lastIdx="1" clrIdx="0">
    <p:extLst>
      <p:ext uri="{19B8F6BF-5375-455C-9EA6-DF929625EA0E}">
        <p15:presenceInfo xmlns:p15="http://schemas.microsoft.com/office/powerpoint/2012/main" userId="Matt Manes" providerId="None"/>
      </p:ext>
    </p:extLst>
  </p:cmAuthor>
  <p:cmAuthor id="2" name="IF-Fin" initials="I" lastIdx="1" clrIdx="1">
    <p:extLst>
      <p:ext uri="{19B8F6BF-5375-455C-9EA6-DF929625EA0E}">
        <p15:presenceInfo xmlns:p15="http://schemas.microsoft.com/office/powerpoint/2012/main" userId="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3CE"/>
    <a:srgbClr val="4264A0"/>
    <a:srgbClr val="A6B3DA"/>
    <a:srgbClr val="C4CCE4"/>
    <a:srgbClr val="436199"/>
    <a:srgbClr val="4B6FAE"/>
    <a:srgbClr val="595959"/>
    <a:srgbClr val="5F97D5"/>
    <a:srgbClr val="5B9BD5"/>
    <a:srgbClr val="151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86" autoAdjust="0"/>
    <p:restoredTop sz="93501" autoAdjust="0"/>
  </p:normalViewPr>
  <p:slideViewPr>
    <p:cSldViewPr snapToGrid="0">
      <p:cViewPr>
        <p:scale>
          <a:sx n="150" d="100"/>
          <a:sy n="150" d="100"/>
        </p:scale>
        <p:origin x="1056" y="108"/>
      </p:cViewPr>
      <p:guideLst>
        <p:guide orient="horz" pos="2160"/>
        <p:guide pos="2880"/>
      </p:guideLst>
    </p:cSldViewPr>
  </p:slideViewPr>
  <p:notesTextViewPr>
    <p:cViewPr>
      <p:scale>
        <a:sx n="125" d="100"/>
        <a:sy n="125"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42" tIns="46570" rIns="93142" bIns="46570" rtlCol="0"/>
          <a:lstStyle>
            <a:lvl1pPr algn="l">
              <a:defRPr sz="1300"/>
            </a:lvl1pPr>
          </a:lstStyle>
          <a:p>
            <a:endParaRPr lang="en-US" dirty="0"/>
          </a:p>
        </p:txBody>
      </p:sp>
      <p:sp>
        <p:nvSpPr>
          <p:cNvPr id="3" name="Date Placeholder 2"/>
          <p:cNvSpPr>
            <a:spLocks noGrp="1"/>
          </p:cNvSpPr>
          <p:nvPr>
            <p:ph type="dt" idx="1"/>
          </p:nvPr>
        </p:nvSpPr>
        <p:spPr>
          <a:xfrm>
            <a:off x="3970941" y="1"/>
            <a:ext cx="3037840" cy="466434"/>
          </a:xfrm>
          <a:prstGeom prst="rect">
            <a:avLst/>
          </a:prstGeom>
        </p:spPr>
        <p:txBody>
          <a:bodyPr vert="horz" lIns="93142" tIns="46570" rIns="93142" bIns="46570" rtlCol="0"/>
          <a:lstStyle>
            <a:lvl1pPr algn="r">
              <a:defRPr sz="1300"/>
            </a:lvl1pPr>
          </a:lstStyle>
          <a:p>
            <a:fld id="{4C70E773-90A7-4969-9DBC-CBDDEC92D996}" type="datetimeFigureOut">
              <a:rPr lang="en-US" smtClean="0"/>
              <a:pPr/>
              <a:t>4/27/2020</a:t>
            </a:fld>
            <a:endParaRPr lang="en-US" dirty="0"/>
          </a:p>
        </p:txBody>
      </p:sp>
      <p:sp>
        <p:nvSpPr>
          <p:cNvPr id="4" name="Slide Image Placeholder 3"/>
          <p:cNvSpPr>
            <a:spLocks noGrp="1" noRot="1" noChangeAspect="1"/>
          </p:cNvSpPr>
          <p:nvPr>
            <p:ph type="sldImg" idx="2"/>
          </p:nvPr>
        </p:nvSpPr>
        <p:spPr>
          <a:xfrm>
            <a:off x="1416050" y="1162050"/>
            <a:ext cx="4178300" cy="3135313"/>
          </a:xfrm>
          <a:prstGeom prst="rect">
            <a:avLst/>
          </a:prstGeom>
          <a:noFill/>
          <a:ln w="12700">
            <a:solidFill>
              <a:prstClr val="black"/>
            </a:solidFill>
          </a:ln>
        </p:spPr>
        <p:txBody>
          <a:bodyPr vert="horz" lIns="93142" tIns="46570" rIns="93142" bIns="46570"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3142" tIns="46570" rIns="93142" bIns="465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42" tIns="46570" rIns="93142" bIns="4657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1" y="8829967"/>
            <a:ext cx="3037840" cy="466433"/>
          </a:xfrm>
          <a:prstGeom prst="rect">
            <a:avLst/>
          </a:prstGeom>
        </p:spPr>
        <p:txBody>
          <a:bodyPr vert="horz" lIns="93142" tIns="46570" rIns="93142" bIns="46570" rtlCol="0" anchor="b"/>
          <a:lstStyle>
            <a:lvl1pPr algn="r">
              <a:defRPr sz="1300"/>
            </a:lvl1pPr>
          </a:lstStyle>
          <a:p>
            <a:fld id="{4202FD72-7C04-420C-BBD3-6A4128550374}" type="slidenum">
              <a:rPr lang="en-US" smtClean="0"/>
              <a:pPr/>
              <a:t>‹#›</a:t>
            </a:fld>
            <a:endParaRPr lang="en-US" dirty="0"/>
          </a:p>
        </p:txBody>
      </p:sp>
    </p:spTree>
    <p:extLst>
      <p:ext uri="{BB962C8B-B14F-4D97-AF65-F5344CB8AC3E}">
        <p14:creationId xmlns:p14="http://schemas.microsoft.com/office/powerpoint/2010/main" val="189717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12937">
              <a:defRPr/>
            </a:pPr>
            <a:fld id="{4202FD72-7C04-420C-BBD3-6A4128550374}" type="slidenum">
              <a:rPr lang="en-US">
                <a:solidFill>
                  <a:prstClr val="black"/>
                </a:solidFill>
                <a:latin typeface="Calibri"/>
              </a:rPr>
              <a:pPr defTabSz="912937">
                <a:defRPr/>
              </a:pPr>
              <a:t>1</a:t>
            </a:fld>
            <a:endParaRPr lang="en-US" dirty="0">
              <a:solidFill>
                <a:prstClr val="black"/>
              </a:solidFill>
              <a:latin typeface="Calibri"/>
            </a:endParaRPr>
          </a:p>
        </p:txBody>
      </p:sp>
    </p:spTree>
    <p:extLst>
      <p:ext uri="{BB962C8B-B14F-4D97-AF65-F5344CB8AC3E}">
        <p14:creationId xmlns:p14="http://schemas.microsoft.com/office/powerpoint/2010/main" val="3728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10</a:t>
            </a:fld>
            <a:endParaRPr lang="en-US" dirty="0"/>
          </a:p>
        </p:txBody>
      </p:sp>
    </p:spTree>
    <p:extLst>
      <p:ext uri="{BB962C8B-B14F-4D97-AF65-F5344CB8AC3E}">
        <p14:creationId xmlns:p14="http://schemas.microsoft.com/office/powerpoint/2010/main" val="329372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11</a:t>
            </a:fld>
            <a:endParaRPr lang="en-US" dirty="0"/>
          </a:p>
        </p:txBody>
      </p:sp>
    </p:spTree>
    <p:extLst>
      <p:ext uri="{BB962C8B-B14F-4D97-AF65-F5344CB8AC3E}">
        <p14:creationId xmlns:p14="http://schemas.microsoft.com/office/powerpoint/2010/main" val="149925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12</a:t>
            </a:fld>
            <a:endParaRPr lang="en-US" dirty="0"/>
          </a:p>
        </p:txBody>
      </p:sp>
    </p:spTree>
    <p:extLst>
      <p:ext uri="{BB962C8B-B14F-4D97-AF65-F5344CB8AC3E}">
        <p14:creationId xmlns:p14="http://schemas.microsoft.com/office/powerpoint/2010/main" val="175467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13</a:t>
            </a:fld>
            <a:endParaRPr lang="en-US" dirty="0"/>
          </a:p>
        </p:txBody>
      </p:sp>
    </p:spTree>
    <p:extLst>
      <p:ext uri="{BB962C8B-B14F-4D97-AF65-F5344CB8AC3E}">
        <p14:creationId xmlns:p14="http://schemas.microsoft.com/office/powerpoint/2010/main" val="137540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14</a:t>
            </a:fld>
            <a:endParaRPr lang="en-US" dirty="0"/>
          </a:p>
        </p:txBody>
      </p:sp>
    </p:spTree>
    <p:extLst>
      <p:ext uri="{BB962C8B-B14F-4D97-AF65-F5344CB8AC3E}">
        <p14:creationId xmlns:p14="http://schemas.microsoft.com/office/powerpoint/2010/main" val="129406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15</a:t>
            </a:fld>
            <a:endParaRPr lang="en-US" dirty="0"/>
          </a:p>
        </p:txBody>
      </p:sp>
    </p:spTree>
    <p:extLst>
      <p:ext uri="{BB962C8B-B14F-4D97-AF65-F5344CB8AC3E}">
        <p14:creationId xmlns:p14="http://schemas.microsoft.com/office/powerpoint/2010/main" val="238968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16</a:t>
            </a:fld>
            <a:endParaRPr lang="en-US" dirty="0"/>
          </a:p>
        </p:txBody>
      </p:sp>
    </p:spTree>
    <p:extLst>
      <p:ext uri="{BB962C8B-B14F-4D97-AF65-F5344CB8AC3E}">
        <p14:creationId xmlns:p14="http://schemas.microsoft.com/office/powerpoint/2010/main" val="336621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17</a:t>
            </a:fld>
            <a:endParaRPr lang="en-US" dirty="0"/>
          </a:p>
        </p:txBody>
      </p:sp>
    </p:spTree>
    <p:extLst>
      <p:ext uri="{BB962C8B-B14F-4D97-AF65-F5344CB8AC3E}">
        <p14:creationId xmlns:p14="http://schemas.microsoft.com/office/powerpoint/2010/main" val="83421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18</a:t>
            </a:fld>
            <a:endParaRPr lang="en-US" dirty="0"/>
          </a:p>
        </p:txBody>
      </p:sp>
    </p:spTree>
    <p:extLst>
      <p:ext uri="{BB962C8B-B14F-4D97-AF65-F5344CB8AC3E}">
        <p14:creationId xmlns:p14="http://schemas.microsoft.com/office/powerpoint/2010/main" val="230872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2</a:t>
            </a:fld>
            <a:endParaRPr lang="en-US" dirty="0"/>
          </a:p>
        </p:txBody>
      </p:sp>
    </p:spTree>
    <p:extLst>
      <p:ext uri="{BB962C8B-B14F-4D97-AF65-F5344CB8AC3E}">
        <p14:creationId xmlns:p14="http://schemas.microsoft.com/office/powerpoint/2010/main" val="214242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3</a:t>
            </a:fld>
            <a:endParaRPr lang="en-US" dirty="0"/>
          </a:p>
        </p:txBody>
      </p:sp>
    </p:spTree>
    <p:extLst>
      <p:ext uri="{BB962C8B-B14F-4D97-AF65-F5344CB8AC3E}">
        <p14:creationId xmlns:p14="http://schemas.microsoft.com/office/powerpoint/2010/main" val="297417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4</a:t>
            </a:fld>
            <a:endParaRPr lang="en-US" dirty="0"/>
          </a:p>
        </p:txBody>
      </p:sp>
    </p:spTree>
    <p:extLst>
      <p:ext uri="{BB962C8B-B14F-4D97-AF65-F5344CB8AC3E}">
        <p14:creationId xmlns:p14="http://schemas.microsoft.com/office/powerpoint/2010/main" val="258539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5</a:t>
            </a:fld>
            <a:endParaRPr lang="en-US" dirty="0"/>
          </a:p>
        </p:txBody>
      </p:sp>
    </p:spTree>
    <p:extLst>
      <p:ext uri="{BB962C8B-B14F-4D97-AF65-F5344CB8AC3E}">
        <p14:creationId xmlns:p14="http://schemas.microsoft.com/office/powerpoint/2010/main" val="30839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6</a:t>
            </a:fld>
            <a:endParaRPr lang="en-US" dirty="0"/>
          </a:p>
        </p:txBody>
      </p:sp>
    </p:spTree>
    <p:extLst>
      <p:ext uri="{BB962C8B-B14F-4D97-AF65-F5344CB8AC3E}">
        <p14:creationId xmlns:p14="http://schemas.microsoft.com/office/powerpoint/2010/main" val="396265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7</a:t>
            </a:fld>
            <a:endParaRPr lang="en-US" dirty="0"/>
          </a:p>
        </p:txBody>
      </p:sp>
    </p:spTree>
    <p:extLst>
      <p:ext uri="{BB962C8B-B14F-4D97-AF65-F5344CB8AC3E}">
        <p14:creationId xmlns:p14="http://schemas.microsoft.com/office/powerpoint/2010/main" val="19015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8</a:t>
            </a:fld>
            <a:endParaRPr lang="en-US" dirty="0"/>
          </a:p>
        </p:txBody>
      </p:sp>
    </p:spTree>
    <p:extLst>
      <p:ext uri="{BB962C8B-B14F-4D97-AF65-F5344CB8AC3E}">
        <p14:creationId xmlns:p14="http://schemas.microsoft.com/office/powerpoint/2010/main" val="31084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202FD72-7C04-420C-BBD3-6A4128550374}" type="slidenum">
              <a:rPr lang="en-US" smtClean="0"/>
              <a:pPr/>
              <a:t>9</a:t>
            </a:fld>
            <a:endParaRPr lang="en-US" dirty="0"/>
          </a:p>
        </p:txBody>
      </p:sp>
    </p:spTree>
    <p:extLst>
      <p:ext uri="{BB962C8B-B14F-4D97-AF65-F5344CB8AC3E}">
        <p14:creationId xmlns:p14="http://schemas.microsoft.com/office/powerpoint/2010/main" val="73218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8E162D-FE40-48DB-B81B-25F8390610BD}"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378644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28AB3-C821-4B36-A953-DF60C28996D1}"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335439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FA110-B6AA-4C04-B158-60157D0D307F}"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2598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E23FF-CBF3-4C3E-A8DC-37BC6ADE738E}"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10611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190B37-BBDF-4988-9CE3-02D16B2B9D65}" type="datetime1">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187108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54E2A-B091-4BD1-950A-DD52C0C3ED31}"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110801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EB92B-14A9-439E-B1F5-9FCA54F17267}" type="datetime1">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183984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8E1F4-1A98-4509-BC85-04811E7551D8}" type="datetime1">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220700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71112-898D-41C9-A1DA-DAA6E5F31C15}" type="datetime1">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61429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A4A7BB-12C6-4D77-9B66-D99D40552A96}"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253963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F3398-0D3D-448C-81C1-AA10E6B54AB1}" type="datetime1">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167695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27281-EE31-4D7D-8D64-9401EA159A32}" type="datetime1">
              <a:rPr lang="en-US" smtClean="0"/>
              <a:t>4/27/2020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62A3C-F3FA-447D-AD7C-9C4EE2386516}" type="slidenum">
              <a:rPr lang="en-US" smtClean="0"/>
              <a:pPr/>
              <a:t>‹#›</a:t>
            </a:fld>
            <a:endParaRPr lang="en-US" dirty="0"/>
          </a:p>
        </p:txBody>
      </p:sp>
    </p:spTree>
    <p:extLst>
      <p:ext uri="{BB962C8B-B14F-4D97-AF65-F5344CB8AC3E}">
        <p14:creationId xmlns:p14="http://schemas.microsoft.com/office/powerpoint/2010/main" val="346714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sewrpc.org/SEWRPC/Transportation/HumanServicesTransportationCoordination.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865223"/>
            <a:ext cx="9144000" cy="9927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tab pos="8915400" algn="r"/>
              </a:tabLst>
              <a:defRPr/>
            </a:pPr>
            <a:r>
              <a:rPr lang="en-US" sz="3200" b="1" spc="100" dirty="0">
                <a:solidFill>
                  <a:prstClr val="white"/>
                </a:solidFill>
                <a:latin typeface="Calibri"/>
              </a:rPr>
              <a:t>NCMM Pitch Presentation</a:t>
            </a:r>
            <a:endParaRPr kumimoji="0" lang="en-US" sz="3200" b="1" i="0" u="none" strike="noStrike" kern="1200" cap="none" spc="100" normalizeH="0" baseline="0" noProof="0" dirty="0">
              <a:ln>
                <a:noFill/>
              </a:ln>
              <a:solidFill>
                <a:prstClr val="white"/>
              </a:solidFill>
              <a:effectLst/>
              <a:uLnTx/>
              <a:uFillTx/>
              <a:latin typeface="Calibri"/>
              <a:ea typeface="+mn-ea"/>
              <a:cs typeface="+mn-cs"/>
            </a:endParaRPr>
          </a:p>
        </p:txBody>
      </p:sp>
      <p:grpSp>
        <p:nvGrpSpPr>
          <p:cNvPr id="7" name="Group 6"/>
          <p:cNvGrpSpPr/>
          <p:nvPr/>
        </p:nvGrpSpPr>
        <p:grpSpPr>
          <a:xfrm>
            <a:off x="3654473" y="5070149"/>
            <a:ext cx="5489527" cy="692497"/>
            <a:chOff x="4367974" y="137878"/>
            <a:chExt cx="9404836" cy="692497"/>
          </a:xfrm>
        </p:grpSpPr>
        <p:sp>
          <p:nvSpPr>
            <p:cNvPr id="2" name="Rectangle 1"/>
            <p:cNvSpPr/>
            <p:nvPr/>
          </p:nvSpPr>
          <p:spPr>
            <a:xfrm>
              <a:off x="9200811" y="137878"/>
              <a:ext cx="4571999" cy="6924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20163" algn="r"/>
                </a:tabLst>
                <a:defRPr/>
              </a:pPr>
              <a:r>
                <a:rPr kumimoji="0" lang="en-US" sz="1300" b="0" i="0" u="none" strike="noStrike" kern="1200" cap="none" spc="150" normalizeH="0" baseline="0" noProof="0" dirty="0">
                  <a:ln>
                    <a:noFill/>
                  </a:ln>
                  <a:solidFill>
                    <a:srgbClr val="E7E6E6">
                      <a:lumMod val="50000"/>
                    </a:srgbClr>
                  </a:solidFill>
                  <a:effectLst/>
                  <a:uLnTx/>
                  <a:uFillTx/>
                  <a:latin typeface="Calibri"/>
                  <a:ea typeface="+mn-ea"/>
                  <a:cs typeface="+mn-cs"/>
                </a:rPr>
                <a:t>Prepared by Matthew Manes</a:t>
              </a:r>
              <a:endParaRPr kumimoji="0" lang="en-US" sz="1200" b="0" i="0" u="none" strike="noStrike" kern="1200" cap="none" spc="150" normalizeH="0" baseline="0" noProof="0" dirty="0">
                <a:ln>
                  <a:noFill/>
                </a:ln>
                <a:solidFill>
                  <a:srgbClr val="E7E6E6">
                    <a:lumMod val="50000"/>
                  </a:srgbClr>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8920163" algn="r"/>
                </a:tabLst>
                <a:defRPr/>
              </a:pPr>
              <a:r>
                <a:rPr kumimoji="0" lang="en-US" sz="1300" b="0" i="0" u="none" strike="noStrike" kern="1200" cap="none" spc="150" normalizeH="0" baseline="0" noProof="0" dirty="0">
                  <a:ln>
                    <a:noFill/>
                  </a:ln>
                  <a:solidFill>
                    <a:srgbClr val="E7E6E6">
                      <a:lumMod val="50000"/>
                    </a:srgbClr>
                  </a:solidFill>
                  <a:effectLst/>
                  <a:uLnTx/>
                  <a:uFillTx/>
                  <a:latin typeface="Calibri"/>
                  <a:ea typeface="+mn-ea"/>
                  <a:cs typeface="+mn-cs"/>
                </a:rPr>
                <a:t>Mobility Manager</a:t>
              </a:r>
            </a:p>
            <a:p>
              <a:pPr marL="0" marR="0" lvl="0" indent="0" algn="l" defTabSz="914400" rtl="0" eaLnBrk="1" fontAlgn="auto" latinLnBrk="0" hangingPunct="1">
                <a:lnSpc>
                  <a:spcPct val="100000"/>
                </a:lnSpc>
                <a:spcBef>
                  <a:spcPts val="0"/>
                </a:spcBef>
                <a:spcAft>
                  <a:spcPts val="0"/>
                </a:spcAft>
                <a:buClrTx/>
                <a:buSzTx/>
                <a:buFontTx/>
                <a:buNone/>
                <a:tabLst>
                  <a:tab pos="8920163" algn="r"/>
                </a:tabLst>
                <a:defRPr/>
              </a:pPr>
              <a:r>
                <a:rPr kumimoji="0" lang="en-US" sz="1300" b="0" i="1" u="none" strike="noStrike" kern="1200" cap="none" spc="150" normalizeH="0" baseline="0" noProof="0" dirty="0">
                  <a:ln>
                    <a:noFill/>
                  </a:ln>
                  <a:solidFill>
                    <a:srgbClr val="E7E6E6">
                      <a:lumMod val="50000"/>
                    </a:srgbClr>
                  </a:solidFill>
                  <a:effectLst/>
                  <a:uLnTx/>
                  <a:uFillTx/>
                  <a:latin typeface="Calibri"/>
                  <a:ea typeface="+mn-ea"/>
                  <a:cs typeface="+mn-cs"/>
                </a:rPr>
                <a:t>April 30</a:t>
              </a:r>
              <a:r>
                <a:rPr kumimoji="0" lang="en-US" sz="1300" b="0" i="1" u="none" strike="noStrike" kern="1200" cap="none" spc="150" normalizeH="0" baseline="30000" noProof="0" dirty="0">
                  <a:ln>
                    <a:noFill/>
                  </a:ln>
                  <a:solidFill>
                    <a:srgbClr val="E7E6E6">
                      <a:lumMod val="50000"/>
                    </a:srgbClr>
                  </a:solidFill>
                  <a:effectLst/>
                  <a:uLnTx/>
                  <a:uFillTx/>
                  <a:latin typeface="Calibri"/>
                  <a:ea typeface="+mn-ea"/>
                  <a:cs typeface="+mn-cs"/>
                </a:rPr>
                <a:t>th</a:t>
              </a:r>
              <a:r>
                <a:rPr kumimoji="0" lang="en-US" sz="1300" b="0" i="1" u="none" strike="noStrike" kern="1200" cap="none" spc="150" normalizeH="0" baseline="0" noProof="0" dirty="0">
                  <a:ln>
                    <a:noFill/>
                  </a:ln>
                  <a:solidFill>
                    <a:srgbClr val="E7E6E6">
                      <a:lumMod val="50000"/>
                    </a:srgbClr>
                  </a:solidFill>
                  <a:effectLst/>
                  <a:uLnTx/>
                  <a:uFillTx/>
                  <a:latin typeface="Calibri"/>
                  <a:ea typeface="+mn-ea"/>
                  <a:cs typeface="+mn-cs"/>
                </a:rPr>
                <a:t>, 2020</a:t>
              </a:r>
            </a:p>
          </p:txBody>
        </p:sp>
        <p:sp>
          <p:nvSpPr>
            <p:cNvPr id="6" name="Rectangle 5"/>
            <p:cNvSpPr/>
            <p:nvPr/>
          </p:nvSpPr>
          <p:spPr>
            <a:xfrm>
              <a:off x="4367974" y="137878"/>
              <a:ext cx="4571999"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tab pos="8920163" algn="r"/>
                </a:tabLst>
                <a:defRPr/>
              </a:pPr>
              <a:endParaRPr kumimoji="0" lang="en-US" sz="1200" b="1" i="1" u="none" strike="noStrike" kern="1200" cap="none" spc="150" normalizeH="0" baseline="0" noProof="0" dirty="0">
                <a:ln>
                  <a:noFill/>
                </a:ln>
                <a:solidFill>
                  <a:srgbClr val="E7E6E6">
                    <a:lumMod val="50000"/>
                  </a:srgbClr>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948F71F1-0708-4F79-B5F3-D8CB8D4229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433"/>
          <a:stretch/>
        </p:blipFill>
        <p:spPr>
          <a:xfrm>
            <a:off x="197646" y="5101004"/>
            <a:ext cx="1668374" cy="587421"/>
          </a:xfrm>
          <a:prstGeom prst="rect">
            <a:avLst/>
          </a:prstGeom>
        </p:spPr>
      </p:pic>
      <p:pic>
        <p:nvPicPr>
          <p:cNvPr id="11" name="Picture 10">
            <a:extLst>
              <a:ext uri="{FF2B5EF4-FFF2-40B4-BE49-F238E27FC236}">
                <a16:creationId xmlns:a16="http://schemas.microsoft.com/office/drawing/2014/main" id="{3FB6626F-C2EC-4806-836A-C1EC7B73C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394" y="1958568"/>
            <a:ext cx="3229212" cy="3457829"/>
          </a:xfrm>
          <a:prstGeom prst="rect">
            <a:avLst/>
          </a:prstGeom>
        </p:spPr>
      </p:pic>
      <p:sp>
        <p:nvSpPr>
          <p:cNvPr id="12" name="TextBox 11">
            <a:extLst>
              <a:ext uri="{FF2B5EF4-FFF2-40B4-BE49-F238E27FC236}">
                <a16:creationId xmlns:a16="http://schemas.microsoft.com/office/drawing/2014/main" id="{6A620524-B68E-4FDF-9DBF-91954992A347}"/>
              </a:ext>
            </a:extLst>
          </p:cNvPr>
          <p:cNvSpPr txBox="1"/>
          <p:nvPr/>
        </p:nvSpPr>
        <p:spPr>
          <a:xfrm>
            <a:off x="600019" y="46827"/>
            <a:ext cx="7943963" cy="1908215"/>
          </a:xfrm>
          <a:prstGeom prst="rect">
            <a:avLst/>
          </a:prstGeom>
          <a:noFill/>
        </p:spPr>
        <p:txBody>
          <a:bodyPr wrap="square" rtlCol="0">
            <a:spAutoFit/>
          </a:bodyPr>
          <a:lstStyle/>
          <a:p>
            <a:pPr algn="ctr">
              <a:spcAft>
                <a:spcPts val="1200"/>
              </a:spcAft>
            </a:pPr>
            <a:r>
              <a:rPr lang="en-US" sz="3600" b="1" dirty="0"/>
              <a:t>Project Daedalus: </a:t>
            </a:r>
          </a:p>
          <a:p>
            <a:pPr algn="ctr">
              <a:spcAft>
                <a:spcPts val="1200"/>
              </a:spcAft>
            </a:pPr>
            <a:r>
              <a:rPr lang="en-US" sz="3600" b="1" dirty="0"/>
              <a:t>Transforming Transportation for Seniors in Southeastern Wisconsin</a:t>
            </a:r>
            <a:endParaRPr lang="en-US" sz="3600" dirty="0"/>
          </a:p>
        </p:txBody>
      </p:sp>
      <p:cxnSp>
        <p:nvCxnSpPr>
          <p:cNvPr id="4" name="Straight Arrow Connector 3">
            <a:extLst>
              <a:ext uri="{FF2B5EF4-FFF2-40B4-BE49-F238E27FC236}">
                <a16:creationId xmlns:a16="http://schemas.microsoft.com/office/drawing/2014/main" id="{A85CE466-A33E-4B65-85E1-AA6BBCCE3A01}"/>
              </a:ext>
            </a:extLst>
          </p:cNvPr>
          <p:cNvCxnSpPr/>
          <p:nvPr/>
        </p:nvCxnSpPr>
        <p:spPr>
          <a:xfrm flipH="1">
            <a:off x="5836920" y="4655820"/>
            <a:ext cx="486192" cy="99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13DA71-AEC5-42C0-8BD3-1CF0E11F3B53}"/>
              </a:ext>
            </a:extLst>
          </p:cNvPr>
          <p:cNvSpPr txBox="1"/>
          <p:nvPr/>
        </p:nvSpPr>
        <p:spPr>
          <a:xfrm>
            <a:off x="6278351" y="4509895"/>
            <a:ext cx="832279" cy="261610"/>
          </a:xfrm>
          <a:prstGeom prst="rect">
            <a:avLst/>
          </a:prstGeom>
          <a:noFill/>
        </p:spPr>
        <p:txBody>
          <a:bodyPr wrap="none" rtlCol="0">
            <a:spAutoFit/>
          </a:bodyPr>
          <a:lstStyle/>
          <a:p>
            <a:r>
              <a:rPr lang="en-US" sz="1100" dirty="0"/>
              <a:t>We’re here</a:t>
            </a:r>
          </a:p>
        </p:txBody>
      </p:sp>
    </p:spTree>
    <p:extLst>
      <p:ext uri="{BB962C8B-B14F-4D97-AF65-F5344CB8AC3E}">
        <p14:creationId xmlns:p14="http://schemas.microsoft.com/office/powerpoint/2010/main" val="155320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10</a:t>
            </a:fld>
            <a:endParaRPr lang="en-US" sz="1800" dirty="0"/>
          </a:p>
        </p:txBody>
      </p:sp>
      <p:sp>
        <p:nvSpPr>
          <p:cNvPr id="12" name="TextBox 11"/>
          <p:cNvSpPr txBox="1"/>
          <p:nvPr/>
        </p:nvSpPr>
        <p:spPr>
          <a:xfrm>
            <a:off x="0" y="842725"/>
            <a:ext cx="9229060" cy="800219"/>
          </a:xfrm>
          <a:prstGeom prst="rect">
            <a:avLst/>
          </a:prstGeom>
          <a:noFill/>
        </p:spPr>
        <p:txBody>
          <a:bodyPr wrap="square" rtlCol="0">
            <a:spAutoFit/>
          </a:bodyPr>
          <a:lstStyle/>
          <a:p>
            <a:pPr algn="ctr"/>
            <a:r>
              <a:rPr lang="en-US" sz="2800" b="1" dirty="0"/>
              <a:t>Overview – Assumption Testing</a:t>
            </a:r>
            <a:endParaRPr lang="en-US" b="1" dirty="0"/>
          </a:p>
          <a:p>
            <a:pPr algn="ctr"/>
            <a:r>
              <a:rPr lang="en-US" b="1" dirty="0"/>
              <a:t>Select assumptions tested</a:t>
            </a:r>
            <a:endParaRPr lang="en-US" sz="2800" b="1" dirty="0"/>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Our Concepts</a:t>
            </a:r>
            <a:endParaRPr lang="en-US" sz="3200" b="1" spc="100" dirty="0"/>
          </a:p>
        </p:txBody>
      </p:sp>
      <p:sp>
        <p:nvSpPr>
          <p:cNvPr id="2" name="Oval 1">
            <a:extLst>
              <a:ext uri="{FF2B5EF4-FFF2-40B4-BE49-F238E27FC236}">
                <a16:creationId xmlns:a16="http://schemas.microsoft.com/office/drawing/2014/main" id="{FB3DF800-813F-4A52-9124-CCDB0834EE25}"/>
              </a:ext>
            </a:extLst>
          </p:cNvPr>
          <p:cNvSpPr/>
          <p:nvPr/>
        </p:nvSpPr>
        <p:spPr>
          <a:xfrm>
            <a:off x="3535324" y="2423394"/>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FOUNDATION</a:t>
            </a:r>
          </a:p>
        </p:txBody>
      </p:sp>
      <p:sp>
        <p:nvSpPr>
          <p:cNvPr id="6" name="Oval 5">
            <a:extLst>
              <a:ext uri="{FF2B5EF4-FFF2-40B4-BE49-F238E27FC236}">
                <a16:creationId xmlns:a16="http://schemas.microsoft.com/office/drawing/2014/main" id="{27448BC6-6B29-4FC8-B3EB-0EED0F66CEE3}"/>
              </a:ext>
            </a:extLst>
          </p:cNvPr>
          <p:cNvSpPr/>
          <p:nvPr/>
        </p:nvSpPr>
        <p:spPr>
          <a:xfrm>
            <a:off x="5701244" y="4618677"/>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FOUNDATION</a:t>
            </a:r>
          </a:p>
        </p:txBody>
      </p:sp>
      <p:sp>
        <p:nvSpPr>
          <p:cNvPr id="7" name="Oval 6">
            <a:extLst>
              <a:ext uri="{FF2B5EF4-FFF2-40B4-BE49-F238E27FC236}">
                <a16:creationId xmlns:a16="http://schemas.microsoft.com/office/drawing/2014/main" id="{7510F394-6F40-4A39-B1C6-569139AD86D3}"/>
              </a:ext>
            </a:extLst>
          </p:cNvPr>
          <p:cNvSpPr/>
          <p:nvPr/>
        </p:nvSpPr>
        <p:spPr>
          <a:xfrm>
            <a:off x="1524381" y="4618677"/>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FOUNDATION</a:t>
            </a:r>
          </a:p>
        </p:txBody>
      </p:sp>
      <p:cxnSp>
        <p:nvCxnSpPr>
          <p:cNvPr id="4" name="Straight Arrow Connector 3">
            <a:extLst>
              <a:ext uri="{FF2B5EF4-FFF2-40B4-BE49-F238E27FC236}">
                <a16:creationId xmlns:a16="http://schemas.microsoft.com/office/drawing/2014/main" id="{ECF18C15-8F58-411C-88C5-3754CCF877A4}"/>
              </a:ext>
            </a:extLst>
          </p:cNvPr>
          <p:cNvCxnSpPr>
            <a:stCxn id="2" idx="3"/>
            <a:endCxn id="7" idx="0"/>
          </p:cNvCxnSpPr>
          <p:nvPr/>
        </p:nvCxnSpPr>
        <p:spPr>
          <a:xfrm flipH="1">
            <a:off x="2561056" y="3249260"/>
            <a:ext cx="1277903" cy="13694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38BFAC9-EECD-44CE-97D4-08F068FE8ED3}"/>
              </a:ext>
            </a:extLst>
          </p:cNvPr>
          <p:cNvCxnSpPr>
            <a:stCxn id="7" idx="6"/>
            <a:endCxn id="6" idx="2"/>
          </p:cNvCxnSpPr>
          <p:nvPr/>
        </p:nvCxnSpPr>
        <p:spPr>
          <a:xfrm>
            <a:off x="3597730" y="5102458"/>
            <a:ext cx="210351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2BB1AC6-A9E3-4A05-98F2-0D6A2056DA63}"/>
              </a:ext>
            </a:extLst>
          </p:cNvPr>
          <p:cNvCxnSpPr>
            <a:stCxn id="6" idx="0"/>
            <a:endCxn id="2" idx="5"/>
          </p:cNvCxnSpPr>
          <p:nvPr/>
        </p:nvCxnSpPr>
        <p:spPr>
          <a:xfrm flipH="1" flipV="1">
            <a:off x="5305038" y="3249260"/>
            <a:ext cx="1432881" cy="13694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20AC354-8031-4DF0-9CE3-82FA3F40DE9B}"/>
              </a:ext>
            </a:extLst>
          </p:cNvPr>
          <p:cNvSpPr/>
          <p:nvPr/>
        </p:nvSpPr>
        <p:spPr>
          <a:xfrm>
            <a:off x="3689497" y="3762521"/>
            <a:ext cx="1765005" cy="831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Person-Centered Capacity</a:t>
            </a:r>
          </a:p>
        </p:txBody>
      </p:sp>
      <p:sp>
        <p:nvSpPr>
          <p:cNvPr id="15" name="TextBox 14">
            <a:extLst>
              <a:ext uri="{FF2B5EF4-FFF2-40B4-BE49-F238E27FC236}">
                <a16:creationId xmlns:a16="http://schemas.microsoft.com/office/drawing/2014/main" id="{A6FC22F3-5F92-4F69-BBDE-177B3F3C8022}"/>
              </a:ext>
            </a:extLst>
          </p:cNvPr>
          <p:cNvSpPr txBox="1"/>
          <p:nvPr/>
        </p:nvSpPr>
        <p:spPr>
          <a:xfrm>
            <a:off x="252331" y="2108035"/>
            <a:ext cx="3282993" cy="1200329"/>
          </a:xfrm>
          <a:prstGeom prst="rect">
            <a:avLst/>
          </a:prstGeom>
          <a:noFill/>
        </p:spPr>
        <p:txBody>
          <a:bodyPr wrap="square" rtlCol="0">
            <a:spAutoFit/>
          </a:bodyPr>
          <a:lstStyle/>
          <a:p>
            <a:pPr marL="285750" lvl="0" indent="-285750">
              <a:buFont typeface="Arial" panose="020B0604020202020204" pitchFamily="34" charset="0"/>
              <a:buChar char="•"/>
            </a:pPr>
            <a:r>
              <a:rPr lang="en-US" sz="1200" dirty="0"/>
              <a:t>Partnering orgs will be willing to use a different scheduling software for rides to what they use now.</a:t>
            </a:r>
          </a:p>
          <a:p>
            <a:pPr marL="285750" lvl="0" indent="-285750">
              <a:buFont typeface="Arial" panose="020B0604020202020204" pitchFamily="34" charset="0"/>
              <a:buChar char="•"/>
            </a:pPr>
            <a:r>
              <a:rPr lang="en-US" sz="1200" dirty="0"/>
              <a:t>Software exists or can be purchased to coordinate rides across partner orgs.</a:t>
            </a:r>
          </a:p>
          <a:p>
            <a:pPr marL="285750" lvl="0" indent="-285750">
              <a:buFont typeface="Arial" panose="020B0604020202020204" pitchFamily="34" charset="0"/>
              <a:buChar char="•"/>
            </a:pPr>
            <a:r>
              <a:rPr lang="en-US" sz="1200" dirty="0"/>
              <a:t>Partners are technologically able to interact</a:t>
            </a:r>
          </a:p>
        </p:txBody>
      </p:sp>
      <p:sp>
        <p:nvSpPr>
          <p:cNvPr id="16" name="TextBox 15">
            <a:extLst>
              <a:ext uri="{FF2B5EF4-FFF2-40B4-BE49-F238E27FC236}">
                <a16:creationId xmlns:a16="http://schemas.microsoft.com/office/drawing/2014/main" id="{082CD7D5-4F8E-436E-9886-917DA0E17229}"/>
              </a:ext>
            </a:extLst>
          </p:cNvPr>
          <p:cNvSpPr txBox="1"/>
          <p:nvPr/>
        </p:nvSpPr>
        <p:spPr>
          <a:xfrm>
            <a:off x="151867" y="5771586"/>
            <a:ext cx="5756564" cy="938719"/>
          </a:xfrm>
          <a:prstGeom prst="rect">
            <a:avLst/>
          </a:prstGeom>
          <a:noFill/>
        </p:spPr>
        <p:txBody>
          <a:bodyPr wrap="square" rtlCol="0">
            <a:spAutoFit/>
          </a:bodyPr>
          <a:lstStyle/>
          <a:p>
            <a:pPr marL="285750" lvl="0" indent="-285750">
              <a:buFont typeface="Arial" panose="020B0604020202020204" pitchFamily="34" charset="0"/>
              <a:buChar char="•"/>
            </a:pPr>
            <a:r>
              <a:rPr lang="en-US" sz="1100" dirty="0"/>
              <a:t>A foundation will be effective in aligning its goals with shifting initiatives</a:t>
            </a:r>
          </a:p>
          <a:p>
            <a:pPr marL="285750" lvl="0" indent="-285750">
              <a:buFont typeface="Arial" panose="020B0604020202020204" pitchFamily="34" charset="0"/>
              <a:buChar char="•"/>
            </a:pPr>
            <a:r>
              <a:rPr lang="en-US" sz="1100" dirty="0"/>
              <a:t>The foundation will be able to be coordinate across all partner orgs.</a:t>
            </a:r>
          </a:p>
          <a:p>
            <a:pPr marL="285750" lvl="0" indent="-285750" fontAlgn="base">
              <a:buFont typeface="Arial" panose="020B0604020202020204" pitchFamily="34" charset="0"/>
              <a:buChar char="•"/>
            </a:pPr>
            <a:r>
              <a:rPr lang="en-US" sz="1100" dirty="0"/>
              <a:t>Orgs will be willing to share funding with other partners.</a:t>
            </a:r>
          </a:p>
          <a:p>
            <a:pPr marL="285750" lvl="0" indent="-285750" fontAlgn="base">
              <a:buFont typeface="Arial" panose="020B0604020202020204" pitchFamily="34" charset="0"/>
              <a:buChar char="•"/>
            </a:pPr>
            <a:r>
              <a:rPr lang="en-US" sz="1100" dirty="0"/>
              <a:t>Orgs will be willing to tie their identity to the foundation.</a:t>
            </a:r>
          </a:p>
          <a:p>
            <a:pPr marL="285750" lvl="0" indent="-285750" fontAlgn="base">
              <a:buFont typeface="Arial" panose="020B0604020202020204" pitchFamily="34" charset="0"/>
              <a:buChar char="•"/>
            </a:pPr>
            <a:r>
              <a:rPr lang="en-US" sz="1100" dirty="0"/>
              <a:t>Orgs will be willing to have their activities coordinated through the foundation</a:t>
            </a:r>
          </a:p>
        </p:txBody>
      </p:sp>
      <p:sp>
        <p:nvSpPr>
          <p:cNvPr id="18" name="TextBox 17">
            <a:extLst>
              <a:ext uri="{FF2B5EF4-FFF2-40B4-BE49-F238E27FC236}">
                <a16:creationId xmlns:a16="http://schemas.microsoft.com/office/drawing/2014/main" id="{C2A1DC14-A663-4D57-974D-8770EC3D5F72}"/>
              </a:ext>
            </a:extLst>
          </p:cNvPr>
          <p:cNvSpPr txBox="1"/>
          <p:nvPr/>
        </p:nvSpPr>
        <p:spPr>
          <a:xfrm>
            <a:off x="6128941" y="5706439"/>
            <a:ext cx="2943498" cy="769441"/>
          </a:xfrm>
          <a:prstGeom prst="rect">
            <a:avLst/>
          </a:prstGeom>
          <a:noFill/>
        </p:spPr>
        <p:txBody>
          <a:bodyPr wrap="square" rtlCol="0">
            <a:spAutoFit/>
          </a:bodyPr>
          <a:lstStyle/>
          <a:p>
            <a:pPr marL="285750" lvl="0" indent="-285750">
              <a:buFont typeface="Arial" panose="020B0604020202020204" pitchFamily="34" charset="0"/>
              <a:buChar char="•"/>
            </a:pPr>
            <a:r>
              <a:rPr lang="en-US" sz="1100" dirty="0"/>
              <a:t>We don’t need formal structure</a:t>
            </a:r>
          </a:p>
          <a:p>
            <a:pPr marL="285750" lvl="0" indent="-285750">
              <a:buFont typeface="Arial" panose="020B0604020202020204" pitchFamily="34" charset="0"/>
              <a:buChar char="•"/>
            </a:pPr>
            <a:r>
              <a:rPr lang="en-US" sz="1100" dirty="0"/>
              <a:t>People want to be at the table</a:t>
            </a:r>
          </a:p>
          <a:p>
            <a:pPr marL="285750" lvl="0" indent="-285750">
              <a:buFont typeface="Arial" panose="020B0604020202020204" pitchFamily="34" charset="0"/>
              <a:buChar char="•"/>
            </a:pPr>
            <a:r>
              <a:rPr lang="en-US" sz="1100" dirty="0"/>
              <a:t>We can all find the time to participate</a:t>
            </a:r>
          </a:p>
          <a:p>
            <a:pPr marL="285750" lvl="0" indent="-285750">
              <a:buFont typeface="Arial" panose="020B0604020202020204" pitchFamily="34" charset="0"/>
              <a:buChar char="•"/>
            </a:pPr>
            <a:r>
              <a:rPr lang="en-US" sz="1100" dirty="0"/>
              <a:t>This doesn’t need funding</a:t>
            </a:r>
          </a:p>
        </p:txBody>
      </p:sp>
      <p:cxnSp>
        <p:nvCxnSpPr>
          <p:cNvPr id="8" name="Straight Arrow Connector 7">
            <a:extLst>
              <a:ext uri="{FF2B5EF4-FFF2-40B4-BE49-F238E27FC236}">
                <a16:creationId xmlns:a16="http://schemas.microsoft.com/office/drawing/2014/main" id="{EA513104-E5EE-44A7-8FE2-C5AB5BD29F88}"/>
              </a:ext>
            </a:extLst>
          </p:cNvPr>
          <p:cNvCxnSpPr>
            <a:cxnSpLocks/>
            <a:endCxn id="14" idx="3"/>
          </p:cNvCxnSpPr>
          <p:nvPr/>
        </p:nvCxnSpPr>
        <p:spPr>
          <a:xfrm flipV="1">
            <a:off x="3512019" y="4471920"/>
            <a:ext cx="435957" cy="4165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6402EC5-8ECF-4EF2-8A5E-B6D537C4AE65}"/>
              </a:ext>
            </a:extLst>
          </p:cNvPr>
          <p:cNvCxnSpPr>
            <a:cxnSpLocks/>
            <a:stCxn id="14" idx="0"/>
            <a:endCxn id="2" idx="4"/>
          </p:cNvCxnSpPr>
          <p:nvPr/>
        </p:nvCxnSpPr>
        <p:spPr>
          <a:xfrm flipH="1" flipV="1">
            <a:off x="4571999" y="3390956"/>
            <a:ext cx="1" cy="3715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A1C299-ACF7-40F8-AA11-9FD919977723}"/>
              </a:ext>
            </a:extLst>
          </p:cNvPr>
          <p:cNvCxnSpPr>
            <a:cxnSpLocks/>
          </p:cNvCxnSpPr>
          <p:nvPr/>
        </p:nvCxnSpPr>
        <p:spPr>
          <a:xfrm flipH="1" flipV="1">
            <a:off x="5305038" y="4445566"/>
            <a:ext cx="498903" cy="3899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84C7246-5FA2-4F5F-9E26-15FEC7BCB526}"/>
              </a:ext>
            </a:extLst>
          </p:cNvPr>
          <p:cNvSpPr/>
          <p:nvPr/>
        </p:nvSpPr>
        <p:spPr>
          <a:xfrm>
            <a:off x="6128940" y="2248838"/>
            <a:ext cx="3282993" cy="938719"/>
          </a:xfrm>
          <a:prstGeom prst="rect">
            <a:avLst/>
          </a:prstGeom>
        </p:spPr>
        <p:txBody>
          <a:bodyPr wrap="square">
            <a:spAutoFit/>
          </a:bodyPr>
          <a:lstStyle/>
          <a:p>
            <a:pPr marL="285750" indent="-285750">
              <a:buFont typeface="Arial" panose="020B0604020202020204" pitchFamily="34" charset="0"/>
              <a:buChar char="•"/>
            </a:pPr>
            <a:r>
              <a:rPr lang="en-US" sz="1100" dirty="0"/>
              <a:t>SEWRPC needs to be impartial</a:t>
            </a:r>
          </a:p>
          <a:p>
            <a:pPr marL="285750" indent="-285750">
              <a:buFont typeface="Arial" panose="020B0604020202020204" pitchFamily="34" charset="0"/>
              <a:buChar char="•"/>
            </a:pPr>
            <a:r>
              <a:rPr lang="en-US" sz="1100" dirty="0"/>
              <a:t>Matt can continue</a:t>
            </a:r>
          </a:p>
          <a:p>
            <a:pPr marL="285750" indent="-285750">
              <a:buFont typeface="Arial" panose="020B0604020202020204" pitchFamily="34" charset="0"/>
              <a:buChar char="•"/>
            </a:pPr>
            <a:r>
              <a:rPr lang="en-US" sz="1100" dirty="0"/>
              <a:t>People want Matt to continue</a:t>
            </a:r>
          </a:p>
          <a:p>
            <a:pPr marL="285750" indent="-285750">
              <a:buFont typeface="Arial" panose="020B0604020202020204" pitchFamily="34" charset="0"/>
              <a:buChar char="•"/>
            </a:pPr>
            <a:r>
              <a:rPr lang="en-US" sz="1100" dirty="0"/>
              <a:t>This is necessary</a:t>
            </a:r>
          </a:p>
          <a:p>
            <a:pPr marL="285750" indent="-285750">
              <a:buFont typeface="Arial" panose="020B0604020202020204" pitchFamily="34" charset="0"/>
              <a:buChar char="•"/>
            </a:pPr>
            <a:r>
              <a:rPr lang="en-US" sz="1100" dirty="0"/>
              <a:t>There is a host willing to shoulder this project </a:t>
            </a:r>
          </a:p>
        </p:txBody>
      </p:sp>
    </p:spTree>
    <p:extLst>
      <p:ext uri="{BB962C8B-B14F-4D97-AF65-F5344CB8AC3E}">
        <p14:creationId xmlns:p14="http://schemas.microsoft.com/office/powerpoint/2010/main" val="141030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11</a:t>
            </a:fld>
            <a:endParaRPr lang="en-US" sz="1800" dirty="0"/>
          </a:p>
        </p:txBody>
      </p:sp>
      <p:sp>
        <p:nvSpPr>
          <p:cNvPr id="12" name="TextBox 11"/>
          <p:cNvSpPr txBox="1"/>
          <p:nvPr/>
        </p:nvSpPr>
        <p:spPr>
          <a:xfrm>
            <a:off x="34957" y="868163"/>
            <a:ext cx="9229060" cy="523220"/>
          </a:xfrm>
          <a:prstGeom prst="rect">
            <a:avLst/>
          </a:prstGeom>
          <a:noFill/>
        </p:spPr>
        <p:txBody>
          <a:bodyPr wrap="square" rtlCol="0">
            <a:spAutoFit/>
          </a:bodyPr>
          <a:lstStyle/>
          <a:p>
            <a:pPr algn="ctr"/>
            <a:r>
              <a:rPr lang="en-US" sz="2800" b="1" dirty="0"/>
              <a:t>Overview – Prototypes</a:t>
            </a:r>
            <a:endParaRPr lang="en-US" b="1" dirty="0"/>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Our Concepts</a:t>
            </a:r>
            <a:endParaRPr lang="en-US" sz="3200" b="1" spc="100" dirty="0"/>
          </a:p>
        </p:txBody>
      </p:sp>
      <p:sp>
        <p:nvSpPr>
          <p:cNvPr id="2" name="Oval 1">
            <a:extLst>
              <a:ext uri="{FF2B5EF4-FFF2-40B4-BE49-F238E27FC236}">
                <a16:creationId xmlns:a16="http://schemas.microsoft.com/office/drawing/2014/main" id="{FB3DF800-813F-4A52-9124-CCDB0834EE25}"/>
              </a:ext>
            </a:extLst>
          </p:cNvPr>
          <p:cNvSpPr/>
          <p:nvPr/>
        </p:nvSpPr>
        <p:spPr>
          <a:xfrm>
            <a:off x="3535324" y="2423394"/>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FOUNDATION</a:t>
            </a:r>
          </a:p>
        </p:txBody>
      </p:sp>
      <p:sp>
        <p:nvSpPr>
          <p:cNvPr id="6" name="Oval 5">
            <a:extLst>
              <a:ext uri="{FF2B5EF4-FFF2-40B4-BE49-F238E27FC236}">
                <a16:creationId xmlns:a16="http://schemas.microsoft.com/office/drawing/2014/main" id="{27448BC6-6B29-4FC8-B3EB-0EED0F66CEE3}"/>
              </a:ext>
            </a:extLst>
          </p:cNvPr>
          <p:cNvSpPr/>
          <p:nvPr/>
        </p:nvSpPr>
        <p:spPr>
          <a:xfrm>
            <a:off x="5701244" y="4618677"/>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FOUNDATION</a:t>
            </a:r>
          </a:p>
        </p:txBody>
      </p:sp>
      <p:sp>
        <p:nvSpPr>
          <p:cNvPr id="7" name="Oval 6">
            <a:extLst>
              <a:ext uri="{FF2B5EF4-FFF2-40B4-BE49-F238E27FC236}">
                <a16:creationId xmlns:a16="http://schemas.microsoft.com/office/drawing/2014/main" id="{7510F394-6F40-4A39-B1C6-569139AD86D3}"/>
              </a:ext>
            </a:extLst>
          </p:cNvPr>
          <p:cNvSpPr/>
          <p:nvPr/>
        </p:nvSpPr>
        <p:spPr>
          <a:xfrm>
            <a:off x="1524381" y="4618677"/>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FOUNDATION</a:t>
            </a:r>
          </a:p>
        </p:txBody>
      </p:sp>
      <p:cxnSp>
        <p:nvCxnSpPr>
          <p:cNvPr id="4" name="Straight Arrow Connector 3">
            <a:extLst>
              <a:ext uri="{FF2B5EF4-FFF2-40B4-BE49-F238E27FC236}">
                <a16:creationId xmlns:a16="http://schemas.microsoft.com/office/drawing/2014/main" id="{ECF18C15-8F58-411C-88C5-3754CCF877A4}"/>
              </a:ext>
            </a:extLst>
          </p:cNvPr>
          <p:cNvCxnSpPr>
            <a:stCxn id="2" idx="3"/>
            <a:endCxn id="7" idx="0"/>
          </p:cNvCxnSpPr>
          <p:nvPr/>
        </p:nvCxnSpPr>
        <p:spPr>
          <a:xfrm flipH="1">
            <a:off x="2561056" y="3249260"/>
            <a:ext cx="1277903" cy="13694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38BFAC9-EECD-44CE-97D4-08F068FE8ED3}"/>
              </a:ext>
            </a:extLst>
          </p:cNvPr>
          <p:cNvCxnSpPr>
            <a:stCxn id="7" idx="6"/>
            <a:endCxn id="6" idx="2"/>
          </p:cNvCxnSpPr>
          <p:nvPr/>
        </p:nvCxnSpPr>
        <p:spPr>
          <a:xfrm>
            <a:off x="3597730" y="5102458"/>
            <a:ext cx="210351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2BB1AC6-A9E3-4A05-98F2-0D6A2056DA63}"/>
              </a:ext>
            </a:extLst>
          </p:cNvPr>
          <p:cNvCxnSpPr>
            <a:stCxn id="6" idx="0"/>
            <a:endCxn id="2" idx="5"/>
          </p:cNvCxnSpPr>
          <p:nvPr/>
        </p:nvCxnSpPr>
        <p:spPr>
          <a:xfrm flipH="1" flipV="1">
            <a:off x="5305038" y="3249260"/>
            <a:ext cx="1432881" cy="13694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20AC354-8031-4DF0-9CE3-82FA3F40DE9B}"/>
              </a:ext>
            </a:extLst>
          </p:cNvPr>
          <p:cNvSpPr/>
          <p:nvPr/>
        </p:nvSpPr>
        <p:spPr>
          <a:xfrm>
            <a:off x="3689497" y="3762521"/>
            <a:ext cx="1765005" cy="831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Person-Centered Capacity</a:t>
            </a:r>
          </a:p>
        </p:txBody>
      </p:sp>
      <p:sp>
        <p:nvSpPr>
          <p:cNvPr id="15" name="TextBox 14">
            <a:extLst>
              <a:ext uri="{FF2B5EF4-FFF2-40B4-BE49-F238E27FC236}">
                <a16:creationId xmlns:a16="http://schemas.microsoft.com/office/drawing/2014/main" id="{A6FC22F3-5F92-4F69-BBDE-177B3F3C8022}"/>
              </a:ext>
            </a:extLst>
          </p:cNvPr>
          <p:cNvSpPr txBox="1"/>
          <p:nvPr/>
        </p:nvSpPr>
        <p:spPr>
          <a:xfrm>
            <a:off x="206836" y="1979919"/>
            <a:ext cx="2993171" cy="1569660"/>
          </a:xfrm>
          <a:prstGeom prst="rect">
            <a:avLst/>
          </a:prstGeom>
          <a:noFill/>
        </p:spPr>
        <p:txBody>
          <a:bodyPr wrap="square" rtlCol="0">
            <a:spAutoFit/>
          </a:bodyPr>
          <a:lstStyle/>
          <a:p>
            <a:pPr marL="285750" lvl="0" indent="-285750">
              <a:buFont typeface="Arial" panose="020B0604020202020204" pitchFamily="34" charset="0"/>
              <a:buChar char="•"/>
            </a:pPr>
            <a:r>
              <a:rPr lang="en-US" sz="1200" b="1" dirty="0"/>
              <a:t>SWCAP LIFT RFP</a:t>
            </a:r>
          </a:p>
          <a:p>
            <a:pPr marL="285750" lvl="0" indent="-285750">
              <a:buFont typeface="Arial" panose="020B0604020202020204" pitchFamily="34" charset="0"/>
              <a:buChar char="•"/>
            </a:pPr>
            <a:r>
              <a:rPr lang="en-US" sz="1200" b="1" dirty="0"/>
              <a:t>UW-Milwaukee Research Project</a:t>
            </a:r>
          </a:p>
          <a:p>
            <a:pPr marL="285750" lvl="0" indent="-285750">
              <a:buFont typeface="Arial" panose="020B0604020202020204" pitchFamily="34" charset="0"/>
              <a:buChar char="•"/>
            </a:pPr>
            <a:r>
              <a:rPr lang="en-US" sz="1200" dirty="0"/>
              <a:t>Collaborative Work Environment and Tech Solutions/Proposals</a:t>
            </a:r>
          </a:p>
          <a:p>
            <a:pPr marL="285750" indent="-285750">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Tier 1 USDOT University Research Center application in partnership with Rutgers, UW-Milwaukee, and Washington State</a:t>
            </a:r>
          </a:p>
        </p:txBody>
      </p:sp>
      <p:sp>
        <p:nvSpPr>
          <p:cNvPr id="16" name="TextBox 15">
            <a:extLst>
              <a:ext uri="{FF2B5EF4-FFF2-40B4-BE49-F238E27FC236}">
                <a16:creationId xmlns:a16="http://schemas.microsoft.com/office/drawing/2014/main" id="{082CD7D5-4F8E-436E-9886-917DA0E17229}"/>
              </a:ext>
            </a:extLst>
          </p:cNvPr>
          <p:cNvSpPr txBox="1"/>
          <p:nvPr/>
        </p:nvSpPr>
        <p:spPr>
          <a:xfrm>
            <a:off x="279756" y="5670995"/>
            <a:ext cx="4170161"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t>Box of New Office Supplies – </a:t>
            </a:r>
            <a:r>
              <a:rPr lang="en-US" sz="1100" b="1" dirty="0"/>
              <a:t>Tech Development and In-Kind Asset Transfer, “Pay it forward”</a:t>
            </a:r>
          </a:p>
          <a:p>
            <a:pPr marL="285750" indent="-285750">
              <a:buFont typeface="Arial" panose="020B0604020202020204" pitchFamily="34" charset="0"/>
              <a:buChar char="•"/>
            </a:pPr>
            <a:r>
              <a:rPr lang="en-US" sz="1100" dirty="0"/>
              <a:t>The “Labyrinth” – A compendium of rules and regulations</a:t>
            </a:r>
          </a:p>
          <a:p>
            <a:pPr marL="285750" indent="-285750">
              <a:buFont typeface="Arial" panose="020B0604020202020204" pitchFamily="34" charset="0"/>
              <a:buChar char="•"/>
            </a:pPr>
            <a:r>
              <a:rPr lang="en-US" sz="1100" b="1" dirty="0"/>
              <a:t>A Coordinated Grant Application Process for Us as a Group</a:t>
            </a:r>
          </a:p>
          <a:p>
            <a:pPr marL="285750" indent="-285750">
              <a:buFont typeface="Arial" panose="020B0604020202020204" pitchFamily="34" charset="0"/>
              <a:buChar char="•"/>
            </a:pPr>
            <a:r>
              <a:rPr lang="en-US" sz="1100" b="1" dirty="0"/>
              <a:t>Regional Mobility Manager – Application Development</a:t>
            </a:r>
          </a:p>
          <a:p>
            <a:pPr marL="285750" indent="-285750">
              <a:buFont typeface="Arial" panose="020B0604020202020204" pitchFamily="34" charset="0"/>
              <a:buChar char="•"/>
            </a:pPr>
            <a:r>
              <a:rPr lang="en-US" sz="1100" b="1" dirty="0"/>
              <a:t>Regional Mobility Manager – Host Organization</a:t>
            </a:r>
          </a:p>
        </p:txBody>
      </p:sp>
      <p:sp>
        <p:nvSpPr>
          <p:cNvPr id="18" name="TextBox 17">
            <a:extLst>
              <a:ext uri="{FF2B5EF4-FFF2-40B4-BE49-F238E27FC236}">
                <a16:creationId xmlns:a16="http://schemas.microsoft.com/office/drawing/2014/main" id="{C2A1DC14-A663-4D57-974D-8770EC3D5F72}"/>
              </a:ext>
            </a:extLst>
          </p:cNvPr>
          <p:cNvSpPr txBox="1"/>
          <p:nvPr/>
        </p:nvSpPr>
        <p:spPr>
          <a:xfrm>
            <a:off x="5305038" y="5739320"/>
            <a:ext cx="4344308" cy="1107996"/>
          </a:xfrm>
          <a:prstGeom prst="rect">
            <a:avLst/>
          </a:prstGeom>
          <a:noFill/>
        </p:spPr>
        <p:txBody>
          <a:bodyPr wrap="square" rtlCol="0">
            <a:spAutoFit/>
          </a:bodyPr>
          <a:lstStyle/>
          <a:p>
            <a:pPr marL="285750" lvl="0" indent="-285750">
              <a:buFont typeface="Arial" panose="020B0604020202020204" pitchFamily="34" charset="0"/>
              <a:buChar char="•"/>
            </a:pPr>
            <a:r>
              <a:rPr lang="en-US" sz="1100" b="1" dirty="0"/>
              <a:t>Outward Mindset Workshops</a:t>
            </a:r>
          </a:p>
          <a:p>
            <a:pPr marL="285750" lvl="0" indent="-285750">
              <a:buFont typeface="Arial" panose="020B0604020202020204" pitchFamily="34" charset="0"/>
              <a:buChar char="•"/>
            </a:pPr>
            <a:r>
              <a:rPr lang="en-US" sz="1100" dirty="0"/>
              <a:t>Collaborative platform to build a Regional Mobility Manager Application together</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endParaRPr lang="en-US" sz="1100" dirty="0"/>
          </a:p>
        </p:txBody>
      </p:sp>
      <p:cxnSp>
        <p:nvCxnSpPr>
          <p:cNvPr id="8" name="Straight Arrow Connector 7">
            <a:extLst>
              <a:ext uri="{FF2B5EF4-FFF2-40B4-BE49-F238E27FC236}">
                <a16:creationId xmlns:a16="http://schemas.microsoft.com/office/drawing/2014/main" id="{EA513104-E5EE-44A7-8FE2-C5AB5BD29F88}"/>
              </a:ext>
            </a:extLst>
          </p:cNvPr>
          <p:cNvCxnSpPr>
            <a:cxnSpLocks/>
            <a:endCxn id="14" idx="3"/>
          </p:cNvCxnSpPr>
          <p:nvPr/>
        </p:nvCxnSpPr>
        <p:spPr>
          <a:xfrm flipV="1">
            <a:off x="3512019" y="4471920"/>
            <a:ext cx="435957" cy="4165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6402EC5-8ECF-4EF2-8A5E-B6D537C4AE65}"/>
              </a:ext>
            </a:extLst>
          </p:cNvPr>
          <p:cNvCxnSpPr>
            <a:cxnSpLocks/>
            <a:stCxn id="14" idx="0"/>
            <a:endCxn id="2" idx="4"/>
          </p:cNvCxnSpPr>
          <p:nvPr/>
        </p:nvCxnSpPr>
        <p:spPr>
          <a:xfrm flipH="1" flipV="1">
            <a:off x="4571999" y="3390956"/>
            <a:ext cx="1" cy="3715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A1C299-ACF7-40F8-AA11-9FD919977723}"/>
              </a:ext>
            </a:extLst>
          </p:cNvPr>
          <p:cNvCxnSpPr>
            <a:cxnSpLocks/>
          </p:cNvCxnSpPr>
          <p:nvPr/>
        </p:nvCxnSpPr>
        <p:spPr>
          <a:xfrm flipH="1" flipV="1">
            <a:off x="5305038" y="4445566"/>
            <a:ext cx="498903" cy="3899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5534D9D-B67B-47A4-94B6-5698C1041366}"/>
              </a:ext>
            </a:extLst>
          </p:cNvPr>
          <p:cNvSpPr/>
          <p:nvPr/>
        </p:nvSpPr>
        <p:spPr>
          <a:xfrm>
            <a:off x="6316705" y="2032958"/>
            <a:ext cx="2489990" cy="1754326"/>
          </a:xfrm>
          <a:prstGeom prst="rect">
            <a:avLst/>
          </a:prstGeom>
        </p:spPr>
        <p:txBody>
          <a:bodyPr wrap="square">
            <a:spAutoFit/>
          </a:bodyPr>
          <a:lstStyle/>
          <a:p>
            <a:r>
              <a:rPr lang="en-US" dirty="0"/>
              <a:t>Tested or attempted, these prototype elements we want to carry forward for Learning Launch development</a:t>
            </a:r>
          </a:p>
        </p:txBody>
      </p:sp>
    </p:spTree>
    <p:extLst>
      <p:ext uri="{BB962C8B-B14F-4D97-AF65-F5344CB8AC3E}">
        <p14:creationId xmlns:p14="http://schemas.microsoft.com/office/powerpoint/2010/main" val="186645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12</a:t>
            </a:fld>
            <a:endParaRPr lang="en-US" sz="1800" dirty="0"/>
          </a:p>
        </p:txBody>
      </p:sp>
      <p:sp>
        <p:nvSpPr>
          <p:cNvPr id="12" name="TextBox 11"/>
          <p:cNvSpPr txBox="1"/>
          <p:nvPr/>
        </p:nvSpPr>
        <p:spPr>
          <a:xfrm>
            <a:off x="0" y="842725"/>
            <a:ext cx="9229060" cy="2292935"/>
          </a:xfrm>
          <a:prstGeom prst="rect">
            <a:avLst/>
          </a:prstGeom>
          <a:noFill/>
        </p:spPr>
        <p:txBody>
          <a:bodyPr wrap="square" rtlCol="0">
            <a:spAutoFit/>
          </a:bodyPr>
          <a:lstStyle/>
          <a:p>
            <a:pPr algn="ctr">
              <a:spcAft>
                <a:spcPts val="1200"/>
              </a:spcAft>
            </a:pPr>
            <a:r>
              <a:rPr lang="en-US" sz="2800" b="1" dirty="0"/>
              <a:t>How they work together</a:t>
            </a:r>
          </a:p>
          <a:p>
            <a:pPr marL="285750" indent="-285750">
              <a:spcAft>
                <a:spcPts val="600"/>
              </a:spcAft>
              <a:buFont typeface="Arial" panose="020B0604020202020204" pitchFamily="34" charset="0"/>
              <a:buChar char="•"/>
            </a:pPr>
            <a:r>
              <a:rPr lang="en-US" sz="2000" dirty="0"/>
              <a:t>The stratification of customer, operation, and fiscal viability along the axis of the challenge points of our various partners and sectors provides natural support from the others in the ways each are weak.</a:t>
            </a:r>
          </a:p>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Just like a tensegrity structure – </a:t>
            </a:r>
            <a:r>
              <a:rPr lang="en-US" sz="2000" b="1" dirty="0">
                <a:latin typeface="Calibri" panose="020F0502020204030204" pitchFamily="34" charset="0"/>
                <a:ea typeface="Calibri" panose="020F0502020204030204" pitchFamily="34" charset="0"/>
                <a:cs typeface="Times New Roman" panose="02020603050405020304" pitchFamily="18" charset="0"/>
              </a:rPr>
              <a:t>a better tower design </a:t>
            </a:r>
            <a:r>
              <a:rPr lang="en-US" sz="2000" dirty="0">
                <a:latin typeface="Calibri" panose="020F0502020204030204" pitchFamily="34" charset="0"/>
                <a:ea typeface="Calibri" panose="020F0502020204030204" pitchFamily="34" charset="0"/>
                <a:cs typeface="Times New Roman" panose="02020603050405020304" pitchFamily="18" charset="0"/>
              </a:rPr>
              <a:t>using </a:t>
            </a:r>
            <a:r>
              <a:rPr lang="en-US" sz="2000" b="1" dirty="0">
                <a:latin typeface="Calibri" panose="020F0502020204030204" pitchFamily="34" charset="0"/>
                <a:ea typeface="Calibri" panose="020F0502020204030204" pitchFamily="34" charset="0"/>
                <a:cs typeface="Times New Roman" panose="02020603050405020304" pitchFamily="18" charset="0"/>
              </a:rPr>
              <a:t>minimal materials</a:t>
            </a:r>
            <a:r>
              <a:rPr lang="en-US" sz="2000" dirty="0">
                <a:latin typeface="Calibri" panose="020F0502020204030204" pitchFamily="34" charset="0"/>
                <a:ea typeface="Calibri" panose="020F0502020204030204" pitchFamily="34" charset="0"/>
                <a:cs typeface="Times New Roman" panose="02020603050405020304" pitchFamily="18" charset="0"/>
              </a:rPr>
              <a:t> with self-leveraging loads to reach </a:t>
            </a:r>
            <a:r>
              <a:rPr lang="en-US" sz="2000" b="1" i="1" dirty="0">
                <a:latin typeface="Calibri" panose="020F0502020204030204" pitchFamily="34" charset="0"/>
                <a:ea typeface="Calibri" panose="020F0502020204030204" pitchFamily="34" charset="0"/>
                <a:cs typeface="Times New Roman" panose="02020603050405020304" pitchFamily="18" charset="0"/>
              </a:rPr>
              <a:t>new</a:t>
            </a:r>
            <a:r>
              <a:rPr lang="en-US" sz="2000" dirty="0">
                <a:latin typeface="Calibri" panose="020F0502020204030204" pitchFamily="34" charset="0"/>
                <a:ea typeface="Calibri" panose="020F0502020204030204" pitchFamily="34" charset="0"/>
                <a:cs typeface="Times New Roman" panose="02020603050405020304" pitchFamily="18" charset="0"/>
              </a:rPr>
              <a:t> heights, in ways previously unattainable.</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Our Concepts</a:t>
            </a:r>
            <a:endParaRPr lang="en-US" sz="3200" b="1" spc="100" dirty="0"/>
          </a:p>
        </p:txBody>
      </p:sp>
      <p:pic>
        <p:nvPicPr>
          <p:cNvPr id="7" name="Picture 58" descr="This Wiggly Table Looks Like Magic, But It's Just Some Clever ...">
            <a:extLst>
              <a:ext uri="{FF2B5EF4-FFF2-40B4-BE49-F238E27FC236}">
                <a16:creationId xmlns:a16="http://schemas.microsoft.com/office/drawing/2014/main" id="{DB5D361C-BF04-42E3-B744-ED517D186D3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0888" y="3558511"/>
            <a:ext cx="3098513" cy="2095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Tensegrity | Brian Esty LMT">
            <a:extLst>
              <a:ext uri="{FF2B5EF4-FFF2-40B4-BE49-F238E27FC236}">
                <a16:creationId xmlns:a16="http://schemas.microsoft.com/office/drawing/2014/main" id="{F73ABC3E-9782-48A6-99C9-13DC3B66C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102" y="3548932"/>
            <a:ext cx="2526453" cy="2095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Needle Tower | An example of what Buckminster Fuller called … | Flickr">
            <a:extLst>
              <a:ext uri="{FF2B5EF4-FFF2-40B4-BE49-F238E27FC236}">
                <a16:creationId xmlns:a16="http://schemas.microsoft.com/office/drawing/2014/main" id="{19115216-76A5-4188-98B2-9222C0E456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494" y="3558510"/>
            <a:ext cx="1281176" cy="209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2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13</a:t>
            </a:fld>
            <a:endParaRPr lang="en-US" sz="1800" dirty="0"/>
          </a:p>
        </p:txBody>
      </p:sp>
      <p:sp>
        <p:nvSpPr>
          <p:cNvPr id="12" name="TextBox 11"/>
          <p:cNvSpPr txBox="1"/>
          <p:nvPr/>
        </p:nvSpPr>
        <p:spPr>
          <a:xfrm>
            <a:off x="0" y="842725"/>
            <a:ext cx="9229060" cy="1938992"/>
          </a:xfrm>
          <a:prstGeom prst="rect">
            <a:avLst/>
          </a:prstGeom>
          <a:noFill/>
        </p:spPr>
        <p:txBody>
          <a:bodyPr wrap="square" rtlCol="0">
            <a:spAutoFit/>
          </a:bodyPr>
          <a:lstStyle/>
          <a:p>
            <a:pPr algn="ctr">
              <a:spcAft>
                <a:spcPts val="1200"/>
              </a:spcAft>
            </a:pPr>
            <a:r>
              <a:rPr lang="en-US" sz="2800" b="1" dirty="0"/>
              <a:t>How they work together</a:t>
            </a:r>
          </a:p>
          <a:p>
            <a:pPr marL="285750" indent="-285750">
              <a:spcAft>
                <a:spcPts val="600"/>
              </a:spcAft>
              <a:buFont typeface="Arial" panose="020B0604020202020204" pitchFamily="34" charset="0"/>
              <a:buChar char="•"/>
            </a:pPr>
            <a:r>
              <a:rPr lang="en-US" sz="2400" dirty="0"/>
              <a:t>We could see this stratification in the analysis of our self-assessments.</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Not all partners can participate at all levels – and they shouldn’t.</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 now have a framework with which to handle that.</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Our Concepts</a:t>
            </a:r>
            <a:endParaRPr lang="en-US" sz="3200" b="1" spc="100" dirty="0"/>
          </a:p>
        </p:txBody>
      </p:sp>
      <p:pic>
        <p:nvPicPr>
          <p:cNvPr id="3" name="Picture 2">
            <a:extLst>
              <a:ext uri="{FF2B5EF4-FFF2-40B4-BE49-F238E27FC236}">
                <a16:creationId xmlns:a16="http://schemas.microsoft.com/office/drawing/2014/main" id="{EAF1E8DA-00AF-42FC-8FDE-0A410819E14C}"/>
              </a:ext>
            </a:extLst>
          </p:cNvPr>
          <p:cNvPicPr>
            <a:picLocks noChangeAspect="1"/>
          </p:cNvPicPr>
          <p:nvPr/>
        </p:nvPicPr>
        <p:blipFill>
          <a:blip r:embed="rId4"/>
          <a:stretch>
            <a:fillRect/>
          </a:stretch>
        </p:blipFill>
        <p:spPr>
          <a:xfrm>
            <a:off x="4906580" y="3203987"/>
            <a:ext cx="4186601" cy="2472592"/>
          </a:xfrm>
          <a:prstGeom prst="rect">
            <a:avLst/>
          </a:prstGeom>
        </p:spPr>
      </p:pic>
      <p:pic>
        <p:nvPicPr>
          <p:cNvPr id="7" name="Picture 6">
            <a:extLst>
              <a:ext uri="{FF2B5EF4-FFF2-40B4-BE49-F238E27FC236}">
                <a16:creationId xmlns:a16="http://schemas.microsoft.com/office/drawing/2014/main" id="{57C1C1BF-37D6-4162-8B74-9EA30C37E156}"/>
              </a:ext>
            </a:extLst>
          </p:cNvPr>
          <p:cNvPicPr>
            <a:picLocks noChangeAspect="1"/>
          </p:cNvPicPr>
          <p:nvPr/>
        </p:nvPicPr>
        <p:blipFill>
          <a:blip r:embed="rId5"/>
          <a:stretch>
            <a:fillRect/>
          </a:stretch>
        </p:blipFill>
        <p:spPr>
          <a:xfrm>
            <a:off x="357031" y="2874634"/>
            <a:ext cx="4371729" cy="3846235"/>
          </a:xfrm>
          <a:prstGeom prst="rect">
            <a:avLst/>
          </a:prstGeom>
        </p:spPr>
      </p:pic>
    </p:spTree>
    <p:extLst>
      <p:ext uri="{BB962C8B-B14F-4D97-AF65-F5344CB8AC3E}">
        <p14:creationId xmlns:p14="http://schemas.microsoft.com/office/powerpoint/2010/main" val="419680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14</a:t>
            </a:fld>
            <a:endParaRPr lang="en-US" sz="1800" dirty="0"/>
          </a:p>
        </p:txBody>
      </p:sp>
      <p:sp>
        <p:nvSpPr>
          <p:cNvPr id="12" name="TextBox 11"/>
          <p:cNvSpPr txBox="1"/>
          <p:nvPr/>
        </p:nvSpPr>
        <p:spPr>
          <a:xfrm>
            <a:off x="0" y="842725"/>
            <a:ext cx="9229060" cy="4693593"/>
          </a:xfrm>
          <a:prstGeom prst="rect">
            <a:avLst/>
          </a:prstGeom>
          <a:noFill/>
        </p:spPr>
        <p:txBody>
          <a:bodyPr wrap="square" rtlCol="0">
            <a:spAutoFit/>
          </a:bodyPr>
          <a:lstStyle/>
          <a:p>
            <a:pPr algn="ctr">
              <a:spcAft>
                <a:spcPts val="1200"/>
              </a:spcAft>
            </a:pPr>
            <a:r>
              <a:rPr lang="en-US" b="1" dirty="0"/>
              <a:t>Adding Value at every level and every interface of the supply chain</a:t>
            </a:r>
          </a:p>
          <a:p>
            <a:pPr marL="285750" indent="-285750">
              <a:spcAft>
                <a:spcPts val="600"/>
              </a:spcAft>
              <a:buFont typeface="Arial" panose="020B0604020202020204" pitchFamily="34" charset="0"/>
              <a:buChar char="•"/>
            </a:pPr>
            <a:r>
              <a:rPr lang="en-US" dirty="0"/>
              <a:t>Funders – Public and Private</a:t>
            </a:r>
          </a:p>
          <a:p>
            <a:pPr marL="742950" lvl="1" indent="-285750">
              <a:spcAft>
                <a:spcPts val="600"/>
              </a:spcAft>
              <a:buFont typeface="Arial" panose="020B0604020202020204" pitchFamily="34" charset="0"/>
              <a:buChar char="•"/>
            </a:pPr>
            <a:r>
              <a:rPr lang="en-US" b="1" dirty="0"/>
              <a:t>Better use of funds, solutions that can scale</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Transportation Providers – Public and Private</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Access to funds, equipment, and direct technical assistance</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Human Services providers</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Facilitation for at risk clients</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Healthcare Providers</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Better health outcomes, less work for overloaded staff</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Managed Care Organizations</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Facilitation of streamlined payment, ride coordination</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Regionally</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 system that can scale in a decentralized, distributed manner</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Value our concepts will provide when implemented</a:t>
            </a:r>
            <a:endParaRPr lang="en-US" sz="3200" b="1" spc="100" dirty="0"/>
          </a:p>
        </p:txBody>
      </p:sp>
    </p:spTree>
    <p:extLst>
      <p:ext uri="{BB962C8B-B14F-4D97-AF65-F5344CB8AC3E}">
        <p14:creationId xmlns:p14="http://schemas.microsoft.com/office/powerpoint/2010/main" val="112567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15</a:t>
            </a:fld>
            <a:endParaRPr lang="en-US" sz="1800" dirty="0"/>
          </a:p>
        </p:txBody>
      </p:sp>
      <p:sp>
        <p:nvSpPr>
          <p:cNvPr id="12" name="TextBox 11"/>
          <p:cNvSpPr txBox="1"/>
          <p:nvPr/>
        </p:nvSpPr>
        <p:spPr>
          <a:xfrm>
            <a:off x="0" y="842725"/>
            <a:ext cx="9229060" cy="984885"/>
          </a:xfrm>
          <a:prstGeom prst="rect">
            <a:avLst/>
          </a:prstGeom>
          <a:noFill/>
        </p:spPr>
        <p:txBody>
          <a:bodyPr wrap="square" rtlCol="0">
            <a:spAutoFit/>
          </a:bodyPr>
          <a:lstStyle/>
          <a:p>
            <a:pPr algn="ctr">
              <a:spcAft>
                <a:spcPts val="1200"/>
              </a:spcAft>
            </a:pPr>
            <a:r>
              <a:rPr lang="en-US" sz="2400" b="1" dirty="0"/>
              <a:t>Adding Value at every level and every interface of the supply chain</a:t>
            </a:r>
          </a:p>
          <a:p>
            <a:pPr marL="285750" indent="-285750">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Value our concepts will provide when implemented</a:t>
            </a:r>
            <a:endParaRPr lang="en-US" sz="3200" b="1" spc="100" dirty="0"/>
          </a:p>
        </p:txBody>
      </p:sp>
      <p:pic>
        <p:nvPicPr>
          <p:cNvPr id="6" name="Picture 5">
            <a:extLst>
              <a:ext uri="{FF2B5EF4-FFF2-40B4-BE49-F238E27FC236}">
                <a16:creationId xmlns:a16="http://schemas.microsoft.com/office/drawing/2014/main" id="{1BEEE75A-E9CF-4DEE-8625-D23E7F69B0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433"/>
          <a:stretch/>
        </p:blipFill>
        <p:spPr>
          <a:xfrm>
            <a:off x="3770220" y="1754759"/>
            <a:ext cx="1668374" cy="587421"/>
          </a:xfrm>
          <a:prstGeom prst="rect">
            <a:avLst/>
          </a:prstGeom>
        </p:spPr>
      </p:pic>
      <p:pic>
        <p:nvPicPr>
          <p:cNvPr id="7" name="Picture 2" descr="Bicycle-Pedestrian Count Locations in Southeast Wisconsin">
            <a:extLst>
              <a:ext uri="{FF2B5EF4-FFF2-40B4-BE49-F238E27FC236}">
                <a16:creationId xmlns:a16="http://schemas.microsoft.com/office/drawing/2014/main" id="{74706DF0-D3B3-4C43-97D0-BDF1EBE7E9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000" y="4866033"/>
            <a:ext cx="1022839" cy="833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urora Health Care Announces Recipients of 2016 Better Together ...">
            <a:extLst>
              <a:ext uri="{FF2B5EF4-FFF2-40B4-BE49-F238E27FC236}">
                <a16:creationId xmlns:a16="http://schemas.microsoft.com/office/drawing/2014/main" id="{866F166B-923C-472B-9823-2872FE7522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5277" y="3027938"/>
            <a:ext cx="1139390" cy="469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Volunteer Opportunities -">
            <a:extLst>
              <a:ext uri="{FF2B5EF4-FFF2-40B4-BE49-F238E27FC236}">
                <a16:creationId xmlns:a16="http://schemas.microsoft.com/office/drawing/2014/main" id="{E1ED1633-E559-4E82-8D0A-D892E22448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401" y="2040284"/>
            <a:ext cx="1600588" cy="6131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378F9F9-2B53-4165-94B1-98B2F884BDCE}"/>
              </a:ext>
            </a:extLst>
          </p:cNvPr>
          <p:cNvPicPr>
            <a:picLocks noChangeAspect="1"/>
          </p:cNvPicPr>
          <p:nvPr/>
        </p:nvPicPr>
        <p:blipFill>
          <a:blip r:embed="rId8"/>
          <a:stretch>
            <a:fillRect/>
          </a:stretch>
        </p:blipFill>
        <p:spPr>
          <a:xfrm>
            <a:off x="6693581" y="5081370"/>
            <a:ext cx="778989" cy="778989"/>
          </a:xfrm>
          <a:prstGeom prst="rect">
            <a:avLst/>
          </a:prstGeom>
        </p:spPr>
      </p:pic>
      <p:pic>
        <p:nvPicPr>
          <p:cNvPr id="11" name="Picture 8" descr="My Choice Family Care and Care Wisconsin Plan to Merge Early 2020 ...">
            <a:extLst>
              <a:ext uri="{FF2B5EF4-FFF2-40B4-BE49-F238E27FC236}">
                <a16:creationId xmlns:a16="http://schemas.microsoft.com/office/drawing/2014/main" id="{50E3FDFD-305A-4156-B84C-BA51CCF335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8433" y="3943063"/>
            <a:ext cx="1139390" cy="5329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CA53B06-7F05-40CA-8F76-6378661757C4}"/>
              </a:ext>
            </a:extLst>
          </p:cNvPr>
          <p:cNvPicPr>
            <a:picLocks noChangeAspect="1"/>
          </p:cNvPicPr>
          <p:nvPr/>
        </p:nvPicPr>
        <p:blipFill>
          <a:blip r:embed="rId10"/>
          <a:stretch>
            <a:fillRect/>
          </a:stretch>
        </p:blipFill>
        <p:spPr>
          <a:xfrm>
            <a:off x="2661115" y="6160958"/>
            <a:ext cx="1724404" cy="384814"/>
          </a:xfrm>
          <a:prstGeom prst="rect">
            <a:avLst/>
          </a:prstGeom>
        </p:spPr>
      </p:pic>
      <p:pic>
        <p:nvPicPr>
          <p:cNvPr id="15" name="Picture 14">
            <a:extLst>
              <a:ext uri="{FF2B5EF4-FFF2-40B4-BE49-F238E27FC236}">
                <a16:creationId xmlns:a16="http://schemas.microsoft.com/office/drawing/2014/main" id="{DD9B405C-8053-48F2-97E7-F729FC21CE8B}"/>
              </a:ext>
            </a:extLst>
          </p:cNvPr>
          <p:cNvPicPr>
            <a:picLocks noChangeAspect="1"/>
          </p:cNvPicPr>
          <p:nvPr/>
        </p:nvPicPr>
        <p:blipFill>
          <a:blip r:embed="rId11"/>
          <a:stretch>
            <a:fillRect/>
          </a:stretch>
        </p:blipFill>
        <p:spPr>
          <a:xfrm>
            <a:off x="5563878" y="6022094"/>
            <a:ext cx="966381" cy="743661"/>
          </a:xfrm>
          <a:prstGeom prst="rect">
            <a:avLst/>
          </a:prstGeom>
        </p:spPr>
      </p:pic>
      <p:pic>
        <p:nvPicPr>
          <p:cNvPr id="16" name="Picture 15">
            <a:extLst>
              <a:ext uri="{FF2B5EF4-FFF2-40B4-BE49-F238E27FC236}">
                <a16:creationId xmlns:a16="http://schemas.microsoft.com/office/drawing/2014/main" id="{43112617-59E7-4751-B7DC-F1B96843674E}"/>
              </a:ext>
            </a:extLst>
          </p:cNvPr>
          <p:cNvPicPr>
            <a:picLocks noChangeAspect="1"/>
          </p:cNvPicPr>
          <p:nvPr/>
        </p:nvPicPr>
        <p:blipFill>
          <a:blip r:embed="rId12"/>
          <a:stretch>
            <a:fillRect/>
          </a:stretch>
        </p:blipFill>
        <p:spPr>
          <a:xfrm>
            <a:off x="738607" y="3570592"/>
            <a:ext cx="1371518" cy="540179"/>
          </a:xfrm>
          <a:prstGeom prst="rect">
            <a:avLst/>
          </a:prstGeom>
        </p:spPr>
      </p:pic>
      <p:pic>
        <p:nvPicPr>
          <p:cNvPr id="17" name="Picture 16">
            <a:extLst>
              <a:ext uri="{FF2B5EF4-FFF2-40B4-BE49-F238E27FC236}">
                <a16:creationId xmlns:a16="http://schemas.microsoft.com/office/drawing/2014/main" id="{64C5734A-6BFE-4078-BA0C-9755BD035647}"/>
              </a:ext>
            </a:extLst>
          </p:cNvPr>
          <p:cNvPicPr>
            <a:picLocks noChangeAspect="1"/>
          </p:cNvPicPr>
          <p:nvPr/>
        </p:nvPicPr>
        <p:blipFill>
          <a:blip r:embed="rId13"/>
          <a:stretch>
            <a:fillRect/>
          </a:stretch>
        </p:blipFill>
        <p:spPr>
          <a:xfrm>
            <a:off x="5746614" y="1796130"/>
            <a:ext cx="1570337" cy="701417"/>
          </a:xfrm>
          <a:prstGeom prst="rect">
            <a:avLst/>
          </a:prstGeom>
        </p:spPr>
      </p:pic>
      <p:sp>
        <p:nvSpPr>
          <p:cNvPr id="3" name="TextBox 2">
            <a:extLst>
              <a:ext uri="{FF2B5EF4-FFF2-40B4-BE49-F238E27FC236}">
                <a16:creationId xmlns:a16="http://schemas.microsoft.com/office/drawing/2014/main" id="{08861105-119B-4881-87E0-AC6AC41B997C}"/>
              </a:ext>
            </a:extLst>
          </p:cNvPr>
          <p:cNvSpPr txBox="1"/>
          <p:nvPr/>
        </p:nvSpPr>
        <p:spPr>
          <a:xfrm>
            <a:off x="3174708" y="3346899"/>
            <a:ext cx="2907856" cy="2250519"/>
          </a:xfrm>
          <a:prstGeom prst="ellipse">
            <a:avLst/>
          </a:prstGeom>
          <a:solidFill>
            <a:schemeClr val="accent6">
              <a:lumMod val="75000"/>
            </a:schemeClr>
          </a:solidFill>
          <a:ln>
            <a:solidFill>
              <a:schemeClr val="tx1"/>
            </a:solidFill>
          </a:ln>
        </p:spPr>
        <p:txBody>
          <a:bodyPr wrap="square" rtlCol="0">
            <a:spAutoFit/>
          </a:bodyPr>
          <a:lstStyle/>
          <a:p>
            <a:pPr algn="ctr"/>
            <a:r>
              <a:rPr lang="en-US" sz="1400" dirty="0">
                <a:solidFill>
                  <a:schemeClr val="bg1"/>
                </a:solidFill>
              </a:rPr>
              <a:t>Our END Customers and Clients - Seniors who fall under the ALICE threshold – have new capacities built by providers together to help them.</a:t>
            </a:r>
          </a:p>
        </p:txBody>
      </p:sp>
      <p:cxnSp>
        <p:nvCxnSpPr>
          <p:cNvPr id="18" name="Straight Arrow Connector 17">
            <a:extLst>
              <a:ext uri="{FF2B5EF4-FFF2-40B4-BE49-F238E27FC236}">
                <a16:creationId xmlns:a16="http://schemas.microsoft.com/office/drawing/2014/main" id="{80E3D6BB-7B74-4181-A410-8C77AF0396E0}"/>
              </a:ext>
            </a:extLst>
          </p:cNvPr>
          <p:cNvCxnSpPr>
            <a:cxnSpLocks/>
          </p:cNvCxnSpPr>
          <p:nvPr/>
        </p:nvCxnSpPr>
        <p:spPr>
          <a:xfrm flipV="1">
            <a:off x="4570181" y="2400478"/>
            <a:ext cx="1" cy="8764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4270E8-A707-4B76-9BCA-F2D2B8768066}"/>
              </a:ext>
            </a:extLst>
          </p:cNvPr>
          <p:cNvCxnSpPr>
            <a:cxnSpLocks/>
          </p:cNvCxnSpPr>
          <p:nvPr/>
        </p:nvCxnSpPr>
        <p:spPr>
          <a:xfrm flipH="1" flipV="1">
            <a:off x="2766690" y="2800717"/>
            <a:ext cx="756627" cy="7204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024490-D5AB-4107-9FBE-5C89E5C17C56}"/>
              </a:ext>
            </a:extLst>
          </p:cNvPr>
          <p:cNvCxnSpPr>
            <a:cxnSpLocks/>
          </p:cNvCxnSpPr>
          <p:nvPr/>
        </p:nvCxnSpPr>
        <p:spPr>
          <a:xfrm flipH="1" flipV="1">
            <a:off x="2184111" y="3840681"/>
            <a:ext cx="925782" cy="1023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207D14-F38F-42A2-A139-58A1C6FFCD18}"/>
              </a:ext>
            </a:extLst>
          </p:cNvPr>
          <p:cNvCxnSpPr>
            <a:cxnSpLocks/>
          </p:cNvCxnSpPr>
          <p:nvPr/>
        </p:nvCxnSpPr>
        <p:spPr>
          <a:xfrm flipH="1">
            <a:off x="2386880" y="4744649"/>
            <a:ext cx="726357" cy="3995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1843F2-F244-48F1-BC6F-60EBC8EE5AC5}"/>
              </a:ext>
            </a:extLst>
          </p:cNvPr>
          <p:cNvCxnSpPr>
            <a:cxnSpLocks/>
          </p:cNvCxnSpPr>
          <p:nvPr/>
        </p:nvCxnSpPr>
        <p:spPr>
          <a:xfrm flipH="1">
            <a:off x="3424496" y="5451134"/>
            <a:ext cx="358087" cy="5641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CC30ED-8006-4202-B15E-B72A00EB3145}"/>
              </a:ext>
            </a:extLst>
          </p:cNvPr>
          <p:cNvCxnSpPr>
            <a:cxnSpLocks/>
          </p:cNvCxnSpPr>
          <p:nvPr/>
        </p:nvCxnSpPr>
        <p:spPr>
          <a:xfrm>
            <a:off x="5563878" y="5407703"/>
            <a:ext cx="249687" cy="6075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3B6127-3790-4120-BFC4-D5DEDA8973F4}"/>
              </a:ext>
            </a:extLst>
          </p:cNvPr>
          <p:cNvCxnSpPr>
            <a:cxnSpLocks/>
          </p:cNvCxnSpPr>
          <p:nvPr/>
        </p:nvCxnSpPr>
        <p:spPr>
          <a:xfrm>
            <a:off x="6082564" y="4744649"/>
            <a:ext cx="652460" cy="3995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F6B0F2C-BE8C-4AF9-ABA9-D9D7DA1D4F2A}"/>
              </a:ext>
            </a:extLst>
          </p:cNvPr>
          <p:cNvCxnSpPr>
            <a:cxnSpLocks/>
          </p:cNvCxnSpPr>
          <p:nvPr/>
        </p:nvCxnSpPr>
        <p:spPr>
          <a:xfrm>
            <a:off x="6147381" y="4189534"/>
            <a:ext cx="103899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58CB004-6D35-4814-9242-9DF69D1D5B49}"/>
              </a:ext>
            </a:extLst>
          </p:cNvPr>
          <p:cNvCxnSpPr>
            <a:cxnSpLocks/>
          </p:cNvCxnSpPr>
          <p:nvPr/>
        </p:nvCxnSpPr>
        <p:spPr>
          <a:xfrm flipV="1">
            <a:off x="6051656" y="3460828"/>
            <a:ext cx="877851" cy="3040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6D256D5-7E64-4401-BA79-463527DEF4AE}"/>
              </a:ext>
            </a:extLst>
          </p:cNvPr>
          <p:cNvCxnSpPr>
            <a:cxnSpLocks/>
          </p:cNvCxnSpPr>
          <p:nvPr/>
        </p:nvCxnSpPr>
        <p:spPr>
          <a:xfrm flipV="1">
            <a:off x="5403273" y="2755972"/>
            <a:ext cx="419668" cy="6730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BBA5F795-B4CD-4D40-928E-451F601A34BC}"/>
              </a:ext>
            </a:extLst>
          </p:cNvPr>
          <p:cNvSpPr/>
          <p:nvPr/>
        </p:nvSpPr>
        <p:spPr>
          <a:xfrm>
            <a:off x="8002999" y="2047370"/>
            <a:ext cx="980768" cy="586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Partner?</a:t>
            </a:r>
          </a:p>
        </p:txBody>
      </p:sp>
      <p:sp>
        <p:nvSpPr>
          <p:cNvPr id="41" name="Rectangle: Rounded Corners 40">
            <a:extLst>
              <a:ext uri="{FF2B5EF4-FFF2-40B4-BE49-F238E27FC236}">
                <a16:creationId xmlns:a16="http://schemas.microsoft.com/office/drawing/2014/main" id="{D76CBC5B-046D-40C6-9B5A-7890419D76C2}"/>
              </a:ext>
            </a:extLst>
          </p:cNvPr>
          <p:cNvSpPr/>
          <p:nvPr/>
        </p:nvSpPr>
        <p:spPr>
          <a:xfrm>
            <a:off x="8083587" y="5567052"/>
            <a:ext cx="980768" cy="586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Partner?</a:t>
            </a:r>
          </a:p>
        </p:txBody>
      </p:sp>
      <p:sp>
        <p:nvSpPr>
          <p:cNvPr id="42" name="Rectangle: Rounded Corners 41">
            <a:extLst>
              <a:ext uri="{FF2B5EF4-FFF2-40B4-BE49-F238E27FC236}">
                <a16:creationId xmlns:a16="http://schemas.microsoft.com/office/drawing/2014/main" id="{4BBE3B01-422B-4944-9F9D-E76593BB6253}"/>
              </a:ext>
            </a:extLst>
          </p:cNvPr>
          <p:cNvSpPr/>
          <p:nvPr/>
        </p:nvSpPr>
        <p:spPr>
          <a:xfrm>
            <a:off x="77788" y="6182573"/>
            <a:ext cx="980768" cy="586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Partner?</a:t>
            </a:r>
          </a:p>
        </p:txBody>
      </p:sp>
      <p:sp>
        <p:nvSpPr>
          <p:cNvPr id="43" name="Rectangle: Rounded Corners 42">
            <a:extLst>
              <a:ext uri="{FF2B5EF4-FFF2-40B4-BE49-F238E27FC236}">
                <a16:creationId xmlns:a16="http://schemas.microsoft.com/office/drawing/2014/main" id="{4A9D349F-AFDF-477A-997A-B7029F75B9D1}"/>
              </a:ext>
            </a:extLst>
          </p:cNvPr>
          <p:cNvSpPr/>
          <p:nvPr/>
        </p:nvSpPr>
        <p:spPr>
          <a:xfrm>
            <a:off x="100738" y="2091946"/>
            <a:ext cx="980768" cy="586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Future Partner?</a:t>
            </a:r>
          </a:p>
        </p:txBody>
      </p:sp>
    </p:spTree>
    <p:extLst>
      <p:ext uri="{BB962C8B-B14F-4D97-AF65-F5344CB8AC3E}">
        <p14:creationId xmlns:p14="http://schemas.microsoft.com/office/powerpoint/2010/main" val="11805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16</a:t>
            </a:fld>
            <a:endParaRPr lang="en-US" sz="1800" dirty="0"/>
          </a:p>
        </p:txBody>
      </p:sp>
      <p:sp>
        <p:nvSpPr>
          <p:cNvPr id="12" name="TextBox 11"/>
          <p:cNvSpPr txBox="1"/>
          <p:nvPr/>
        </p:nvSpPr>
        <p:spPr>
          <a:xfrm>
            <a:off x="0" y="842725"/>
            <a:ext cx="9229060" cy="3924151"/>
          </a:xfrm>
          <a:prstGeom prst="rect">
            <a:avLst/>
          </a:prstGeom>
          <a:noFill/>
        </p:spPr>
        <p:txBody>
          <a:bodyPr wrap="square" rtlCol="0">
            <a:spAutoFit/>
          </a:bodyPr>
          <a:lstStyle/>
          <a:p>
            <a:pPr algn="ctr">
              <a:spcAft>
                <a:spcPts val="1200"/>
              </a:spcAft>
            </a:pPr>
            <a:r>
              <a:rPr lang="en-US" sz="2400" b="1" dirty="0"/>
              <a:t>Working together in ways that are only possible working together</a:t>
            </a:r>
          </a:p>
          <a:p>
            <a:pPr marL="285750" indent="-285750">
              <a:spcAft>
                <a:spcPts val="600"/>
              </a:spcAft>
              <a:buFont typeface="Arial" panose="020B0604020202020204" pitchFamily="34" charset="0"/>
              <a:buChar char="•"/>
            </a:pPr>
            <a:r>
              <a:rPr lang="en-US" sz="2000" dirty="0"/>
              <a:t>By providing </a:t>
            </a:r>
            <a:r>
              <a:rPr lang="en-US" sz="2000" b="1" dirty="0"/>
              <a:t>centralized complexity, technological, and coordination costs</a:t>
            </a:r>
            <a:r>
              <a:rPr lang="en-US" sz="2000" dirty="0"/>
              <a:t>, we collectively qualify for and can </a:t>
            </a:r>
            <a:r>
              <a:rPr lang="en-US" sz="2000" b="1" dirty="0"/>
              <a:t>compete in every funding opportunity</a:t>
            </a:r>
          </a:p>
          <a:p>
            <a:pPr marL="285750" indent="-285750">
              <a:spcAft>
                <a:spcPts val="600"/>
              </a:spcAft>
              <a:buFont typeface="Arial" panose="020B0604020202020204" pitchFamily="34" charset="0"/>
              <a:buChar char="•"/>
            </a:pPr>
            <a:r>
              <a:rPr lang="en-US" sz="2000" dirty="0"/>
              <a:t>The </a:t>
            </a:r>
            <a:r>
              <a:rPr lang="en-US" sz="2000" b="1" dirty="0"/>
              <a:t>organization willing to host Second Foundation gets access to its services </a:t>
            </a:r>
            <a:r>
              <a:rPr lang="en-US" sz="2000" dirty="0"/>
              <a:t>as collateral benefits – first access and facilitation to grant writing, technology, regulatory compliance, and the combined efforts of all of our partners</a:t>
            </a:r>
          </a:p>
          <a:p>
            <a:pPr marL="285750" indent="-285750">
              <a:spcAft>
                <a:spcPts val="600"/>
              </a:spcAft>
              <a:buFont typeface="Arial" panose="020B0604020202020204" pitchFamily="34" charset="0"/>
              <a:buChar char="•"/>
            </a:pPr>
            <a:r>
              <a:rPr lang="en-US" sz="2000" dirty="0"/>
              <a:t>These </a:t>
            </a:r>
            <a:r>
              <a:rPr lang="en-US" sz="2000" b="1" dirty="0"/>
              <a:t>funds and capacities are distributed amongst participating partners </a:t>
            </a:r>
            <a:r>
              <a:rPr lang="en-US" sz="2000" dirty="0"/>
              <a:t>to increase our overall capacity directly with new funds and the coordination to use them.</a:t>
            </a:r>
          </a:p>
          <a:p>
            <a:pPr marL="285750" indent="-285750">
              <a:spcAft>
                <a:spcPts val="600"/>
              </a:spcAft>
              <a:buFont typeface="Arial" panose="020B0604020202020204" pitchFamily="34" charset="0"/>
              <a:buChar char="•"/>
            </a:pPr>
            <a:r>
              <a:rPr lang="en-US" sz="2000" dirty="0"/>
              <a:t>The “paying forward” and temporary management of funds allows for </a:t>
            </a:r>
            <a:r>
              <a:rPr lang="en-US" sz="2000" b="1" dirty="0"/>
              <a:t>secondary monetization of the cashflow </a:t>
            </a:r>
            <a:r>
              <a:rPr lang="en-US" sz="2000" dirty="0"/>
              <a:t>through the system for further capacity building</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Business Model</a:t>
            </a:r>
            <a:endParaRPr lang="en-US" sz="3200" b="1" spc="100" dirty="0"/>
          </a:p>
        </p:txBody>
      </p:sp>
    </p:spTree>
    <p:extLst>
      <p:ext uri="{BB962C8B-B14F-4D97-AF65-F5344CB8AC3E}">
        <p14:creationId xmlns:p14="http://schemas.microsoft.com/office/powerpoint/2010/main" val="214134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17</a:t>
            </a:fld>
            <a:endParaRPr lang="en-US" sz="1800" dirty="0"/>
          </a:p>
        </p:txBody>
      </p:sp>
      <p:sp>
        <p:nvSpPr>
          <p:cNvPr id="12" name="TextBox 11"/>
          <p:cNvSpPr txBox="1"/>
          <p:nvPr/>
        </p:nvSpPr>
        <p:spPr>
          <a:xfrm>
            <a:off x="0" y="842725"/>
            <a:ext cx="9229060" cy="4847481"/>
          </a:xfrm>
          <a:prstGeom prst="rect">
            <a:avLst/>
          </a:prstGeom>
          <a:noFill/>
        </p:spPr>
        <p:txBody>
          <a:bodyPr wrap="square" rtlCol="0">
            <a:spAutoFit/>
          </a:bodyPr>
          <a:lstStyle/>
          <a:p>
            <a:pPr algn="ctr">
              <a:spcAft>
                <a:spcPts val="1200"/>
              </a:spcAft>
            </a:pPr>
            <a:r>
              <a:rPr lang="en-US" sz="2400" b="1" dirty="0"/>
              <a:t>It’s </a:t>
            </a:r>
            <a:r>
              <a:rPr lang="en-US" sz="2400" b="1" i="1" u="sng" dirty="0"/>
              <a:t>Big</a:t>
            </a:r>
            <a:r>
              <a:rPr lang="en-US" sz="2400" b="1" dirty="0"/>
              <a:t> – Go back to the value added slide</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42,000 seniors in Ozaukee and Washington Counties</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7 regional counties</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Dozens of potential providers</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Millions of dollars in collective federal and private funding</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Anyone who’s stuck regionally with a system that can’t seem to grow - with a way of doing that – as an </a:t>
            </a:r>
            <a:r>
              <a:rPr lang="en-US" sz="2400" b="1" i="1" dirty="0">
                <a:latin typeface="Calibri" panose="020F0502020204030204" pitchFamily="34" charset="0"/>
                <a:ea typeface="Calibri" panose="020F0502020204030204" pitchFamily="34" charset="0"/>
                <a:cs typeface="Times New Roman" panose="02020603050405020304" pitchFamily="18" charset="0"/>
              </a:rPr>
              <a:t>example people can see working</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L="1200150" lvl="2"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replicable model people can use </a:t>
            </a:r>
            <a:r>
              <a:rPr lang="en-US" sz="2400" b="1" dirty="0">
                <a:latin typeface="Calibri" panose="020F0502020204030204" pitchFamily="34" charset="0"/>
                <a:ea typeface="Calibri" panose="020F0502020204030204" pitchFamily="34" charset="0"/>
                <a:cs typeface="Times New Roman" panose="02020603050405020304" pitchFamily="18" charset="0"/>
              </a:rPr>
              <a:t>has virtually no limit to market size and opportunity.</a:t>
            </a:r>
          </a:p>
          <a:p>
            <a:pPr marL="285750" indent="-285750">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Market Size and Opportunity</a:t>
            </a:r>
            <a:endParaRPr lang="en-US" sz="3200" b="1" spc="100" dirty="0"/>
          </a:p>
        </p:txBody>
      </p:sp>
    </p:spTree>
    <p:extLst>
      <p:ext uri="{BB962C8B-B14F-4D97-AF65-F5344CB8AC3E}">
        <p14:creationId xmlns:p14="http://schemas.microsoft.com/office/powerpoint/2010/main" val="236699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18</a:t>
            </a:fld>
            <a:endParaRPr lang="en-US" sz="1800" dirty="0"/>
          </a:p>
        </p:txBody>
      </p:sp>
      <p:sp>
        <p:nvSpPr>
          <p:cNvPr id="12" name="TextBox 11"/>
          <p:cNvSpPr txBox="1"/>
          <p:nvPr/>
        </p:nvSpPr>
        <p:spPr>
          <a:xfrm>
            <a:off x="0" y="2582615"/>
            <a:ext cx="9229060" cy="1692771"/>
          </a:xfrm>
          <a:prstGeom prst="rect">
            <a:avLst/>
          </a:prstGeom>
          <a:noFill/>
        </p:spPr>
        <p:txBody>
          <a:bodyPr wrap="square" rtlCol="0">
            <a:spAutoFit/>
          </a:bodyPr>
          <a:lstStyle/>
          <a:p>
            <a:pPr algn="ctr">
              <a:spcAft>
                <a:spcPts val="1200"/>
              </a:spcAft>
            </a:pPr>
            <a:r>
              <a:rPr lang="en-US" sz="2800" b="1" dirty="0"/>
              <a:t>Thank you for the opportunity to present. </a:t>
            </a:r>
          </a:p>
          <a:p>
            <a:pPr algn="ctr">
              <a:spcAft>
                <a:spcPts val="120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200"/>
              </a:spcAft>
            </a:pPr>
            <a:r>
              <a:rPr lang="en-US" sz="2800" b="1" dirty="0">
                <a:latin typeface="Calibri" panose="020F0502020204030204" pitchFamily="34" charset="0"/>
                <a:ea typeface="Calibri" panose="020F0502020204030204" pitchFamily="34" charset="0"/>
                <a:cs typeface="Times New Roman" panose="02020603050405020304" pitchFamily="18" charset="0"/>
              </a:rPr>
              <a:t>Questions now and after the session are welcome.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Conclusion</a:t>
            </a:r>
            <a:endParaRPr lang="en-US" sz="3200" b="1" spc="150" dirty="0"/>
          </a:p>
        </p:txBody>
      </p:sp>
    </p:spTree>
    <p:extLst>
      <p:ext uri="{BB962C8B-B14F-4D97-AF65-F5344CB8AC3E}">
        <p14:creationId xmlns:p14="http://schemas.microsoft.com/office/powerpoint/2010/main" val="354454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2</a:t>
            </a:fld>
            <a:endParaRPr lang="en-US" sz="1800" dirty="0"/>
          </a:p>
        </p:txBody>
      </p:sp>
      <p:sp>
        <p:nvSpPr>
          <p:cNvPr id="12" name="TextBox 11"/>
          <p:cNvSpPr txBox="1"/>
          <p:nvPr/>
        </p:nvSpPr>
        <p:spPr>
          <a:xfrm>
            <a:off x="0" y="1063298"/>
            <a:ext cx="9229060" cy="523220"/>
          </a:xfrm>
          <a:prstGeom prst="rect">
            <a:avLst/>
          </a:prstGeom>
          <a:noFill/>
        </p:spPr>
        <p:txBody>
          <a:bodyPr wrap="square" rtlCol="0">
            <a:spAutoFit/>
          </a:bodyPr>
          <a:lstStyle/>
          <a:p>
            <a:pPr algn="ctr">
              <a:spcAft>
                <a:spcPts val="1200"/>
              </a:spcAft>
            </a:pPr>
            <a:r>
              <a:rPr lang="en-US" sz="2800" b="1" dirty="0"/>
              <a:t>Membership has Evolved Throughout the Project</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Team and Community</a:t>
            </a:r>
            <a:endParaRPr lang="en-US" sz="3200" b="1" spc="100" dirty="0"/>
          </a:p>
        </p:txBody>
      </p:sp>
      <p:sp>
        <p:nvSpPr>
          <p:cNvPr id="2" name="TextBox 1">
            <a:extLst>
              <a:ext uri="{FF2B5EF4-FFF2-40B4-BE49-F238E27FC236}">
                <a16:creationId xmlns:a16="http://schemas.microsoft.com/office/drawing/2014/main" id="{8F92B5FD-9BE4-4CA6-98B8-8C6E168E5C25}"/>
              </a:ext>
            </a:extLst>
          </p:cNvPr>
          <p:cNvSpPr txBox="1"/>
          <p:nvPr/>
        </p:nvSpPr>
        <p:spPr>
          <a:xfrm>
            <a:off x="177296" y="1889376"/>
            <a:ext cx="3002040" cy="369332"/>
          </a:xfrm>
          <a:prstGeom prst="rect">
            <a:avLst/>
          </a:prstGeom>
          <a:noFill/>
        </p:spPr>
        <p:txBody>
          <a:bodyPr wrap="none" rtlCol="0">
            <a:spAutoFit/>
          </a:bodyPr>
          <a:lstStyle/>
          <a:p>
            <a:r>
              <a:rPr lang="en-US" b="1" u="sng" dirty="0"/>
              <a:t>Original Submitting Members</a:t>
            </a:r>
          </a:p>
        </p:txBody>
      </p:sp>
      <p:sp>
        <p:nvSpPr>
          <p:cNvPr id="6" name="TextBox 5">
            <a:extLst>
              <a:ext uri="{FF2B5EF4-FFF2-40B4-BE49-F238E27FC236}">
                <a16:creationId xmlns:a16="http://schemas.microsoft.com/office/drawing/2014/main" id="{F725B889-A7D9-4717-855B-D24EE169F3ED}"/>
              </a:ext>
            </a:extLst>
          </p:cNvPr>
          <p:cNvSpPr txBox="1"/>
          <p:nvPr/>
        </p:nvSpPr>
        <p:spPr>
          <a:xfrm>
            <a:off x="3876363" y="1924921"/>
            <a:ext cx="2527808" cy="369332"/>
          </a:xfrm>
          <a:prstGeom prst="rect">
            <a:avLst/>
          </a:prstGeom>
          <a:noFill/>
        </p:spPr>
        <p:txBody>
          <a:bodyPr wrap="none" rtlCol="0">
            <a:spAutoFit/>
          </a:bodyPr>
          <a:lstStyle/>
          <a:p>
            <a:r>
              <a:rPr lang="en-US" b="1" u="sng" dirty="0"/>
              <a:t>Additional New Partners</a:t>
            </a:r>
          </a:p>
        </p:txBody>
      </p:sp>
      <p:sp>
        <p:nvSpPr>
          <p:cNvPr id="8" name="TextBox 7">
            <a:extLst>
              <a:ext uri="{FF2B5EF4-FFF2-40B4-BE49-F238E27FC236}">
                <a16:creationId xmlns:a16="http://schemas.microsoft.com/office/drawing/2014/main" id="{98CA22E5-5A84-40B0-A6C9-9C53C1509273}"/>
              </a:ext>
            </a:extLst>
          </p:cNvPr>
          <p:cNvSpPr txBox="1"/>
          <p:nvPr/>
        </p:nvSpPr>
        <p:spPr>
          <a:xfrm>
            <a:off x="7733151" y="1921553"/>
            <a:ext cx="1145635" cy="369332"/>
          </a:xfrm>
          <a:prstGeom prst="rect">
            <a:avLst/>
          </a:prstGeom>
          <a:noFill/>
        </p:spPr>
        <p:txBody>
          <a:bodyPr wrap="none" rtlCol="0">
            <a:spAutoFit/>
          </a:bodyPr>
          <a:lstStyle/>
          <a:p>
            <a:r>
              <a:rPr lang="en-US" b="1" u="sng" dirty="0"/>
              <a:t>Observers</a:t>
            </a:r>
          </a:p>
        </p:txBody>
      </p:sp>
      <p:pic>
        <p:nvPicPr>
          <p:cNvPr id="9" name="Picture 8">
            <a:extLst>
              <a:ext uri="{FF2B5EF4-FFF2-40B4-BE49-F238E27FC236}">
                <a16:creationId xmlns:a16="http://schemas.microsoft.com/office/drawing/2014/main" id="{8861CAE8-E1FF-436F-8330-FBE107D2C4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433"/>
          <a:stretch/>
        </p:blipFill>
        <p:spPr>
          <a:xfrm>
            <a:off x="616201" y="2544611"/>
            <a:ext cx="1668374" cy="587421"/>
          </a:xfrm>
          <a:prstGeom prst="rect">
            <a:avLst/>
          </a:prstGeom>
        </p:spPr>
      </p:pic>
      <p:pic>
        <p:nvPicPr>
          <p:cNvPr id="2050" name="Picture 2" descr="Bicycle-Pedestrian Count Locations in Southeast Wisconsin">
            <a:extLst>
              <a:ext uri="{FF2B5EF4-FFF2-40B4-BE49-F238E27FC236}">
                <a16:creationId xmlns:a16="http://schemas.microsoft.com/office/drawing/2014/main" id="{3FB4D05F-B35D-40F1-90B7-485248BFAB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61" y="4832102"/>
            <a:ext cx="1022839" cy="8338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rora Health Care Announces Recipients of 2016 Better Together ...">
            <a:extLst>
              <a:ext uri="{FF2B5EF4-FFF2-40B4-BE49-F238E27FC236}">
                <a16:creationId xmlns:a16="http://schemas.microsoft.com/office/drawing/2014/main" id="{02F80342-F892-4B38-89D4-EFFD45E2AF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7610" y="2720387"/>
            <a:ext cx="1139390" cy="4692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olunteer Opportunities -">
            <a:extLst>
              <a:ext uri="{FF2B5EF4-FFF2-40B4-BE49-F238E27FC236}">
                <a16:creationId xmlns:a16="http://schemas.microsoft.com/office/drawing/2014/main" id="{25DCBDE7-FC87-4067-A338-292C8C5BFF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31" y="3269565"/>
            <a:ext cx="1600588" cy="6131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A8BC48E-9BF1-4CAB-9DB9-C4E9B2D88E6F}"/>
              </a:ext>
            </a:extLst>
          </p:cNvPr>
          <p:cNvPicPr>
            <a:picLocks noChangeAspect="1"/>
          </p:cNvPicPr>
          <p:nvPr/>
        </p:nvPicPr>
        <p:blipFill>
          <a:blip r:embed="rId8"/>
          <a:stretch>
            <a:fillRect/>
          </a:stretch>
        </p:blipFill>
        <p:spPr>
          <a:xfrm>
            <a:off x="5284340" y="3576129"/>
            <a:ext cx="1119831" cy="1119831"/>
          </a:xfrm>
          <a:prstGeom prst="rect">
            <a:avLst/>
          </a:prstGeom>
        </p:spPr>
      </p:pic>
      <p:pic>
        <p:nvPicPr>
          <p:cNvPr id="2056" name="Picture 8" descr="My Choice Family Care and Care Wisconsin Plan to Merge Early 2020 ...">
            <a:extLst>
              <a:ext uri="{FF2B5EF4-FFF2-40B4-BE49-F238E27FC236}">
                <a16:creationId xmlns:a16="http://schemas.microsoft.com/office/drawing/2014/main" id="{A10BF0DA-D887-4F0F-A940-2FD1E11DB4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2254" y="3672531"/>
            <a:ext cx="1139390" cy="532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D4C5023-8A5A-4E03-A6CA-6FFACC6B51ED}"/>
              </a:ext>
            </a:extLst>
          </p:cNvPr>
          <p:cNvPicPr>
            <a:picLocks noChangeAspect="1"/>
          </p:cNvPicPr>
          <p:nvPr/>
        </p:nvPicPr>
        <p:blipFill>
          <a:blip r:embed="rId10"/>
          <a:stretch>
            <a:fillRect/>
          </a:stretch>
        </p:blipFill>
        <p:spPr>
          <a:xfrm>
            <a:off x="201593" y="5823637"/>
            <a:ext cx="1724404" cy="384814"/>
          </a:xfrm>
          <a:prstGeom prst="rect">
            <a:avLst/>
          </a:prstGeom>
        </p:spPr>
      </p:pic>
      <p:pic>
        <p:nvPicPr>
          <p:cNvPr id="11" name="Picture 10">
            <a:extLst>
              <a:ext uri="{FF2B5EF4-FFF2-40B4-BE49-F238E27FC236}">
                <a16:creationId xmlns:a16="http://schemas.microsoft.com/office/drawing/2014/main" id="{6FC6FC52-9754-4328-BDEE-497BC8F1C51E}"/>
              </a:ext>
            </a:extLst>
          </p:cNvPr>
          <p:cNvPicPr>
            <a:picLocks noChangeAspect="1"/>
          </p:cNvPicPr>
          <p:nvPr/>
        </p:nvPicPr>
        <p:blipFill>
          <a:blip r:embed="rId11"/>
          <a:stretch>
            <a:fillRect/>
          </a:stretch>
        </p:blipFill>
        <p:spPr>
          <a:xfrm>
            <a:off x="2122789" y="5714259"/>
            <a:ext cx="966381" cy="743661"/>
          </a:xfrm>
          <a:prstGeom prst="rect">
            <a:avLst/>
          </a:prstGeom>
        </p:spPr>
      </p:pic>
      <p:pic>
        <p:nvPicPr>
          <p:cNvPr id="14" name="Picture 13">
            <a:extLst>
              <a:ext uri="{FF2B5EF4-FFF2-40B4-BE49-F238E27FC236}">
                <a16:creationId xmlns:a16="http://schemas.microsoft.com/office/drawing/2014/main" id="{BABA6749-A147-49BD-BD7E-6DCB8DE4CB14}"/>
              </a:ext>
            </a:extLst>
          </p:cNvPr>
          <p:cNvPicPr>
            <a:picLocks noChangeAspect="1"/>
          </p:cNvPicPr>
          <p:nvPr/>
        </p:nvPicPr>
        <p:blipFill>
          <a:blip r:embed="rId12"/>
          <a:stretch>
            <a:fillRect/>
          </a:stretch>
        </p:blipFill>
        <p:spPr>
          <a:xfrm>
            <a:off x="501666" y="4042896"/>
            <a:ext cx="1371518" cy="540179"/>
          </a:xfrm>
          <a:prstGeom prst="rect">
            <a:avLst/>
          </a:prstGeom>
        </p:spPr>
      </p:pic>
      <p:pic>
        <p:nvPicPr>
          <p:cNvPr id="15" name="Picture 14">
            <a:extLst>
              <a:ext uri="{FF2B5EF4-FFF2-40B4-BE49-F238E27FC236}">
                <a16:creationId xmlns:a16="http://schemas.microsoft.com/office/drawing/2014/main" id="{CE22BC47-1ECA-40AA-83CB-108B893CD689}"/>
              </a:ext>
            </a:extLst>
          </p:cNvPr>
          <p:cNvPicPr>
            <a:picLocks noChangeAspect="1"/>
          </p:cNvPicPr>
          <p:nvPr/>
        </p:nvPicPr>
        <p:blipFill>
          <a:blip r:embed="rId13"/>
          <a:stretch>
            <a:fillRect/>
          </a:stretch>
        </p:blipFill>
        <p:spPr>
          <a:xfrm>
            <a:off x="5059088" y="2666698"/>
            <a:ext cx="1570337" cy="701417"/>
          </a:xfrm>
          <a:prstGeom prst="rect">
            <a:avLst/>
          </a:prstGeom>
        </p:spPr>
      </p:pic>
      <p:pic>
        <p:nvPicPr>
          <p:cNvPr id="2058" name="Picture 10" descr="Traffic Operations and Safety Laboratory – UW–Madison">
            <a:extLst>
              <a:ext uri="{FF2B5EF4-FFF2-40B4-BE49-F238E27FC236}">
                <a16:creationId xmlns:a16="http://schemas.microsoft.com/office/drawing/2014/main" id="{6AFB2EBD-50A7-449D-88C3-D1D2E915AE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5570" y="3368115"/>
            <a:ext cx="1119830" cy="15851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2225A87-3877-4487-A0F4-C0883394AA40}"/>
              </a:ext>
            </a:extLst>
          </p:cNvPr>
          <p:cNvPicPr>
            <a:picLocks noChangeAspect="1"/>
          </p:cNvPicPr>
          <p:nvPr/>
        </p:nvPicPr>
        <p:blipFill>
          <a:blip r:embed="rId15"/>
          <a:stretch>
            <a:fillRect/>
          </a:stretch>
        </p:blipFill>
        <p:spPr>
          <a:xfrm>
            <a:off x="7733151" y="2567117"/>
            <a:ext cx="1279008" cy="718502"/>
          </a:xfrm>
          <a:prstGeom prst="rect">
            <a:avLst/>
          </a:prstGeom>
        </p:spPr>
      </p:pic>
      <p:pic>
        <p:nvPicPr>
          <p:cNvPr id="2060" name="Picture 12" descr="Past Event - A Look Back at Wisconsin Biohealth Advocacy ...">
            <a:extLst>
              <a:ext uri="{FF2B5EF4-FFF2-40B4-BE49-F238E27FC236}">
                <a16:creationId xmlns:a16="http://schemas.microsoft.com/office/drawing/2014/main" id="{8274EDCB-C058-42B5-B697-60064190F01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35369" y="5176983"/>
            <a:ext cx="1570337" cy="59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9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3</a:t>
            </a:fld>
            <a:endParaRPr lang="en-US" sz="1800" dirty="0"/>
          </a:p>
        </p:txBody>
      </p:sp>
      <p:sp>
        <p:nvSpPr>
          <p:cNvPr id="12" name="TextBox 11"/>
          <p:cNvSpPr txBox="1"/>
          <p:nvPr/>
        </p:nvSpPr>
        <p:spPr>
          <a:xfrm>
            <a:off x="0" y="842725"/>
            <a:ext cx="9229060" cy="3770263"/>
          </a:xfrm>
          <a:prstGeom prst="rect">
            <a:avLst/>
          </a:prstGeom>
          <a:noFill/>
        </p:spPr>
        <p:txBody>
          <a:bodyPr wrap="square" rtlCol="0">
            <a:spAutoFit/>
          </a:bodyPr>
          <a:lstStyle/>
          <a:p>
            <a:pPr algn="ctr">
              <a:spcAft>
                <a:spcPts val="1200"/>
              </a:spcAft>
            </a:pPr>
            <a:r>
              <a:rPr lang="en-US" sz="2800" b="1" dirty="0"/>
              <a:t>How might we create more transportation capacity to serve (ALICE) older adults?</a:t>
            </a:r>
          </a:p>
          <a:p>
            <a:pPr algn="ctr">
              <a:spcAft>
                <a:spcPts val="1200"/>
              </a:spcAft>
            </a:pPr>
            <a:endParaRPr lang="en-US" sz="2800" b="1" dirty="0"/>
          </a:p>
          <a:p>
            <a:pPr marL="285750" indent="-285750">
              <a:spcAft>
                <a:spcPts val="600"/>
              </a:spcAft>
              <a:buFont typeface="Arial" panose="020B0604020202020204" pitchFamily="34" charset="0"/>
              <a:buChar char="•"/>
            </a:pPr>
            <a:r>
              <a:rPr lang="en-US" sz="2400" dirty="0"/>
              <a:t>Asset-Limited Income Constrained Employed (ALICE)</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Includes about 42,000 seniors in Ozaukee and Washington Counties</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19 out of 20 residents spend at least 22% of their household income on transportation</a:t>
            </a:r>
          </a:p>
          <a:p>
            <a:pPr marL="285750" indent="-285750">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30 individual providers, all require 2 days to 2 weeks notice</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Focus Question </a:t>
            </a:r>
            <a:endParaRPr lang="en-US" sz="3200" b="1" spc="100" dirty="0"/>
          </a:p>
        </p:txBody>
      </p:sp>
    </p:spTree>
    <p:extLst>
      <p:ext uri="{BB962C8B-B14F-4D97-AF65-F5344CB8AC3E}">
        <p14:creationId xmlns:p14="http://schemas.microsoft.com/office/powerpoint/2010/main" val="17148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248904-C6E4-4B79-9363-4173ECB8514D}"/>
              </a:ext>
            </a:extLst>
          </p:cNvPr>
          <p:cNvSpPr/>
          <p:nvPr/>
        </p:nvSpPr>
        <p:spPr>
          <a:xfrm>
            <a:off x="0" y="5953191"/>
            <a:ext cx="9144000" cy="904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bg2">
                    <a:lumMod val="25000"/>
                  </a:schemeClr>
                </a:solidFill>
              </a:rPr>
              <a:t>Sources</a:t>
            </a:r>
          </a:p>
          <a:p>
            <a:pPr marL="228600" indent="-228600">
              <a:buAutoNum type="arabicPeriod"/>
            </a:pPr>
            <a:r>
              <a:rPr lang="en-US" sz="1050" dirty="0">
                <a:solidFill>
                  <a:schemeClr val="bg2">
                    <a:lumMod val="25000"/>
                  </a:schemeClr>
                </a:solidFill>
              </a:rPr>
              <a:t>Public Transit - Human Services Transportation Coordination Plan for Ozaukee County 2016, Memorandum Report No. 230 </a:t>
            </a:r>
            <a:r>
              <a:rPr lang="en-US" sz="1050" dirty="0">
                <a:solidFill>
                  <a:schemeClr val="bg2">
                    <a:lumMod val="25000"/>
                  </a:schemeClr>
                </a:solidFill>
                <a:hlinkClick r:id="rId4"/>
              </a:rPr>
              <a:t>https://www.sewrpc.org/SEWRPC/Transportation/HumanServicesTransportationCoordination.htm</a:t>
            </a:r>
            <a:r>
              <a:rPr lang="en-US" sz="1050" dirty="0">
                <a:solidFill>
                  <a:schemeClr val="bg2">
                    <a:lumMod val="25000"/>
                  </a:schemeClr>
                </a:solidFill>
              </a:rPr>
              <a:t> </a:t>
            </a:r>
          </a:p>
          <a:p>
            <a:pPr marL="228600" indent="-228600">
              <a:buAutoNum type="arabicPeriod"/>
            </a:pPr>
            <a:r>
              <a:rPr lang="en-US" sz="1050" dirty="0">
                <a:solidFill>
                  <a:schemeClr val="bg2">
                    <a:lumMod val="25000"/>
                  </a:schemeClr>
                </a:solidFill>
              </a:rPr>
              <a:t>Public Transit - Human Services Transportation Coordination Plan for Washington County 2016, Memorandum Report No. 233 </a:t>
            </a:r>
            <a:r>
              <a:rPr lang="en-US" sz="1050" dirty="0">
                <a:solidFill>
                  <a:schemeClr val="bg2">
                    <a:lumMod val="25000"/>
                  </a:schemeClr>
                </a:solidFill>
                <a:hlinkClick r:id="rId4"/>
              </a:rPr>
              <a:t>https://www.sewrpc.org/SEWRPC/Transportation/HumanServicesTransportationCoordination.htm</a:t>
            </a:r>
            <a:r>
              <a:rPr lang="en-US" sz="1050" dirty="0">
                <a:solidFill>
                  <a:schemeClr val="bg2">
                    <a:lumMod val="25000"/>
                  </a:schemeClr>
                </a:solidFill>
              </a:rPr>
              <a:t> </a:t>
            </a:r>
          </a:p>
        </p:txBody>
      </p:sp>
      <p:sp>
        <p:nvSpPr>
          <p:cNvPr id="12" name="TextBox 11"/>
          <p:cNvSpPr txBox="1"/>
          <p:nvPr/>
        </p:nvSpPr>
        <p:spPr>
          <a:xfrm>
            <a:off x="0" y="707357"/>
            <a:ext cx="9229060" cy="1538883"/>
          </a:xfrm>
          <a:prstGeom prst="rect">
            <a:avLst/>
          </a:prstGeom>
          <a:noFill/>
        </p:spPr>
        <p:txBody>
          <a:bodyPr wrap="square" rtlCol="0">
            <a:spAutoFit/>
          </a:bodyPr>
          <a:lstStyle/>
          <a:p>
            <a:pPr algn="ctr">
              <a:spcAft>
                <a:spcPts val="1200"/>
              </a:spcAft>
            </a:pPr>
            <a:r>
              <a:rPr lang="en-US" sz="2800" b="1" dirty="0"/>
              <a:t>How might we create more transportation capacity to serve (ALICE) older adults?</a:t>
            </a:r>
          </a:p>
          <a:p>
            <a:pPr algn="ctr">
              <a:spcAft>
                <a:spcPts val="1200"/>
              </a:spcAft>
            </a:pPr>
            <a:endParaRPr lang="en-US" sz="2800" b="1" dirty="0"/>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Focus Question </a:t>
            </a:r>
            <a:endParaRPr lang="en-US" sz="3200" b="1" spc="100" dirty="0"/>
          </a:p>
        </p:txBody>
      </p:sp>
      <p:pic>
        <p:nvPicPr>
          <p:cNvPr id="2" name="Picture 1">
            <a:extLst>
              <a:ext uri="{FF2B5EF4-FFF2-40B4-BE49-F238E27FC236}">
                <a16:creationId xmlns:a16="http://schemas.microsoft.com/office/drawing/2014/main" id="{0EC5DCC7-9883-4491-8BDE-B0C797BE0E94}"/>
              </a:ext>
            </a:extLst>
          </p:cNvPr>
          <p:cNvPicPr>
            <a:picLocks noChangeAspect="1"/>
          </p:cNvPicPr>
          <p:nvPr/>
        </p:nvPicPr>
        <p:blipFill>
          <a:blip r:embed="rId5"/>
          <a:stretch>
            <a:fillRect/>
          </a:stretch>
        </p:blipFill>
        <p:spPr>
          <a:xfrm>
            <a:off x="4390387" y="1684305"/>
            <a:ext cx="3090885" cy="4237844"/>
          </a:xfrm>
          <a:prstGeom prst="rect">
            <a:avLst/>
          </a:prstGeom>
        </p:spPr>
      </p:pic>
      <p:pic>
        <p:nvPicPr>
          <p:cNvPr id="4" name="Picture 3">
            <a:extLst>
              <a:ext uri="{FF2B5EF4-FFF2-40B4-BE49-F238E27FC236}">
                <a16:creationId xmlns:a16="http://schemas.microsoft.com/office/drawing/2014/main" id="{1196B185-99ED-4442-A57A-47E95686DF4A}"/>
              </a:ext>
            </a:extLst>
          </p:cNvPr>
          <p:cNvPicPr>
            <a:picLocks noChangeAspect="1"/>
          </p:cNvPicPr>
          <p:nvPr/>
        </p:nvPicPr>
        <p:blipFill>
          <a:blip r:embed="rId6"/>
          <a:stretch>
            <a:fillRect/>
          </a:stretch>
        </p:blipFill>
        <p:spPr>
          <a:xfrm>
            <a:off x="1190042" y="1684305"/>
            <a:ext cx="3200346" cy="4237844"/>
          </a:xfrm>
          <a:prstGeom prst="rect">
            <a:avLst/>
          </a:prstGeom>
        </p:spPr>
      </p:pic>
      <p:sp>
        <p:nvSpPr>
          <p:cNvPr id="18" name="Slide Number Placeholder 4">
            <a:extLst>
              <a:ext uri="{FF2B5EF4-FFF2-40B4-BE49-F238E27FC236}">
                <a16:creationId xmlns:a16="http://schemas.microsoft.com/office/drawing/2014/main" id="{11250DA7-0A91-4071-82CE-E75F0084F775}"/>
              </a:ext>
            </a:extLst>
          </p:cNvPr>
          <p:cNvSpPr>
            <a:spLocks noGrp="1"/>
          </p:cNvSpPr>
          <p:nvPr>
            <p:ph type="sldNum" sz="quarter" idx="12"/>
          </p:nvPr>
        </p:nvSpPr>
        <p:spPr>
          <a:xfrm>
            <a:off x="6858000" y="6293318"/>
            <a:ext cx="2057400" cy="365125"/>
          </a:xfrm>
        </p:spPr>
        <p:txBody>
          <a:bodyPr/>
          <a:lstStyle/>
          <a:p>
            <a:fld id="{94862A3C-F3FA-447D-AD7C-9C4EE2386516}" type="slidenum">
              <a:rPr lang="en-US" sz="1800" smtClean="0"/>
              <a:pPr/>
              <a:t>4</a:t>
            </a:fld>
            <a:endParaRPr lang="en-US" sz="1800" dirty="0"/>
          </a:p>
        </p:txBody>
      </p:sp>
    </p:spTree>
    <p:extLst>
      <p:ext uri="{BB962C8B-B14F-4D97-AF65-F5344CB8AC3E}">
        <p14:creationId xmlns:p14="http://schemas.microsoft.com/office/powerpoint/2010/main" val="427006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092224-945D-4D04-9C47-BFD4FC2E0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927" y="1970457"/>
            <a:ext cx="3250277" cy="4206240"/>
          </a:xfrm>
          <a:prstGeom prst="rect">
            <a:avLst/>
          </a:prstGeom>
        </p:spPr>
      </p:pic>
      <p:pic>
        <p:nvPicPr>
          <p:cNvPr id="6" name="Picture 5">
            <a:extLst>
              <a:ext uri="{FF2B5EF4-FFF2-40B4-BE49-F238E27FC236}">
                <a16:creationId xmlns:a16="http://schemas.microsoft.com/office/drawing/2014/main" id="{5EB50FC9-E66C-49B9-BDAD-8B11DF69FF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798" y="1936205"/>
            <a:ext cx="3250276" cy="4206240"/>
          </a:xfrm>
          <a:prstGeom prst="rect">
            <a:avLst/>
          </a:prstGeom>
        </p:spPr>
      </p:pic>
      <p:sp>
        <p:nvSpPr>
          <p:cNvPr id="17" name="Rectangle 16">
            <a:extLst>
              <a:ext uri="{FF2B5EF4-FFF2-40B4-BE49-F238E27FC236}">
                <a16:creationId xmlns:a16="http://schemas.microsoft.com/office/drawing/2014/main" id="{B3EF6AF6-DA6B-44C1-A0D6-33A8E483D949}"/>
              </a:ext>
            </a:extLst>
          </p:cNvPr>
          <p:cNvSpPr/>
          <p:nvPr/>
        </p:nvSpPr>
        <p:spPr>
          <a:xfrm>
            <a:off x="0" y="6211669"/>
            <a:ext cx="9144000" cy="646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a:solidFill>
                  <a:schemeClr val="bg2">
                    <a:lumMod val="25000"/>
                  </a:schemeClr>
                </a:solidFill>
              </a:rPr>
              <a:t>Sources</a:t>
            </a:r>
          </a:p>
          <a:p>
            <a:pPr marL="228600" indent="-228600">
              <a:buAutoNum type="arabicPeriod"/>
            </a:pPr>
            <a:r>
              <a:rPr lang="en-US" sz="1050" dirty="0">
                <a:solidFill>
                  <a:schemeClr val="bg2">
                    <a:lumMod val="25000"/>
                  </a:schemeClr>
                </a:solidFill>
              </a:rPr>
              <a:t>A Transportation Improvement Program for Southeastern Wisconsin: 2019-2022, SEWRPC, p. 244 </a:t>
            </a:r>
          </a:p>
          <a:p>
            <a:pPr marL="228600" indent="-228600">
              <a:buFontTx/>
              <a:buAutoNum type="arabicPeriod"/>
            </a:pPr>
            <a:r>
              <a:rPr lang="en-US" sz="1050" dirty="0">
                <a:solidFill>
                  <a:schemeClr val="bg2">
                    <a:lumMod val="25000"/>
                  </a:schemeClr>
                </a:solidFill>
              </a:rPr>
              <a:t>A Transportation Improvement Program for Southeastern Wisconsin: 2019-2022, SEWRPC, p. 236, digitally altered by Interfaith Caregivers of Ozaukee County</a:t>
            </a:r>
          </a:p>
        </p:txBody>
      </p:sp>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5</a:t>
            </a:fld>
            <a:endParaRPr lang="en-US" sz="1800" dirty="0"/>
          </a:p>
        </p:txBody>
      </p:sp>
      <p:sp>
        <p:nvSpPr>
          <p:cNvPr id="12" name="TextBox 11"/>
          <p:cNvSpPr txBox="1"/>
          <p:nvPr/>
        </p:nvSpPr>
        <p:spPr>
          <a:xfrm>
            <a:off x="0" y="757870"/>
            <a:ext cx="9229060" cy="1107996"/>
          </a:xfrm>
          <a:prstGeom prst="rect">
            <a:avLst/>
          </a:prstGeom>
          <a:noFill/>
        </p:spPr>
        <p:txBody>
          <a:bodyPr wrap="square" rtlCol="0">
            <a:spAutoFit/>
          </a:bodyPr>
          <a:lstStyle/>
          <a:p>
            <a:pPr algn="ctr">
              <a:spcAft>
                <a:spcPts val="1200"/>
              </a:spcAft>
            </a:pPr>
            <a:r>
              <a:rPr lang="en-US" sz="2800" b="1" dirty="0"/>
              <a:t>The True Scale of the Problem (by proxy)</a:t>
            </a:r>
          </a:p>
          <a:p>
            <a:pPr algn="ctr">
              <a:spcAft>
                <a:spcPts val="1200"/>
              </a:spcAft>
            </a:pPr>
            <a:endParaRPr lang="en-US" sz="2800" b="1" dirty="0"/>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Focus Question </a:t>
            </a:r>
            <a:endParaRPr lang="en-US" sz="3200" b="1" spc="100" dirty="0"/>
          </a:p>
        </p:txBody>
      </p:sp>
      <p:sp>
        <p:nvSpPr>
          <p:cNvPr id="9" name="TextBox 8">
            <a:extLst>
              <a:ext uri="{FF2B5EF4-FFF2-40B4-BE49-F238E27FC236}">
                <a16:creationId xmlns:a16="http://schemas.microsoft.com/office/drawing/2014/main" id="{64926855-025B-4793-84C4-8A8074D446DA}"/>
              </a:ext>
            </a:extLst>
          </p:cNvPr>
          <p:cNvSpPr txBox="1"/>
          <p:nvPr/>
        </p:nvSpPr>
        <p:spPr>
          <a:xfrm>
            <a:off x="1010059" y="1329518"/>
            <a:ext cx="3121809" cy="646331"/>
          </a:xfrm>
          <a:prstGeom prst="rect">
            <a:avLst/>
          </a:prstGeom>
          <a:noFill/>
        </p:spPr>
        <p:txBody>
          <a:bodyPr wrap="square" rtlCol="0">
            <a:spAutoFit/>
          </a:bodyPr>
          <a:lstStyle/>
          <a:p>
            <a:r>
              <a:rPr lang="en-US" dirty="0"/>
              <a:t>Jobs accessible within 30 minutes by Automobile</a:t>
            </a:r>
            <a:r>
              <a:rPr lang="en-US" baseline="30000" dirty="0"/>
              <a:t>1</a:t>
            </a:r>
            <a:r>
              <a:rPr lang="en-US" dirty="0"/>
              <a:t> </a:t>
            </a:r>
          </a:p>
        </p:txBody>
      </p:sp>
      <p:sp>
        <p:nvSpPr>
          <p:cNvPr id="14" name="TextBox 13">
            <a:extLst>
              <a:ext uri="{FF2B5EF4-FFF2-40B4-BE49-F238E27FC236}">
                <a16:creationId xmlns:a16="http://schemas.microsoft.com/office/drawing/2014/main" id="{012819FA-B7EF-471C-AB4C-8EDA2724CAF9}"/>
              </a:ext>
            </a:extLst>
          </p:cNvPr>
          <p:cNvSpPr txBox="1"/>
          <p:nvPr/>
        </p:nvSpPr>
        <p:spPr>
          <a:xfrm>
            <a:off x="5346723" y="1354177"/>
            <a:ext cx="3797277" cy="646331"/>
          </a:xfrm>
          <a:prstGeom prst="rect">
            <a:avLst/>
          </a:prstGeom>
          <a:noFill/>
        </p:spPr>
        <p:txBody>
          <a:bodyPr wrap="square" rtlCol="0">
            <a:spAutoFit/>
          </a:bodyPr>
          <a:lstStyle/>
          <a:p>
            <a:r>
              <a:rPr lang="en-US" dirty="0"/>
              <a:t>Jobs accessible within 30 minutes by Transit - Scale Corrected</a:t>
            </a:r>
            <a:r>
              <a:rPr lang="en-US" baseline="30000" dirty="0"/>
              <a:t>2</a:t>
            </a:r>
          </a:p>
        </p:txBody>
      </p:sp>
      <p:sp>
        <p:nvSpPr>
          <p:cNvPr id="10" name="Arrow: Right 9">
            <a:extLst>
              <a:ext uri="{FF2B5EF4-FFF2-40B4-BE49-F238E27FC236}">
                <a16:creationId xmlns:a16="http://schemas.microsoft.com/office/drawing/2014/main" id="{94DB49E8-2476-4C69-A2D8-35878011E8D1}"/>
              </a:ext>
            </a:extLst>
          </p:cNvPr>
          <p:cNvSpPr/>
          <p:nvPr/>
        </p:nvSpPr>
        <p:spPr>
          <a:xfrm>
            <a:off x="4393997" y="3988678"/>
            <a:ext cx="516427" cy="42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171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6</a:t>
            </a:fld>
            <a:endParaRPr lang="en-US" sz="1800" dirty="0"/>
          </a:p>
        </p:txBody>
      </p:sp>
      <p:sp>
        <p:nvSpPr>
          <p:cNvPr id="12" name="TextBox 11"/>
          <p:cNvSpPr txBox="1"/>
          <p:nvPr/>
        </p:nvSpPr>
        <p:spPr>
          <a:xfrm>
            <a:off x="0" y="842725"/>
            <a:ext cx="9229060" cy="4339650"/>
          </a:xfrm>
          <a:prstGeom prst="rect">
            <a:avLst/>
          </a:prstGeom>
          <a:noFill/>
        </p:spPr>
        <p:txBody>
          <a:bodyPr wrap="square" rtlCol="0">
            <a:spAutoFit/>
          </a:bodyPr>
          <a:lstStyle/>
          <a:p>
            <a:pPr algn="ctr">
              <a:spcAft>
                <a:spcPts val="1200"/>
              </a:spcAft>
            </a:pPr>
            <a:r>
              <a:rPr lang="en-US" sz="2800" b="1" dirty="0"/>
              <a:t>We’ve learned a lot</a:t>
            </a:r>
          </a:p>
          <a:p>
            <a:pPr marL="285750" indent="-285750">
              <a:spcAft>
                <a:spcPts val="600"/>
              </a:spcAft>
              <a:buFont typeface="Arial" panose="020B0604020202020204" pitchFamily="34" charset="0"/>
              <a:buChar char="•"/>
            </a:pPr>
            <a:r>
              <a:rPr lang="en-US" dirty="0"/>
              <a:t>Insights from Interviews</a:t>
            </a:r>
          </a:p>
          <a:p>
            <a:pPr marL="742950" lvl="1" indent="-285750">
              <a:spcAft>
                <a:spcPts val="600"/>
              </a:spcAft>
              <a:buFont typeface="Arial" panose="020B0604020202020204" pitchFamily="34" charset="0"/>
              <a:buChar char="•"/>
            </a:pPr>
            <a:r>
              <a:rPr lang="en-US" dirty="0"/>
              <a:t>No single organization can address the unmet needs in their county or between counties</a:t>
            </a:r>
          </a:p>
          <a:p>
            <a:pPr marL="742950" lvl="1" indent="-285750">
              <a:spcAft>
                <a:spcPts val="600"/>
              </a:spcAft>
              <a:buFont typeface="Arial" panose="020B0604020202020204" pitchFamily="34" charset="0"/>
              <a:buChar char="•"/>
            </a:pPr>
            <a:r>
              <a:rPr lang="en-US" b="1" dirty="0"/>
              <a:t>No single model being used has the ability to solve the problem</a:t>
            </a:r>
          </a:p>
          <a:p>
            <a:pPr marL="742950" lvl="1" indent="-285750">
              <a:spcAft>
                <a:spcPts val="600"/>
              </a:spcAft>
              <a:buFont typeface="Arial" panose="020B0604020202020204" pitchFamily="34" charset="0"/>
              <a:buChar char="•"/>
            </a:pPr>
            <a:r>
              <a:rPr lang="en-US" dirty="0"/>
              <a:t>No single project can deliver the outcomes required</a:t>
            </a:r>
          </a:p>
          <a:p>
            <a:pPr marL="742950" lvl="1" indent="-285750">
              <a:spcAft>
                <a:spcPts val="600"/>
              </a:spcAft>
              <a:buFont typeface="Arial" panose="020B0604020202020204" pitchFamily="34" charset="0"/>
              <a:buChar char="•"/>
            </a:pPr>
            <a:r>
              <a:rPr lang="en-US" dirty="0"/>
              <a:t>No single county can do it without an adjacent one</a:t>
            </a:r>
          </a:p>
          <a:p>
            <a:pPr marL="742950" lvl="1" indent="-285750">
              <a:spcAft>
                <a:spcPts val="600"/>
              </a:spcAft>
              <a:buFont typeface="Arial" panose="020B0604020202020204" pitchFamily="34" charset="0"/>
              <a:buChar char="•"/>
            </a:pPr>
            <a:r>
              <a:rPr lang="en-US" b="1" dirty="0"/>
              <a:t>No implementing organization has the technical capacity to independently develop such a solution</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Insights from Workshop</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We need a “better tower”, </a:t>
            </a:r>
            <a:r>
              <a:rPr lang="en-US" b="1" i="1" dirty="0">
                <a:latin typeface="Calibri" panose="020F0502020204030204" pitchFamily="34" charset="0"/>
                <a:ea typeface="Calibri" panose="020F0502020204030204" pitchFamily="34" charset="0"/>
                <a:cs typeface="Times New Roman" panose="02020603050405020304" pitchFamily="18" charset="0"/>
              </a:rPr>
              <a:t>and</a:t>
            </a:r>
            <a:r>
              <a:rPr lang="en-US" b="1" dirty="0">
                <a:latin typeface="Calibri" panose="020F0502020204030204" pitchFamily="34" charset="0"/>
                <a:ea typeface="Calibri" panose="020F0502020204030204" pitchFamily="34" charset="0"/>
                <a:cs typeface="Times New Roman" panose="02020603050405020304" pitchFamily="18" charset="0"/>
              </a:rPr>
              <a:t> to give it away</a:t>
            </a:r>
          </a:p>
          <a:p>
            <a:pPr marL="742950" lvl="1"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box of office supplies is the perfect analogy/gold herring for interorganizational capacity building</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Insights</a:t>
            </a:r>
            <a:endParaRPr lang="en-US" sz="3200" b="1" spc="100" dirty="0"/>
          </a:p>
        </p:txBody>
      </p:sp>
    </p:spTree>
    <p:extLst>
      <p:ext uri="{BB962C8B-B14F-4D97-AF65-F5344CB8AC3E}">
        <p14:creationId xmlns:p14="http://schemas.microsoft.com/office/powerpoint/2010/main" val="19849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7</a:t>
            </a:fld>
            <a:endParaRPr lang="en-US" sz="1800" dirty="0"/>
          </a:p>
        </p:txBody>
      </p:sp>
      <p:sp>
        <p:nvSpPr>
          <p:cNvPr id="12" name="TextBox 11"/>
          <p:cNvSpPr txBox="1"/>
          <p:nvPr/>
        </p:nvSpPr>
        <p:spPr>
          <a:xfrm>
            <a:off x="0" y="842725"/>
            <a:ext cx="9229060" cy="3631763"/>
          </a:xfrm>
          <a:prstGeom prst="rect">
            <a:avLst/>
          </a:prstGeom>
          <a:noFill/>
        </p:spPr>
        <p:txBody>
          <a:bodyPr wrap="square" rtlCol="0">
            <a:spAutoFit/>
          </a:bodyPr>
          <a:lstStyle/>
          <a:p>
            <a:pPr algn="ctr">
              <a:spcAft>
                <a:spcPts val="1200"/>
              </a:spcAft>
            </a:pPr>
            <a:r>
              <a:rPr lang="en-US" sz="2800" b="1" dirty="0"/>
              <a:t>We’ve learned a lot</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Insights from Assumption Testing and Prototyping</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People are waiting for this; they just don’t know how to pull it all together</a:t>
            </a:r>
          </a:p>
          <a:p>
            <a:pPr marL="742950" lvl="1"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They’re willing to try</a:t>
            </a:r>
          </a:p>
          <a:p>
            <a:pPr marL="742950" lvl="1"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People are more optimistic than you might suspect</a:t>
            </a:r>
          </a:p>
          <a:p>
            <a:pPr marL="742950" lvl="1"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We are capable of securing the resources and cooperation necessary to build this progressively</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The partners are there – the framework is not</a:t>
            </a:r>
          </a:p>
          <a:p>
            <a:pPr marL="742950" lvl="1" indent="-285750">
              <a:spcAft>
                <a:spcPts val="6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Our project is on the leading edge of this problem in our state – there isn’t another of these projects we’ve found.</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Insights</a:t>
            </a:r>
            <a:endParaRPr lang="en-US" sz="3200" b="1" spc="100" dirty="0"/>
          </a:p>
        </p:txBody>
      </p:sp>
    </p:spTree>
    <p:extLst>
      <p:ext uri="{BB962C8B-B14F-4D97-AF65-F5344CB8AC3E}">
        <p14:creationId xmlns:p14="http://schemas.microsoft.com/office/powerpoint/2010/main" val="153139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8</a:t>
            </a:fld>
            <a:endParaRPr lang="en-US" sz="1800" dirty="0"/>
          </a:p>
        </p:txBody>
      </p:sp>
      <p:sp>
        <p:nvSpPr>
          <p:cNvPr id="12" name="TextBox 11"/>
          <p:cNvSpPr txBox="1"/>
          <p:nvPr/>
        </p:nvSpPr>
        <p:spPr>
          <a:xfrm>
            <a:off x="0" y="842725"/>
            <a:ext cx="9229060" cy="1107996"/>
          </a:xfrm>
          <a:prstGeom prst="rect">
            <a:avLst/>
          </a:prstGeom>
          <a:noFill/>
        </p:spPr>
        <p:txBody>
          <a:bodyPr wrap="square" rtlCol="0">
            <a:spAutoFit/>
          </a:bodyPr>
          <a:lstStyle/>
          <a:p>
            <a:pPr algn="ctr">
              <a:spcAft>
                <a:spcPts val="1200"/>
              </a:spcAft>
            </a:pPr>
            <a:r>
              <a:rPr lang="en-US" sz="3200" b="1" dirty="0"/>
              <a:t>The Simple Overview – It’s Complicated</a:t>
            </a:r>
          </a:p>
          <a:p>
            <a:pPr marL="285750" indent="-285750">
              <a:spcAft>
                <a:spcPts val="600"/>
              </a:spcAft>
              <a:buFont typeface="Arial" panose="020B0604020202020204" pitchFamily="34" charset="0"/>
              <a:buChar char="•"/>
            </a:pPr>
            <a:r>
              <a:rPr lang="en-US" sz="2400" dirty="0"/>
              <a:t>This was our timeline as of 2 weeks ago. Let’s break it out.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Our Concepts</a:t>
            </a:r>
            <a:endParaRPr lang="en-US" sz="3200" b="1" spc="100" dirty="0"/>
          </a:p>
        </p:txBody>
      </p:sp>
      <p:pic>
        <p:nvPicPr>
          <p:cNvPr id="8" name="Picture 7">
            <a:extLst>
              <a:ext uri="{FF2B5EF4-FFF2-40B4-BE49-F238E27FC236}">
                <a16:creationId xmlns:a16="http://schemas.microsoft.com/office/drawing/2014/main" id="{D72FFC85-FEE7-44FC-BA5E-1059EEEDD5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946" y="2148520"/>
            <a:ext cx="6957652" cy="4268266"/>
          </a:xfrm>
          <a:prstGeom prst="rect">
            <a:avLst/>
          </a:prstGeom>
        </p:spPr>
      </p:pic>
    </p:spTree>
    <p:extLst>
      <p:ext uri="{BB962C8B-B14F-4D97-AF65-F5344CB8AC3E}">
        <p14:creationId xmlns:p14="http://schemas.microsoft.com/office/powerpoint/2010/main" val="125918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000" r="-1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93318"/>
            <a:ext cx="2057400" cy="365125"/>
          </a:xfrm>
        </p:spPr>
        <p:txBody>
          <a:bodyPr/>
          <a:lstStyle/>
          <a:p>
            <a:fld id="{94862A3C-F3FA-447D-AD7C-9C4EE2386516}" type="slidenum">
              <a:rPr lang="en-US" sz="1800" smtClean="0"/>
              <a:pPr/>
              <a:t>9</a:t>
            </a:fld>
            <a:endParaRPr lang="en-US" sz="1800" dirty="0"/>
          </a:p>
        </p:txBody>
      </p:sp>
      <p:sp>
        <p:nvSpPr>
          <p:cNvPr id="12" name="TextBox 11"/>
          <p:cNvSpPr txBox="1"/>
          <p:nvPr/>
        </p:nvSpPr>
        <p:spPr>
          <a:xfrm>
            <a:off x="-42530" y="937871"/>
            <a:ext cx="9229060" cy="523220"/>
          </a:xfrm>
          <a:prstGeom prst="rect">
            <a:avLst/>
          </a:prstGeom>
          <a:noFill/>
        </p:spPr>
        <p:txBody>
          <a:bodyPr wrap="square" rtlCol="0">
            <a:spAutoFit/>
          </a:bodyPr>
          <a:lstStyle/>
          <a:p>
            <a:pPr algn="ctr">
              <a:spcAft>
                <a:spcPts val="1200"/>
              </a:spcAft>
            </a:pPr>
            <a:r>
              <a:rPr lang="en-US" sz="2800" b="1" dirty="0"/>
              <a:t>Overview - Concept</a:t>
            </a:r>
          </a:p>
        </p:txBody>
      </p:sp>
      <p:sp>
        <p:nvSpPr>
          <p:cNvPr id="13" name="Rectangle 12"/>
          <p:cNvSpPr/>
          <p:nvPr/>
        </p:nvSpPr>
        <p:spPr>
          <a:xfrm>
            <a:off x="0" y="0"/>
            <a:ext cx="9144000" cy="7498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tabLst>
                <a:tab pos="8915400" algn="r"/>
              </a:tabLst>
            </a:pPr>
            <a:r>
              <a:rPr lang="en-US" sz="2800" b="1" spc="100" dirty="0"/>
              <a:t>Our Concepts</a:t>
            </a:r>
            <a:endParaRPr lang="en-US" sz="3200" b="1" spc="100" dirty="0"/>
          </a:p>
        </p:txBody>
      </p:sp>
      <p:sp>
        <p:nvSpPr>
          <p:cNvPr id="15" name="TextBox 14">
            <a:extLst>
              <a:ext uri="{FF2B5EF4-FFF2-40B4-BE49-F238E27FC236}">
                <a16:creationId xmlns:a16="http://schemas.microsoft.com/office/drawing/2014/main" id="{A6FC22F3-5F92-4F69-BBDE-177B3F3C8022}"/>
              </a:ext>
            </a:extLst>
          </p:cNvPr>
          <p:cNvSpPr txBox="1"/>
          <p:nvPr/>
        </p:nvSpPr>
        <p:spPr>
          <a:xfrm>
            <a:off x="1735281" y="1448772"/>
            <a:ext cx="6151419" cy="923330"/>
          </a:xfrm>
          <a:prstGeom prst="rect">
            <a:avLst/>
          </a:prstGeom>
          <a:noFill/>
        </p:spPr>
        <p:txBody>
          <a:bodyPr wrap="square" rtlCol="0">
            <a:spAutoFit/>
          </a:bodyPr>
          <a:lstStyle/>
          <a:p>
            <a:r>
              <a:rPr lang="en-US" dirty="0"/>
              <a:t>This is the level at which everyone is </a:t>
            </a:r>
            <a:r>
              <a:rPr lang="en-US" i="1" dirty="0"/>
              <a:t>trying</a:t>
            </a:r>
            <a:r>
              <a:rPr lang="en-US" dirty="0"/>
              <a:t> to operate – tech deployment, interorganizational coordination of transportation, direct stakeholders - what we actually want.</a:t>
            </a:r>
          </a:p>
        </p:txBody>
      </p:sp>
      <p:sp>
        <p:nvSpPr>
          <p:cNvPr id="16" name="TextBox 15">
            <a:extLst>
              <a:ext uri="{FF2B5EF4-FFF2-40B4-BE49-F238E27FC236}">
                <a16:creationId xmlns:a16="http://schemas.microsoft.com/office/drawing/2014/main" id="{082CD7D5-4F8E-436E-9886-917DA0E17229}"/>
              </a:ext>
            </a:extLst>
          </p:cNvPr>
          <p:cNvSpPr txBox="1"/>
          <p:nvPr/>
        </p:nvSpPr>
        <p:spPr>
          <a:xfrm>
            <a:off x="162488" y="5581455"/>
            <a:ext cx="3785488" cy="1200329"/>
          </a:xfrm>
          <a:prstGeom prst="rect">
            <a:avLst/>
          </a:prstGeom>
          <a:noFill/>
        </p:spPr>
        <p:txBody>
          <a:bodyPr wrap="square" rtlCol="0">
            <a:spAutoFit/>
          </a:bodyPr>
          <a:lstStyle/>
          <a:p>
            <a:r>
              <a:rPr lang="en-US" dirty="0"/>
              <a:t>This is the level at which the expertise and funding </a:t>
            </a:r>
            <a:r>
              <a:rPr lang="en-US" i="1" dirty="0"/>
              <a:t>coexist together </a:t>
            </a:r>
            <a:r>
              <a:rPr lang="en-US" dirty="0"/>
              <a:t>– the means to operate with more capacity - the means to what we want.</a:t>
            </a:r>
          </a:p>
        </p:txBody>
      </p:sp>
      <p:sp>
        <p:nvSpPr>
          <p:cNvPr id="17" name="TextBox 16">
            <a:extLst>
              <a:ext uri="{FF2B5EF4-FFF2-40B4-BE49-F238E27FC236}">
                <a16:creationId xmlns:a16="http://schemas.microsoft.com/office/drawing/2014/main" id="{A60BF5E4-F56D-46C6-A8F0-683653623A45}"/>
              </a:ext>
            </a:extLst>
          </p:cNvPr>
          <p:cNvSpPr txBox="1"/>
          <p:nvPr/>
        </p:nvSpPr>
        <p:spPr>
          <a:xfrm>
            <a:off x="4441508" y="5581454"/>
            <a:ext cx="4740633" cy="1200329"/>
          </a:xfrm>
          <a:prstGeom prst="rect">
            <a:avLst/>
          </a:prstGeom>
          <a:noFill/>
        </p:spPr>
        <p:txBody>
          <a:bodyPr wrap="square" rtlCol="0">
            <a:spAutoFit/>
          </a:bodyPr>
          <a:lstStyle/>
          <a:p>
            <a:r>
              <a:rPr lang="en-US" dirty="0"/>
              <a:t>This is the level at which the community is interacting – address the feeling that “your organization doesn’t matter like mine does”. The means to the means – working together</a:t>
            </a:r>
          </a:p>
        </p:txBody>
      </p:sp>
      <p:sp>
        <p:nvSpPr>
          <p:cNvPr id="18" name="Oval 17">
            <a:extLst>
              <a:ext uri="{FF2B5EF4-FFF2-40B4-BE49-F238E27FC236}">
                <a16:creationId xmlns:a16="http://schemas.microsoft.com/office/drawing/2014/main" id="{10FB0C5E-5ACD-49D1-893A-46D5E4CC4255}"/>
              </a:ext>
            </a:extLst>
          </p:cNvPr>
          <p:cNvSpPr/>
          <p:nvPr/>
        </p:nvSpPr>
        <p:spPr>
          <a:xfrm>
            <a:off x="3535324" y="2423394"/>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FOUNDATION</a:t>
            </a:r>
          </a:p>
        </p:txBody>
      </p:sp>
      <p:sp>
        <p:nvSpPr>
          <p:cNvPr id="19" name="Oval 18">
            <a:extLst>
              <a:ext uri="{FF2B5EF4-FFF2-40B4-BE49-F238E27FC236}">
                <a16:creationId xmlns:a16="http://schemas.microsoft.com/office/drawing/2014/main" id="{21281846-5454-435F-AAFF-42F8581FD8A8}"/>
              </a:ext>
            </a:extLst>
          </p:cNvPr>
          <p:cNvSpPr/>
          <p:nvPr/>
        </p:nvSpPr>
        <p:spPr>
          <a:xfrm>
            <a:off x="5701244" y="4618677"/>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FOUNDATION</a:t>
            </a:r>
          </a:p>
        </p:txBody>
      </p:sp>
      <p:sp>
        <p:nvSpPr>
          <p:cNvPr id="20" name="Oval 19">
            <a:extLst>
              <a:ext uri="{FF2B5EF4-FFF2-40B4-BE49-F238E27FC236}">
                <a16:creationId xmlns:a16="http://schemas.microsoft.com/office/drawing/2014/main" id="{4C47838F-61E4-44DE-A31E-208C451A6A50}"/>
              </a:ext>
            </a:extLst>
          </p:cNvPr>
          <p:cNvSpPr/>
          <p:nvPr/>
        </p:nvSpPr>
        <p:spPr>
          <a:xfrm>
            <a:off x="1524381" y="4618677"/>
            <a:ext cx="2073349" cy="967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FOUNDATION</a:t>
            </a:r>
          </a:p>
        </p:txBody>
      </p:sp>
      <p:cxnSp>
        <p:nvCxnSpPr>
          <p:cNvPr id="21" name="Straight Arrow Connector 20">
            <a:extLst>
              <a:ext uri="{FF2B5EF4-FFF2-40B4-BE49-F238E27FC236}">
                <a16:creationId xmlns:a16="http://schemas.microsoft.com/office/drawing/2014/main" id="{A4ED2A92-2AA2-48AE-A110-BE3BF47C140F}"/>
              </a:ext>
            </a:extLst>
          </p:cNvPr>
          <p:cNvCxnSpPr>
            <a:stCxn id="18" idx="3"/>
            <a:endCxn id="20" idx="0"/>
          </p:cNvCxnSpPr>
          <p:nvPr/>
        </p:nvCxnSpPr>
        <p:spPr>
          <a:xfrm flipH="1">
            <a:off x="2561056" y="3249260"/>
            <a:ext cx="1277903" cy="13694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6B349CF-27CD-430F-89A8-93A88A74F0C1}"/>
              </a:ext>
            </a:extLst>
          </p:cNvPr>
          <p:cNvCxnSpPr>
            <a:stCxn id="20" idx="6"/>
            <a:endCxn id="19" idx="2"/>
          </p:cNvCxnSpPr>
          <p:nvPr/>
        </p:nvCxnSpPr>
        <p:spPr>
          <a:xfrm>
            <a:off x="3597730" y="5102458"/>
            <a:ext cx="2103514"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6A47849-739D-414F-9A68-CA522446B77E}"/>
              </a:ext>
            </a:extLst>
          </p:cNvPr>
          <p:cNvCxnSpPr>
            <a:stCxn id="19" idx="0"/>
            <a:endCxn id="18" idx="5"/>
          </p:cNvCxnSpPr>
          <p:nvPr/>
        </p:nvCxnSpPr>
        <p:spPr>
          <a:xfrm flipH="1" flipV="1">
            <a:off x="5305038" y="3249260"/>
            <a:ext cx="1432881" cy="13694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EF3EF9D-BAC4-4A3F-B64F-E7E5B7DB3559}"/>
              </a:ext>
            </a:extLst>
          </p:cNvPr>
          <p:cNvSpPr/>
          <p:nvPr/>
        </p:nvSpPr>
        <p:spPr>
          <a:xfrm>
            <a:off x="3689497" y="3762521"/>
            <a:ext cx="1765005" cy="831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Person-Centered Capacity</a:t>
            </a:r>
          </a:p>
        </p:txBody>
      </p:sp>
      <p:cxnSp>
        <p:nvCxnSpPr>
          <p:cNvPr id="25" name="Straight Arrow Connector 24">
            <a:extLst>
              <a:ext uri="{FF2B5EF4-FFF2-40B4-BE49-F238E27FC236}">
                <a16:creationId xmlns:a16="http://schemas.microsoft.com/office/drawing/2014/main" id="{0C535E2D-6EC2-4971-8239-92507445B01A}"/>
              </a:ext>
            </a:extLst>
          </p:cNvPr>
          <p:cNvCxnSpPr>
            <a:cxnSpLocks/>
            <a:endCxn id="24" idx="3"/>
          </p:cNvCxnSpPr>
          <p:nvPr/>
        </p:nvCxnSpPr>
        <p:spPr>
          <a:xfrm flipV="1">
            <a:off x="3512019" y="4471920"/>
            <a:ext cx="435957" cy="4165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86A25E-1626-4717-8004-962F101908B3}"/>
              </a:ext>
            </a:extLst>
          </p:cNvPr>
          <p:cNvCxnSpPr>
            <a:cxnSpLocks/>
            <a:stCxn id="24" idx="0"/>
            <a:endCxn id="18" idx="4"/>
          </p:cNvCxnSpPr>
          <p:nvPr/>
        </p:nvCxnSpPr>
        <p:spPr>
          <a:xfrm flipH="1" flipV="1">
            <a:off x="4571999" y="3390956"/>
            <a:ext cx="1" cy="3715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27BA901-E7DA-4484-B6EF-02427B0E0D18}"/>
              </a:ext>
            </a:extLst>
          </p:cNvPr>
          <p:cNvCxnSpPr>
            <a:cxnSpLocks/>
          </p:cNvCxnSpPr>
          <p:nvPr/>
        </p:nvCxnSpPr>
        <p:spPr>
          <a:xfrm flipH="1" flipV="1">
            <a:off x="5305038" y="4445566"/>
            <a:ext cx="498903" cy="3899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499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9C980C6140A445BCBB46ADB0E6099D" ma:contentTypeVersion="13" ma:contentTypeDescription="Create a new document." ma:contentTypeScope="" ma:versionID="ff84a152f5177664236eb9f619690363">
  <xsd:schema xmlns:xsd="http://www.w3.org/2001/XMLSchema" xmlns:xs="http://www.w3.org/2001/XMLSchema" xmlns:p="http://schemas.microsoft.com/office/2006/metadata/properties" xmlns:ns3="b6ec5fdb-92da-4407-9a4d-9ef85b28c6f2" xmlns:ns4="72552b82-5894-419e-96ef-ee84af4398ec" targetNamespace="http://schemas.microsoft.com/office/2006/metadata/properties" ma:root="true" ma:fieldsID="9866c9a86349f7c1b21f8c6177b919ba" ns3:_="" ns4:_="">
    <xsd:import namespace="b6ec5fdb-92da-4407-9a4d-9ef85b28c6f2"/>
    <xsd:import namespace="72552b82-5894-419e-96ef-ee84af4398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ec5fdb-92da-4407-9a4d-9ef85b28c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52b82-5894-419e-96ef-ee84af439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F9E49-BE1C-43E4-93C3-8D99767ED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ec5fdb-92da-4407-9a4d-9ef85b28c6f2"/>
    <ds:schemaRef ds:uri="72552b82-5894-419e-96ef-ee84af439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93D7EF-251A-4D86-8B76-A4F7FC6FB2DC}">
  <ds:schemaRefs>
    <ds:schemaRef ds:uri="http://schemas.microsoft.com/office/2006/documentManagement/types"/>
    <ds:schemaRef ds:uri="http://purl.org/dc/terms/"/>
    <ds:schemaRef ds:uri="http://schemas.microsoft.com/office/2006/metadata/properties"/>
    <ds:schemaRef ds:uri="b6ec5fdb-92da-4407-9a4d-9ef85b28c6f2"/>
    <ds:schemaRef ds:uri="72552b82-5894-419e-96ef-ee84af4398ec"/>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AC66488-A06E-4C12-8090-DA6FECEAF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27300</TotalTime>
  <Words>1356</Words>
  <Application>Microsoft Office PowerPoint</Application>
  <PresentationFormat>Letter Paper (8.5x11 in)</PresentationFormat>
  <Paragraphs>190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Supporting Experience</dc:creator>
  <cp:lastModifiedBy>Matt Manes</cp:lastModifiedBy>
  <cp:revision>882</cp:revision>
  <cp:lastPrinted>2020-01-22T20:24:16Z</cp:lastPrinted>
  <dcterms:created xsi:type="dcterms:W3CDTF">2017-06-07T19:34:58Z</dcterms:created>
  <dcterms:modified xsi:type="dcterms:W3CDTF">2020-04-29T20:35:25Z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0x0101002C9C980C6140A445BCBB46ADB0E6099D</vt:lpwstr>
  </property>
</Properties>
</file>