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83" r:id="rId2"/>
    <p:sldId id="292" r:id="rId3"/>
    <p:sldId id="281" r:id="rId4"/>
    <p:sldId id="293" r:id="rId5"/>
    <p:sldId id="1406" r:id="rId6"/>
    <p:sldId id="329" r:id="rId7"/>
    <p:sldId id="1411" r:id="rId8"/>
    <p:sldId id="1260" r:id="rId9"/>
    <p:sldId id="1392" r:id="rId10"/>
    <p:sldId id="1394" r:id="rId11"/>
    <p:sldId id="1395" r:id="rId12"/>
    <p:sldId id="1396" r:id="rId13"/>
    <p:sldId id="1408" r:id="rId14"/>
    <p:sldId id="1397" r:id="rId15"/>
    <p:sldId id="1393" r:id="rId16"/>
    <p:sldId id="323" r:id="rId17"/>
    <p:sldId id="301" r:id="rId18"/>
    <p:sldId id="1409" r:id="rId19"/>
    <p:sldId id="1400" r:id="rId20"/>
    <p:sldId id="315" r:id="rId21"/>
    <p:sldId id="316" r:id="rId22"/>
    <p:sldId id="1401" r:id="rId23"/>
    <p:sldId id="319" r:id="rId24"/>
    <p:sldId id="1402" r:id="rId25"/>
    <p:sldId id="1412" r:id="rId26"/>
    <p:sldId id="14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B99F"/>
    <a:srgbClr val="FFFCA9"/>
    <a:srgbClr val="F5FC7E"/>
    <a:srgbClr val="6F298D"/>
    <a:srgbClr val="FFF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p:restoredTop sz="64561"/>
  </p:normalViewPr>
  <p:slideViewPr>
    <p:cSldViewPr snapToGrid="0" snapToObjects="1">
      <p:cViewPr varScale="1">
        <p:scale>
          <a:sx n="65" d="100"/>
          <a:sy n="65" d="100"/>
        </p:scale>
        <p:origin x="20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5D13AE-172B-1444-B92E-823B0FDA4E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D64161-D6B3-9747-AAC3-1B1D636828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0E900F-F6E7-D04B-AFFA-56F7642F02E9}" type="datetimeFigureOut">
              <a:rPr lang="en-US" smtClean="0"/>
              <a:t>5/14/20</a:t>
            </a:fld>
            <a:endParaRPr lang="en-US"/>
          </a:p>
        </p:txBody>
      </p:sp>
      <p:sp>
        <p:nvSpPr>
          <p:cNvPr id="4" name="Footer Placeholder 3">
            <a:extLst>
              <a:ext uri="{FF2B5EF4-FFF2-40B4-BE49-F238E27FC236}">
                <a16:creationId xmlns:a16="http://schemas.microsoft.com/office/drawing/2014/main" id="{DCAFA1C0-FA53-C64E-8481-9E2ECDD211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7AC183-6ED4-6F49-8995-42EFE8926D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6427C-CB76-8146-93DB-5D3BB62432C4}" type="slidenum">
              <a:rPr lang="en-US" smtClean="0"/>
              <a:t>‹#›</a:t>
            </a:fld>
            <a:endParaRPr lang="en-US"/>
          </a:p>
        </p:txBody>
      </p:sp>
    </p:spTree>
    <p:extLst>
      <p:ext uri="{BB962C8B-B14F-4D97-AF65-F5344CB8AC3E}">
        <p14:creationId xmlns:p14="http://schemas.microsoft.com/office/powerpoint/2010/main" val="155931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23340-558E-234D-8E7E-F0B020E0A9EB}" type="datetimeFigureOut">
              <a:rPr lang="en-US" smtClean="0"/>
              <a:t>5/14/20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92CA7-929E-564F-8234-AC13C65D01B9}" type="slidenum">
              <a:rPr lang="en-US" smtClean="0"/>
              <a:t>‹#›</a:t>
            </a:fld>
            <a:endParaRPr lang="en-US"/>
          </a:p>
        </p:txBody>
      </p:sp>
    </p:spTree>
    <p:extLst>
      <p:ext uri="{BB962C8B-B14F-4D97-AF65-F5344CB8AC3E}">
        <p14:creationId xmlns:p14="http://schemas.microsoft.com/office/powerpoint/2010/main" val="66371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a:t>
            </a:fld>
            <a:endParaRPr lang="en-US" dirty="0"/>
          </a:p>
        </p:txBody>
      </p:sp>
    </p:spTree>
    <p:extLst>
      <p:ext uri="{BB962C8B-B14F-4D97-AF65-F5344CB8AC3E}">
        <p14:creationId xmlns:p14="http://schemas.microsoft.com/office/powerpoint/2010/main" val="243489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10</a:t>
            </a:fld>
            <a:endParaRPr lang="en-US" dirty="0"/>
          </a:p>
        </p:txBody>
      </p:sp>
    </p:spTree>
    <p:extLst>
      <p:ext uri="{BB962C8B-B14F-4D97-AF65-F5344CB8AC3E}">
        <p14:creationId xmlns:p14="http://schemas.microsoft.com/office/powerpoint/2010/main" val="30129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11</a:t>
            </a:fld>
            <a:endParaRPr lang="en-US" dirty="0"/>
          </a:p>
        </p:txBody>
      </p:sp>
    </p:spTree>
    <p:extLst>
      <p:ext uri="{BB962C8B-B14F-4D97-AF65-F5344CB8AC3E}">
        <p14:creationId xmlns:p14="http://schemas.microsoft.com/office/powerpoint/2010/main" val="420149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12</a:t>
            </a:fld>
            <a:endParaRPr lang="en-US" dirty="0"/>
          </a:p>
        </p:txBody>
      </p:sp>
    </p:spTree>
    <p:extLst>
      <p:ext uri="{BB962C8B-B14F-4D97-AF65-F5344CB8AC3E}">
        <p14:creationId xmlns:p14="http://schemas.microsoft.com/office/powerpoint/2010/main" val="282817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13</a:t>
            </a:fld>
            <a:endParaRPr lang="en-US" dirty="0"/>
          </a:p>
        </p:txBody>
      </p:sp>
    </p:spTree>
    <p:extLst>
      <p:ext uri="{BB962C8B-B14F-4D97-AF65-F5344CB8AC3E}">
        <p14:creationId xmlns:p14="http://schemas.microsoft.com/office/powerpoint/2010/main" val="318572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14</a:t>
            </a:fld>
            <a:endParaRPr lang="en-US" dirty="0"/>
          </a:p>
        </p:txBody>
      </p:sp>
    </p:spTree>
    <p:extLst>
      <p:ext uri="{BB962C8B-B14F-4D97-AF65-F5344CB8AC3E}">
        <p14:creationId xmlns:p14="http://schemas.microsoft.com/office/powerpoint/2010/main" val="87421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15</a:t>
            </a:fld>
            <a:endParaRPr lang="en-US" dirty="0"/>
          </a:p>
        </p:txBody>
      </p:sp>
    </p:spTree>
    <p:extLst>
      <p:ext uri="{BB962C8B-B14F-4D97-AF65-F5344CB8AC3E}">
        <p14:creationId xmlns:p14="http://schemas.microsoft.com/office/powerpoint/2010/main" val="85032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92CA7-929E-564F-8234-AC13C65D01B9}" type="slidenum">
              <a:rPr lang="en-US" smtClean="0"/>
              <a:t>16</a:t>
            </a:fld>
            <a:endParaRPr lang="en-US"/>
          </a:p>
        </p:txBody>
      </p:sp>
    </p:spTree>
    <p:extLst>
      <p:ext uri="{BB962C8B-B14F-4D97-AF65-F5344CB8AC3E}">
        <p14:creationId xmlns:p14="http://schemas.microsoft.com/office/powerpoint/2010/main" val="86834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92CA7-929E-564F-8234-AC13C65D01B9}" type="slidenum">
              <a:rPr lang="en-US" smtClean="0"/>
              <a:t>18</a:t>
            </a:fld>
            <a:endParaRPr lang="en-US"/>
          </a:p>
        </p:txBody>
      </p:sp>
    </p:spTree>
    <p:extLst>
      <p:ext uri="{BB962C8B-B14F-4D97-AF65-F5344CB8AC3E}">
        <p14:creationId xmlns:p14="http://schemas.microsoft.com/office/powerpoint/2010/main" val="143748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22</a:t>
            </a:fld>
            <a:endParaRPr lang="en-US" dirty="0"/>
          </a:p>
        </p:txBody>
      </p:sp>
    </p:spTree>
    <p:extLst>
      <p:ext uri="{BB962C8B-B14F-4D97-AF65-F5344CB8AC3E}">
        <p14:creationId xmlns:p14="http://schemas.microsoft.com/office/powerpoint/2010/main" val="71543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26</a:t>
            </a:fld>
            <a:endParaRPr lang="en-US" dirty="0"/>
          </a:p>
        </p:txBody>
      </p:sp>
    </p:spTree>
    <p:extLst>
      <p:ext uri="{BB962C8B-B14F-4D97-AF65-F5344CB8AC3E}">
        <p14:creationId xmlns:p14="http://schemas.microsoft.com/office/powerpoint/2010/main" val="392656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Center for Mobility Management</a:t>
            </a:r>
            <a:r>
              <a:rPr lang="en-US" baseline="0" dirty="0"/>
              <a:t> l</a:t>
            </a:r>
            <a:r>
              <a:rPr lang="en-US" dirty="0"/>
              <a:t>aunched in early 2013.</a:t>
            </a:r>
          </a:p>
          <a:p>
            <a:endParaRPr lang="en-US" dirty="0"/>
          </a:p>
          <a:p>
            <a:r>
              <a:rPr lang="en-US" dirty="0"/>
              <a:t>The Center is funded through a cooperative agreement with the Federal Transit Administration, U.S. DOT.</a:t>
            </a:r>
          </a:p>
          <a:p>
            <a:endParaRPr lang="en-US" dirty="0"/>
          </a:p>
          <a:p>
            <a:r>
              <a:rPr lang="en-US" dirty="0"/>
              <a:t>The Center is jointly operated by three national organizations:</a:t>
            </a:r>
          </a:p>
          <a:p>
            <a:pPr marL="664546" lvl="1" indent="-181240">
              <a:buClr>
                <a:schemeClr val="accent4">
                  <a:lumMod val="75000"/>
                </a:schemeClr>
              </a:buClr>
              <a:buFont typeface="Arial"/>
              <a:buChar char="•"/>
            </a:pPr>
            <a:r>
              <a:rPr lang="en-US" dirty="0"/>
              <a:t>American Public Transportation Association</a:t>
            </a:r>
          </a:p>
          <a:p>
            <a:pPr marL="664546" lvl="1" indent="-181240">
              <a:buClr>
                <a:schemeClr val="accent4">
                  <a:lumMod val="75000"/>
                </a:schemeClr>
              </a:buClr>
              <a:buFont typeface="Arial"/>
              <a:buChar char="•"/>
            </a:pPr>
            <a:r>
              <a:rPr lang="en-US" dirty="0"/>
              <a:t>Community Transportation Association of America</a:t>
            </a:r>
          </a:p>
          <a:p>
            <a:pPr marL="664546" lvl="1" indent="-181240">
              <a:buClr>
                <a:schemeClr val="accent4">
                  <a:lumMod val="75000"/>
                </a:schemeClr>
              </a:buClr>
              <a:buFont typeface="Arial"/>
              <a:buChar char="•"/>
            </a:pPr>
            <a:r>
              <a:rPr lang="en-US" dirty="0"/>
              <a:t>Easter</a:t>
            </a:r>
            <a:r>
              <a:rPr lang="en-US" baseline="0" dirty="0"/>
              <a:t> Seals</a:t>
            </a:r>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2</a:t>
            </a:fld>
            <a:endParaRPr lang="en-US" dirty="0"/>
          </a:p>
        </p:txBody>
      </p:sp>
    </p:spTree>
    <p:extLst>
      <p:ext uri="{BB962C8B-B14F-4D97-AF65-F5344CB8AC3E}">
        <p14:creationId xmlns:p14="http://schemas.microsoft.com/office/powerpoint/2010/main" val="178623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a:buChar char="•"/>
            </a:pPr>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3</a:t>
            </a:fld>
            <a:endParaRPr lang="en-US" dirty="0"/>
          </a:p>
        </p:txBody>
      </p:sp>
    </p:spTree>
    <p:extLst>
      <p:ext uri="{BB962C8B-B14F-4D97-AF65-F5344CB8AC3E}">
        <p14:creationId xmlns:p14="http://schemas.microsoft.com/office/powerpoint/2010/main" val="178375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4</a:t>
            </a:fld>
            <a:endParaRPr lang="en-US" dirty="0"/>
          </a:p>
        </p:txBody>
      </p:sp>
    </p:spTree>
    <p:extLst>
      <p:ext uri="{BB962C8B-B14F-4D97-AF65-F5344CB8AC3E}">
        <p14:creationId xmlns:p14="http://schemas.microsoft.com/office/powerpoint/2010/main" val="374186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92CA7-929E-564F-8234-AC13C65D01B9}" type="slidenum">
              <a:rPr lang="en-US" smtClean="0"/>
              <a:t>5</a:t>
            </a:fld>
            <a:endParaRPr lang="en-US"/>
          </a:p>
        </p:txBody>
      </p:sp>
    </p:spTree>
    <p:extLst>
      <p:ext uri="{BB962C8B-B14F-4D97-AF65-F5344CB8AC3E}">
        <p14:creationId xmlns:p14="http://schemas.microsoft.com/office/powerpoint/2010/main" val="81405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6</a:t>
            </a:fld>
            <a:endParaRPr lang="en-US" dirty="0"/>
          </a:p>
        </p:txBody>
      </p:sp>
    </p:spTree>
    <p:extLst>
      <p:ext uri="{BB962C8B-B14F-4D97-AF65-F5344CB8AC3E}">
        <p14:creationId xmlns:p14="http://schemas.microsoft.com/office/powerpoint/2010/main" val="170618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7</a:t>
            </a:fld>
            <a:endParaRPr lang="en-US" dirty="0"/>
          </a:p>
        </p:txBody>
      </p:sp>
    </p:spTree>
    <p:extLst>
      <p:ext uri="{BB962C8B-B14F-4D97-AF65-F5344CB8AC3E}">
        <p14:creationId xmlns:p14="http://schemas.microsoft.com/office/powerpoint/2010/main" val="142216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8</a:t>
            </a:fld>
            <a:endParaRPr lang="en-US" dirty="0"/>
          </a:p>
        </p:txBody>
      </p:sp>
    </p:spTree>
    <p:extLst>
      <p:ext uri="{BB962C8B-B14F-4D97-AF65-F5344CB8AC3E}">
        <p14:creationId xmlns:p14="http://schemas.microsoft.com/office/powerpoint/2010/main" val="394991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AF7BE-6381-EB44-87A2-152EE69D6E54}" type="slidenum">
              <a:rPr lang="en-US" smtClean="0"/>
              <a:t>9</a:t>
            </a:fld>
            <a:endParaRPr lang="en-US" dirty="0"/>
          </a:p>
        </p:txBody>
      </p:sp>
    </p:spTree>
    <p:extLst>
      <p:ext uri="{BB962C8B-B14F-4D97-AF65-F5344CB8AC3E}">
        <p14:creationId xmlns:p14="http://schemas.microsoft.com/office/powerpoint/2010/main" val="207999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1343-632B-E547-BE15-46650EDC11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9EBB026-2F7A-6C41-A8FD-AFD9D381E6D2}"/>
              </a:ext>
            </a:extLst>
          </p:cNvPr>
          <p:cNvSpPr>
            <a:spLocks noGrp="1"/>
          </p:cNvSpPr>
          <p:nvPr>
            <p:ph type="sldNum" sz="quarter" idx="10"/>
          </p:nvPr>
        </p:nvSpPr>
        <p:spPr/>
        <p:txBody>
          <a:bodyPr/>
          <a:lstStyle/>
          <a:p>
            <a:fld id="{1F9A461C-ADEA-D945-AE6C-F88A72CB4B24}" type="slidenum">
              <a:rPr lang="en-US" smtClean="0"/>
              <a:t>‹#›</a:t>
            </a:fld>
            <a:endParaRPr lang="en-US"/>
          </a:p>
        </p:txBody>
      </p:sp>
      <p:pic>
        <p:nvPicPr>
          <p:cNvPr id="4" name="Picture 3">
            <a:extLst>
              <a:ext uri="{FF2B5EF4-FFF2-40B4-BE49-F238E27FC236}">
                <a16:creationId xmlns:a16="http://schemas.microsoft.com/office/drawing/2014/main" id="{4CDCE3C6-130F-B34A-A9BE-E7EF2BE93F1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9060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5E55-F28B-0E4C-B344-3B17A7CD1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5F6C5-5E41-6E48-B012-CD03709F8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18789-7D73-8B49-93D3-71F377F79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77C863-4C16-1345-A603-5EC553635274}"/>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6" name="Footer Placeholder 5">
            <a:extLst>
              <a:ext uri="{FF2B5EF4-FFF2-40B4-BE49-F238E27FC236}">
                <a16:creationId xmlns:a16="http://schemas.microsoft.com/office/drawing/2014/main" id="{CD7B52DE-9F0B-BD4F-AC1A-A397F96541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79FB6A-9A83-EF46-9990-B75613AF5061}"/>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324324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7420-D7E9-ED45-B828-4E4E85E7BB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A0FAD-9168-CD48-AED4-15FCA2C6DA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57EE6-0B7F-724E-B8D5-3CEA5E1F49D9}"/>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5" name="Footer Placeholder 4">
            <a:extLst>
              <a:ext uri="{FF2B5EF4-FFF2-40B4-BE49-F238E27FC236}">
                <a16:creationId xmlns:a16="http://schemas.microsoft.com/office/drawing/2014/main" id="{EF0C4A28-3379-F140-BC23-7B0B6E3D9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86489-7E09-B048-A32E-82DB18F04A15}"/>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97168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A6637-A7B6-3B46-9F1E-4C2A0C2286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C49C5-FE38-4545-93B9-AD94572FBE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5919F-2A94-9144-A60A-DB7A4C163A5B}"/>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5" name="Footer Placeholder 4">
            <a:extLst>
              <a:ext uri="{FF2B5EF4-FFF2-40B4-BE49-F238E27FC236}">
                <a16:creationId xmlns:a16="http://schemas.microsoft.com/office/drawing/2014/main" id="{50F74D2B-C75B-2046-9070-39D2102D2A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54A1E2-18FF-4247-9465-BF2E94F15FA5}"/>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426241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39A5-E50A-2C40-AA0A-32C48266526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5CD2D12-1B71-2748-8C64-43E01365541E}"/>
              </a:ext>
            </a:extLst>
          </p:cNvPr>
          <p:cNvSpPr>
            <a:spLocks noGrp="1"/>
          </p:cNvSpPr>
          <p:nvPr>
            <p:ph type="sldNum" sz="quarter" idx="10"/>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257784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9B4E25-CB53-6E43-BFD4-6E0587202A58}"/>
              </a:ext>
            </a:extLst>
          </p:cNvPr>
          <p:cNvGrpSpPr/>
          <p:nvPr userDrawn="1"/>
        </p:nvGrpSpPr>
        <p:grpSpPr>
          <a:xfrm>
            <a:off x="111726" y="1843022"/>
            <a:ext cx="1989428" cy="1524000"/>
            <a:chOff x="63500" y="1058435"/>
            <a:chExt cx="1989428" cy="1524000"/>
          </a:xfrm>
          <a:solidFill>
            <a:schemeClr val="accent1">
              <a:lumMod val="75000"/>
            </a:schemeClr>
          </a:solidFill>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solidFill>
              <a:schemeClr val="tx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11" name="Group 10">
            <a:extLst>
              <a:ext uri="{FF2B5EF4-FFF2-40B4-BE49-F238E27FC236}">
                <a16:creationId xmlns:a16="http://schemas.microsoft.com/office/drawing/2014/main" id="{2BED363A-F6E0-B34C-93D3-840DA908687C}"/>
              </a:ext>
            </a:extLst>
          </p:cNvPr>
          <p:cNvGrpSpPr/>
          <p:nvPr/>
        </p:nvGrpSpPr>
        <p:grpSpPr>
          <a:xfrm rot="21411205">
            <a:off x="2075335" y="1730353"/>
            <a:ext cx="1989428" cy="1524000"/>
            <a:chOff x="685800" y="533400"/>
            <a:chExt cx="4016605" cy="2633255"/>
          </a:xfrm>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18" name="Group 17">
            <a:extLst>
              <a:ext uri="{FF2B5EF4-FFF2-40B4-BE49-F238E27FC236}">
                <a16:creationId xmlns:a16="http://schemas.microsoft.com/office/drawing/2014/main" id="{9B79B568-8D9D-6B4C-A8FB-E84A29D4C915}"/>
              </a:ext>
            </a:extLst>
          </p:cNvPr>
          <p:cNvGrpSpPr/>
          <p:nvPr/>
        </p:nvGrpSpPr>
        <p:grpSpPr>
          <a:xfrm>
            <a:off x="4078945" y="1614653"/>
            <a:ext cx="1989428" cy="1524000"/>
            <a:chOff x="685800" y="533400"/>
            <a:chExt cx="4016605" cy="2633255"/>
          </a:xfrm>
          <a:solidFill>
            <a:schemeClr val="tx2">
              <a:lumMod val="20000"/>
              <a:lumOff val="80000"/>
            </a:schemeClr>
          </a:solidFill>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25" name="Group 24">
            <a:extLst>
              <a:ext uri="{FF2B5EF4-FFF2-40B4-BE49-F238E27FC236}">
                <a16:creationId xmlns:a16="http://schemas.microsoft.com/office/drawing/2014/main" id="{BB97CAE9-300C-1B44-9211-F2503E023D3B}"/>
              </a:ext>
            </a:extLst>
          </p:cNvPr>
          <p:cNvGrpSpPr/>
          <p:nvPr userDrawn="1"/>
        </p:nvGrpSpPr>
        <p:grpSpPr>
          <a:xfrm rot="21411205">
            <a:off x="6190177" y="1416637"/>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32" name="Group 31">
            <a:extLst>
              <a:ext uri="{FF2B5EF4-FFF2-40B4-BE49-F238E27FC236}">
                <a16:creationId xmlns:a16="http://schemas.microsoft.com/office/drawing/2014/main" id="{CCF0F034-B913-1A48-AD2F-86D867D6F78A}"/>
              </a:ext>
            </a:extLst>
          </p:cNvPr>
          <p:cNvGrpSpPr/>
          <p:nvPr userDrawn="1"/>
        </p:nvGrpSpPr>
        <p:grpSpPr>
          <a:xfrm rot="21332772">
            <a:off x="8237009" y="1687267"/>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41" name="Group 40">
            <a:extLst>
              <a:ext uri="{FF2B5EF4-FFF2-40B4-BE49-F238E27FC236}">
                <a16:creationId xmlns:a16="http://schemas.microsoft.com/office/drawing/2014/main" id="{608E92AA-45E2-6948-875A-8BEAB781B98C}"/>
              </a:ext>
            </a:extLst>
          </p:cNvPr>
          <p:cNvGrpSpPr/>
          <p:nvPr userDrawn="1"/>
        </p:nvGrpSpPr>
        <p:grpSpPr>
          <a:xfrm>
            <a:off x="10242591" y="1592865"/>
            <a:ext cx="1989428" cy="1524000"/>
            <a:chOff x="685800" y="533400"/>
            <a:chExt cx="4016605" cy="2633255"/>
          </a:xfrm>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5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58"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59"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grpSp>
        <p:nvGrpSpPr>
          <p:cNvPr id="65" name="Group 64">
            <a:extLst>
              <a:ext uri="{FF2B5EF4-FFF2-40B4-BE49-F238E27FC236}">
                <a16:creationId xmlns:a16="http://schemas.microsoft.com/office/drawing/2014/main" id="{80945215-EB9D-5D4D-BC86-BE014E68F7CD}"/>
              </a:ext>
            </a:extLst>
          </p:cNvPr>
          <p:cNvGrpSpPr/>
          <p:nvPr/>
        </p:nvGrpSpPr>
        <p:grpSpPr>
          <a:xfrm>
            <a:off x="334786" y="3538272"/>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74" name="Group 73">
            <a:extLst>
              <a:ext uri="{FF2B5EF4-FFF2-40B4-BE49-F238E27FC236}">
                <a16:creationId xmlns:a16="http://schemas.microsoft.com/office/drawing/2014/main" id="{854A78E6-DFE3-404D-8839-3E28D13C340A}"/>
              </a:ext>
            </a:extLst>
          </p:cNvPr>
          <p:cNvGrpSpPr/>
          <p:nvPr userDrawn="1"/>
        </p:nvGrpSpPr>
        <p:grpSpPr>
          <a:xfrm>
            <a:off x="2417269" y="3539423"/>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93" name="Group 92">
            <a:extLst>
              <a:ext uri="{FF2B5EF4-FFF2-40B4-BE49-F238E27FC236}">
                <a16:creationId xmlns:a16="http://schemas.microsoft.com/office/drawing/2014/main" id="{A711EE07-845C-F648-AF3F-D4A4ED7062BD}"/>
              </a:ext>
            </a:extLst>
          </p:cNvPr>
          <p:cNvGrpSpPr/>
          <p:nvPr/>
        </p:nvGrpSpPr>
        <p:grpSpPr>
          <a:xfrm>
            <a:off x="6689972" y="3574143"/>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98" name="Group 97">
            <a:extLst>
              <a:ext uri="{FF2B5EF4-FFF2-40B4-BE49-F238E27FC236}">
                <a16:creationId xmlns:a16="http://schemas.microsoft.com/office/drawing/2014/main" id="{496B741B-9C38-AF4C-845E-C344A7C78558}"/>
              </a:ext>
            </a:extLst>
          </p:cNvPr>
          <p:cNvGrpSpPr/>
          <p:nvPr/>
        </p:nvGrpSpPr>
        <p:grpSpPr>
          <a:xfrm>
            <a:off x="4563886" y="3550972"/>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142" name="Group 141">
            <a:extLst>
              <a:ext uri="{FF2B5EF4-FFF2-40B4-BE49-F238E27FC236}">
                <a16:creationId xmlns:a16="http://schemas.microsoft.com/office/drawing/2014/main" id="{4B21C083-534D-754B-BACD-3828C7876233}"/>
              </a:ext>
            </a:extLst>
          </p:cNvPr>
          <p:cNvGrpSpPr/>
          <p:nvPr/>
        </p:nvGrpSpPr>
        <p:grpSpPr>
          <a:xfrm>
            <a:off x="8384573" y="3558388"/>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147" name="Group 146">
            <a:extLst>
              <a:ext uri="{FF2B5EF4-FFF2-40B4-BE49-F238E27FC236}">
                <a16:creationId xmlns:a16="http://schemas.microsoft.com/office/drawing/2014/main" id="{396A024B-DDAD-AA44-B8BA-FE43ECB06B4A}"/>
              </a:ext>
            </a:extLst>
          </p:cNvPr>
          <p:cNvGrpSpPr/>
          <p:nvPr/>
        </p:nvGrpSpPr>
        <p:grpSpPr>
          <a:xfrm>
            <a:off x="9822483" y="3557609"/>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694345" y="298318"/>
            <a:ext cx="10515600" cy="584446"/>
          </a:xfrm>
          <a:prstGeom prst="rect">
            <a:avLst/>
          </a:prstGeom>
        </p:spPr>
        <p:txBody>
          <a:bodyPr/>
          <a:lstStyle>
            <a:lvl1pPr algn="ctr">
              <a:defRPr sz="33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668333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9B4E25-CB53-6E43-BFD4-6E0587202A58}"/>
              </a:ext>
            </a:extLst>
          </p:cNvPr>
          <p:cNvGrpSpPr/>
          <p:nvPr userDrawn="1"/>
        </p:nvGrpSpPr>
        <p:grpSpPr>
          <a:xfrm>
            <a:off x="111726" y="1843022"/>
            <a:ext cx="1989428" cy="1524000"/>
            <a:chOff x="63500" y="1058435"/>
            <a:chExt cx="1989428" cy="1524000"/>
          </a:xfrm>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11" name="Group 10">
            <a:extLst>
              <a:ext uri="{FF2B5EF4-FFF2-40B4-BE49-F238E27FC236}">
                <a16:creationId xmlns:a16="http://schemas.microsoft.com/office/drawing/2014/main" id="{2BED363A-F6E0-B34C-93D3-840DA908687C}"/>
              </a:ext>
            </a:extLst>
          </p:cNvPr>
          <p:cNvGrpSpPr/>
          <p:nvPr/>
        </p:nvGrpSpPr>
        <p:grpSpPr>
          <a:xfrm rot="21411205">
            <a:off x="2075335" y="1730353"/>
            <a:ext cx="1989428" cy="1524000"/>
            <a:chOff x="685800" y="533400"/>
            <a:chExt cx="4016605" cy="2633255"/>
          </a:xfrm>
          <a:solidFill>
            <a:schemeClr val="accent2">
              <a:lumMod val="60000"/>
              <a:lumOff val="40000"/>
            </a:schemeClr>
          </a:solidFill>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18" name="Group 17">
            <a:extLst>
              <a:ext uri="{FF2B5EF4-FFF2-40B4-BE49-F238E27FC236}">
                <a16:creationId xmlns:a16="http://schemas.microsoft.com/office/drawing/2014/main" id="{9B79B568-8D9D-6B4C-A8FB-E84A29D4C915}"/>
              </a:ext>
            </a:extLst>
          </p:cNvPr>
          <p:cNvGrpSpPr/>
          <p:nvPr/>
        </p:nvGrpSpPr>
        <p:grpSpPr>
          <a:xfrm>
            <a:off x="4078945" y="1614653"/>
            <a:ext cx="1989428" cy="1524000"/>
            <a:chOff x="685800" y="533400"/>
            <a:chExt cx="4016605" cy="2633255"/>
          </a:xfrm>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25" name="Group 24">
            <a:extLst>
              <a:ext uri="{FF2B5EF4-FFF2-40B4-BE49-F238E27FC236}">
                <a16:creationId xmlns:a16="http://schemas.microsoft.com/office/drawing/2014/main" id="{BB97CAE9-300C-1B44-9211-F2503E023D3B}"/>
              </a:ext>
            </a:extLst>
          </p:cNvPr>
          <p:cNvGrpSpPr/>
          <p:nvPr userDrawn="1"/>
        </p:nvGrpSpPr>
        <p:grpSpPr>
          <a:xfrm rot="21411205">
            <a:off x="6190177" y="1416637"/>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32" name="Group 31">
            <a:extLst>
              <a:ext uri="{FF2B5EF4-FFF2-40B4-BE49-F238E27FC236}">
                <a16:creationId xmlns:a16="http://schemas.microsoft.com/office/drawing/2014/main" id="{CCF0F034-B913-1A48-AD2F-86D867D6F78A}"/>
              </a:ext>
            </a:extLst>
          </p:cNvPr>
          <p:cNvGrpSpPr/>
          <p:nvPr userDrawn="1"/>
        </p:nvGrpSpPr>
        <p:grpSpPr>
          <a:xfrm rot="21332772">
            <a:off x="8237009" y="1687267"/>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41" name="Group 40">
            <a:extLst>
              <a:ext uri="{FF2B5EF4-FFF2-40B4-BE49-F238E27FC236}">
                <a16:creationId xmlns:a16="http://schemas.microsoft.com/office/drawing/2014/main" id="{608E92AA-45E2-6948-875A-8BEAB781B98C}"/>
              </a:ext>
            </a:extLst>
          </p:cNvPr>
          <p:cNvGrpSpPr/>
          <p:nvPr userDrawn="1"/>
        </p:nvGrpSpPr>
        <p:grpSpPr>
          <a:xfrm>
            <a:off x="10242591" y="1592865"/>
            <a:ext cx="1989428" cy="1524000"/>
            <a:chOff x="685800" y="533400"/>
            <a:chExt cx="4016605" cy="2633255"/>
          </a:xfrm>
          <a:solidFill>
            <a:srgbClr val="EADC4D"/>
          </a:solidFill>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825" dirty="0"/>
            </a:p>
          </p:txBody>
        </p:sp>
      </p:grpSp>
      <p:grpSp>
        <p:nvGrpSpPr>
          <p:cNvPr id="5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58"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59"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grpSp>
        <p:nvGrpSpPr>
          <p:cNvPr id="65" name="Group 64">
            <a:extLst>
              <a:ext uri="{FF2B5EF4-FFF2-40B4-BE49-F238E27FC236}">
                <a16:creationId xmlns:a16="http://schemas.microsoft.com/office/drawing/2014/main" id="{80945215-EB9D-5D4D-BC86-BE014E68F7CD}"/>
              </a:ext>
            </a:extLst>
          </p:cNvPr>
          <p:cNvGrpSpPr/>
          <p:nvPr/>
        </p:nvGrpSpPr>
        <p:grpSpPr>
          <a:xfrm>
            <a:off x="334786" y="3538272"/>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74" name="Group 73">
            <a:extLst>
              <a:ext uri="{FF2B5EF4-FFF2-40B4-BE49-F238E27FC236}">
                <a16:creationId xmlns:a16="http://schemas.microsoft.com/office/drawing/2014/main" id="{854A78E6-DFE3-404D-8839-3E28D13C340A}"/>
              </a:ext>
            </a:extLst>
          </p:cNvPr>
          <p:cNvGrpSpPr/>
          <p:nvPr userDrawn="1"/>
        </p:nvGrpSpPr>
        <p:grpSpPr>
          <a:xfrm>
            <a:off x="2417269" y="3539423"/>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93" name="Group 92">
            <a:extLst>
              <a:ext uri="{FF2B5EF4-FFF2-40B4-BE49-F238E27FC236}">
                <a16:creationId xmlns:a16="http://schemas.microsoft.com/office/drawing/2014/main" id="{A711EE07-845C-F648-AF3F-D4A4ED7062BD}"/>
              </a:ext>
            </a:extLst>
          </p:cNvPr>
          <p:cNvGrpSpPr/>
          <p:nvPr/>
        </p:nvGrpSpPr>
        <p:grpSpPr>
          <a:xfrm>
            <a:off x="6689972" y="3574143"/>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98" name="Group 97">
            <a:extLst>
              <a:ext uri="{FF2B5EF4-FFF2-40B4-BE49-F238E27FC236}">
                <a16:creationId xmlns:a16="http://schemas.microsoft.com/office/drawing/2014/main" id="{496B741B-9C38-AF4C-845E-C344A7C78558}"/>
              </a:ext>
            </a:extLst>
          </p:cNvPr>
          <p:cNvGrpSpPr/>
          <p:nvPr/>
        </p:nvGrpSpPr>
        <p:grpSpPr>
          <a:xfrm>
            <a:off x="4563886" y="3550972"/>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142" name="Group 141">
            <a:extLst>
              <a:ext uri="{FF2B5EF4-FFF2-40B4-BE49-F238E27FC236}">
                <a16:creationId xmlns:a16="http://schemas.microsoft.com/office/drawing/2014/main" id="{4B21C083-534D-754B-BACD-3828C7876233}"/>
              </a:ext>
            </a:extLst>
          </p:cNvPr>
          <p:cNvGrpSpPr/>
          <p:nvPr/>
        </p:nvGrpSpPr>
        <p:grpSpPr>
          <a:xfrm>
            <a:off x="8384573" y="3558388"/>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147" name="Group 146">
            <a:extLst>
              <a:ext uri="{FF2B5EF4-FFF2-40B4-BE49-F238E27FC236}">
                <a16:creationId xmlns:a16="http://schemas.microsoft.com/office/drawing/2014/main" id="{396A024B-DDAD-AA44-B8BA-FE43ECB06B4A}"/>
              </a:ext>
            </a:extLst>
          </p:cNvPr>
          <p:cNvGrpSpPr/>
          <p:nvPr/>
        </p:nvGrpSpPr>
        <p:grpSpPr>
          <a:xfrm>
            <a:off x="9822483" y="3557609"/>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694345" y="298318"/>
            <a:ext cx="10515600" cy="584446"/>
          </a:xfrm>
          <a:prstGeom prst="rect">
            <a:avLst/>
          </a:prstGeom>
        </p:spPr>
        <p:txBody>
          <a:bodyPr/>
          <a:lstStyle>
            <a:lvl1pPr algn="ctr">
              <a:defRPr sz="33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33953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2CCD78-3BB4-D44E-B1CC-1C8A67D6E0AC}"/>
              </a:ext>
            </a:extLst>
          </p:cNvPr>
          <p:cNvSpPr/>
          <p:nvPr userDrawn="1"/>
        </p:nvSpPr>
        <p:spPr>
          <a:xfrm rot="10800000">
            <a:off x="0" y="0"/>
            <a:ext cx="12192000" cy="249382"/>
          </a:xfrm>
          <a:prstGeom prst="rect">
            <a:avLst/>
          </a:prstGeom>
          <a:gradFill flip="none" rotWithShape="1">
            <a:gsLst>
              <a:gs pos="53000">
                <a:srgbClr val="ACACAC"/>
              </a:gs>
              <a:gs pos="49500">
                <a:schemeClr val="bg1">
                  <a:lumMod val="95000"/>
                </a:schemeClr>
              </a:gs>
              <a:gs pos="46000">
                <a:schemeClr val="bg1">
                  <a:lumMod val="85000"/>
                </a:schemeClr>
              </a:gs>
              <a:gs pos="100000">
                <a:schemeClr val="bg1">
                  <a:lumMod val="50000"/>
                </a:schemeClr>
              </a:gs>
              <a:gs pos="38000">
                <a:srgbClr val="61237F"/>
              </a:gs>
              <a:gs pos="66000">
                <a:srgbClr val="826A97">
                  <a:alpha val="60000"/>
                </a:srgbClr>
              </a:gs>
              <a:gs pos="85000">
                <a:schemeClr val="bg1">
                  <a:lumMod val="8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719ADE-590E-5044-B767-120C46B837C8}"/>
              </a:ext>
            </a:extLst>
          </p:cNvPr>
          <p:cNvSpPr/>
          <p:nvPr userDrawn="1"/>
        </p:nvSpPr>
        <p:spPr>
          <a:xfrm rot="16200000">
            <a:off x="-3325090" y="3325090"/>
            <a:ext cx="6858001" cy="207821"/>
          </a:xfrm>
          <a:prstGeom prst="rect">
            <a:avLst/>
          </a:prstGeom>
          <a:gradFill flip="none" rotWithShape="1">
            <a:gsLst>
              <a:gs pos="50000">
                <a:srgbClr val="ACACAC"/>
              </a:gs>
              <a:gs pos="38000">
                <a:schemeClr val="bg1">
                  <a:lumMod val="85000"/>
                </a:schemeClr>
              </a:gs>
              <a:gs pos="33000">
                <a:schemeClr val="bg1">
                  <a:lumMod val="95000"/>
                </a:schemeClr>
              </a:gs>
              <a:gs pos="96000">
                <a:schemeClr val="bg1">
                  <a:lumMod val="50000"/>
                </a:schemeClr>
              </a:gs>
              <a:gs pos="17000">
                <a:srgbClr val="61237F"/>
              </a:gs>
              <a:gs pos="71000">
                <a:srgbClr val="826A97">
                  <a:alpha val="60000"/>
                </a:srgbClr>
              </a:gs>
              <a:gs pos="78000">
                <a:schemeClr val="bg1">
                  <a:lumMod val="8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96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649D-92D3-8045-82A3-2C187093288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2E9E071-D52B-8C4D-8CD8-DC9F37ED30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293CC-93F1-F34E-B73B-5F42FF2DA6F6}"/>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5" name="Footer Placeholder 4">
            <a:extLst>
              <a:ext uri="{FF2B5EF4-FFF2-40B4-BE49-F238E27FC236}">
                <a16:creationId xmlns:a16="http://schemas.microsoft.com/office/drawing/2014/main" id="{9BD51767-5970-994B-9D35-60346B4930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C614A2-E703-A242-B566-8C160F853B58}"/>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21670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FAC6-5ACB-854D-8536-496F10D3468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CF8261-E331-7444-B9F3-5EA6FDB705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E7210-6EE2-0848-A8A6-3F7D6ECC97F9}"/>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5" name="Footer Placeholder 4">
            <a:extLst>
              <a:ext uri="{FF2B5EF4-FFF2-40B4-BE49-F238E27FC236}">
                <a16:creationId xmlns:a16="http://schemas.microsoft.com/office/drawing/2014/main" id="{F2566B68-64ED-7B42-A965-18D4369703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A88E20-4045-544C-AA2D-71C473E93320}"/>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169832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D4EA-C469-2D4D-8652-888942B6A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3EAD2E-BA30-CE40-87F9-056F5136C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09ACDA-5375-AE43-81E5-8095CAD6B4B9}"/>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5" name="Footer Placeholder 4">
            <a:extLst>
              <a:ext uri="{FF2B5EF4-FFF2-40B4-BE49-F238E27FC236}">
                <a16:creationId xmlns:a16="http://schemas.microsoft.com/office/drawing/2014/main" id="{09F6D25E-E612-8649-BB2F-78C6824D2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C528C7-9415-DD4B-A959-BB477F768F9D}"/>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36378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9C1D-6690-D040-868B-1431330E2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B8935-C4E4-6548-8802-CD1B9CC9C2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FE02E7-6196-7644-B9D5-AB29E345B6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AAFF13-3020-984C-A89F-DEABD83555E8}"/>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6" name="Footer Placeholder 5">
            <a:extLst>
              <a:ext uri="{FF2B5EF4-FFF2-40B4-BE49-F238E27FC236}">
                <a16:creationId xmlns:a16="http://schemas.microsoft.com/office/drawing/2014/main" id="{D19ECFC0-449B-F043-BED1-3FC71575D4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59DCAA-D168-994D-911F-C81F59425AE7}"/>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424194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7127-D1A7-8E44-B611-441A7FBA5E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58C81-7ACC-5041-93E3-855748AF2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C33C19-2642-AF4F-82BA-2E4C78991B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93A83-CDB6-8747-B2E3-3DC671CA6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619B1F-0504-EC49-A277-6B1C8AD57A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7DD232-90B9-DC40-A3BD-B72979938185}"/>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8" name="Footer Placeholder 7">
            <a:extLst>
              <a:ext uri="{FF2B5EF4-FFF2-40B4-BE49-F238E27FC236}">
                <a16:creationId xmlns:a16="http://schemas.microsoft.com/office/drawing/2014/main" id="{3A821423-C105-5446-84FF-A12BF47F8D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C803AEA-A2F0-3B43-82B5-C2D9F0A45CF1}"/>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228542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4623-CA77-0742-877C-187D128DFB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7758-CBB0-8E44-9A11-D65501CD81B5}"/>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4" name="Footer Placeholder 3">
            <a:extLst>
              <a:ext uri="{FF2B5EF4-FFF2-40B4-BE49-F238E27FC236}">
                <a16:creationId xmlns:a16="http://schemas.microsoft.com/office/drawing/2014/main" id="{24497159-E7A1-A748-B95D-17E89AD5F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5347ACA-E7D2-9C44-87B4-42FC1386AEAF}"/>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2350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3DC32-9715-E448-9737-CA40A07EA838}"/>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3" name="Footer Placeholder 2">
            <a:extLst>
              <a:ext uri="{FF2B5EF4-FFF2-40B4-BE49-F238E27FC236}">
                <a16:creationId xmlns:a16="http://schemas.microsoft.com/office/drawing/2014/main" id="{89D4CDAF-18A7-1042-ACD0-FC935D77D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9E70FF2-8573-8846-81D0-4AA9768D4E7C}"/>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160301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4819-F974-FE42-A65C-41B878F98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F1C66-E69B-4543-923D-0C9DEB501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CF7159-151D-E54E-9A85-1398D602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34CD5F-4E81-4246-A870-EF5E1730841B}"/>
              </a:ext>
            </a:extLst>
          </p:cNvPr>
          <p:cNvSpPr>
            <a:spLocks noGrp="1"/>
          </p:cNvSpPr>
          <p:nvPr>
            <p:ph type="dt" sz="half" idx="10"/>
          </p:nvPr>
        </p:nvSpPr>
        <p:spPr>
          <a:xfrm>
            <a:off x="838200" y="6356350"/>
            <a:ext cx="2743200" cy="365125"/>
          </a:xfrm>
          <a:prstGeom prst="rect">
            <a:avLst/>
          </a:prstGeom>
        </p:spPr>
        <p:txBody>
          <a:bodyPr/>
          <a:lstStyle/>
          <a:p>
            <a:fld id="{9BFB16ED-D9C2-244F-A20E-9217BD8FFC36}" type="datetimeFigureOut">
              <a:rPr lang="en-US" smtClean="0"/>
              <a:t>5/14/20</a:t>
            </a:fld>
            <a:endParaRPr lang="en-US"/>
          </a:p>
        </p:txBody>
      </p:sp>
      <p:sp>
        <p:nvSpPr>
          <p:cNvPr id="6" name="Footer Placeholder 5">
            <a:extLst>
              <a:ext uri="{FF2B5EF4-FFF2-40B4-BE49-F238E27FC236}">
                <a16:creationId xmlns:a16="http://schemas.microsoft.com/office/drawing/2014/main" id="{2E784735-B11B-F24B-A297-029467FF18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5B8D67-F587-D14D-8A9F-A141957178D6}"/>
              </a:ext>
            </a:extLst>
          </p:cNvPr>
          <p:cNvSpPr>
            <a:spLocks noGrp="1"/>
          </p:cNvSpPr>
          <p:nvPr>
            <p:ph type="sldNum" sz="quarter" idx="12"/>
          </p:nvPr>
        </p:nvSpPr>
        <p:spPr/>
        <p:txBody>
          <a:bodyPr/>
          <a:lstStyle/>
          <a:p>
            <a:fld id="{1F9A461C-ADEA-D945-AE6C-F88A72CB4B24}" type="slidenum">
              <a:rPr lang="en-US" smtClean="0"/>
              <a:t>‹#›</a:t>
            </a:fld>
            <a:endParaRPr lang="en-US"/>
          </a:p>
        </p:txBody>
      </p:sp>
    </p:spTree>
    <p:extLst>
      <p:ext uri="{BB962C8B-B14F-4D97-AF65-F5344CB8AC3E}">
        <p14:creationId xmlns:p14="http://schemas.microsoft.com/office/powerpoint/2010/main" val="319638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4EC01-3150-1545-B06B-FF823E746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1C0444-15D8-7846-AB32-13BE6AFF5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BD5FF5-045B-B74F-9C8C-40FED9568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A461C-ADEA-D945-AE6C-F88A72CB4B24}" type="slidenum">
              <a:rPr lang="en-US" smtClean="0"/>
              <a:t>‹#›</a:t>
            </a:fld>
            <a:endParaRPr lang="en-US"/>
          </a:p>
        </p:txBody>
      </p:sp>
    </p:spTree>
    <p:extLst>
      <p:ext uri="{BB962C8B-B14F-4D97-AF65-F5344CB8AC3E}">
        <p14:creationId xmlns:p14="http://schemas.microsoft.com/office/powerpoint/2010/main" val="156018332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nc4mm.org/challenge-2020"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3ADA0BF-075C-A944-99F4-65CAFE2F3B7B}"/>
              </a:ext>
            </a:extLst>
          </p:cNvPr>
          <p:cNvCxnSpPr/>
          <p:nvPr/>
        </p:nvCxnSpPr>
        <p:spPr>
          <a:xfrm>
            <a:off x="1524000" y="0"/>
            <a:ext cx="0" cy="6858000"/>
          </a:xfrm>
          <a:prstGeom prst="line">
            <a:avLst/>
          </a:prstGeom>
          <a:ln w="254000">
            <a:gradFill flip="none" rotWithShape="1">
              <a:gsLst>
                <a:gs pos="19000">
                  <a:schemeClr val="bg1">
                    <a:lumMod val="85000"/>
                  </a:schemeClr>
                </a:gs>
                <a:gs pos="3000">
                  <a:schemeClr val="bg1">
                    <a:lumMod val="65000"/>
                  </a:schemeClr>
                </a:gs>
                <a:gs pos="55000">
                  <a:srgbClr val="6F299A">
                    <a:alpha val="19000"/>
                  </a:srgbClr>
                </a:gs>
                <a:gs pos="73000">
                  <a:srgbClr val="6F298D"/>
                </a:gs>
                <a:gs pos="33000">
                  <a:schemeClr val="bg1">
                    <a:lumMod val="85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4B5ADD-00A7-C241-A3F3-8A121AC603E9}"/>
              </a:ext>
            </a:extLst>
          </p:cNvPr>
          <p:cNvCxnSpPr>
            <a:cxnSpLocks/>
          </p:cNvCxnSpPr>
          <p:nvPr/>
        </p:nvCxnSpPr>
        <p:spPr>
          <a:xfrm>
            <a:off x="1447800" y="152400"/>
            <a:ext cx="9220200" cy="0"/>
          </a:xfrm>
          <a:prstGeom prst="line">
            <a:avLst/>
          </a:prstGeom>
          <a:ln w="254000">
            <a:gradFill flip="none" rotWithShape="1">
              <a:gsLst>
                <a:gs pos="14000">
                  <a:schemeClr val="bg1">
                    <a:lumMod val="85000"/>
                  </a:schemeClr>
                </a:gs>
                <a:gs pos="3000">
                  <a:schemeClr val="bg1">
                    <a:lumMod val="65000"/>
                  </a:schemeClr>
                </a:gs>
                <a:gs pos="50000">
                  <a:srgbClr val="6F299A">
                    <a:alpha val="19000"/>
                  </a:srgbClr>
                </a:gs>
                <a:gs pos="66000">
                  <a:srgbClr val="6F298D"/>
                </a:gs>
                <a:gs pos="29000">
                  <a:schemeClr val="bg1">
                    <a:lumMod val="85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6797DAA-4F91-5F41-AF5E-25A33411B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8" name="TextBox 17">
            <a:extLst>
              <a:ext uri="{FF2B5EF4-FFF2-40B4-BE49-F238E27FC236}">
                <a16:creationId xmlns:a16="http://schemas.microsoft.com/office/drawing/2014/main" id="{6CCDC580-58A8-BC4D-AD5C-627F95889FA1}"/>
              </a:ext>
            </a:extLst>
          </p:cNvPr>
          <p:cNvSpPr txBox="1"/>
          <p:nvPr/>
        </p:nvSpPr>
        <p:spPr>
          <a:xfrm>
            <a:off x="424542" y="412046"/>
            <a:ext cx="9394371" cy="6186309"/>
          </a:xfrm>
          <a:prstGeom prst="rect">
            <a:avLst/>
          </a:prstGeom>
          <a:noFill/>
        </p:spPr>
        <p:txBody>
          <a:bodyPr wrap="square" rtlCol="0">
            <a:spAutoFit/>
          </a:bodyPr>
          <a:lstStyle/>
          <a:p>
            <a:r>
              <a:rPr lang="en-US" sz="3200" b="1" dirty="0">
                <a:solidFill>
                  <a:srgbClr val="FFFF00"/>
                </a:solidFill>
                <a:latin typeface="Optima" panose="02000503060000020004" pitchFamily="2" charset="0"/>
              </a:rPr>
              <a:t>Welcome to the Pre-Application Webinar for the</a:t>
            </a:r>
          </a:p>
          <a:p>
            <a:endParaRPr lang="en-US" sz="3200" b="1" dirty="0">
              <a:solidFill>
                <a:srgbClr val="FFFF00"/>
              </a:solidFill>
              <a:latin typeface="Optima" panose="02000503060000020004" pitchFamily="2" charset="0"/>
            </a:endParaRPr>
          </a:p>
          <a:p>
            <a:endParaRPr lang="en-US" sz="3200" b="1" dirty="0">
              <a:solidFill>
                <a:srgbClr val="FFFF00"/>
              </a:solidFill>
              <a:latin typeface="Optima" panose="02000503060000020004" pitchFamily="2" charset="0"/>
            </a:endParaRPr>
          </a:p>
          <a:p>
            <a:pPr algn="ctr"/>
            <a:r>
              <a:rPr lang="en-US" sz="4600" b="1" dirty="0">
                <a:solidFill>
                  <a:srgbClr val="FFFF00"/>
                </a:solidFill>
                <a:latin typeface="Optima" panose="02000503060000020004" pitchFamily="2" charset="0"/>
              </a:rPr>
              <a:t>NCMM Community Mobility Design Challenge 2020 </a:t>
            </a:r>
          </a:p>
          <a:p>
            <a:pPr algn="ctr"/>
            <a:r>
              <a:rPr lang="en-US" sz="4600" b="1" dirty="0">
                <a:solidFill>
                  <a:srgbClr val="FFFF00"/>
                </a:solidFill>
                <a:latin typeface="Optima" panose="02000503060000020004" pitchFamily="2" charset="0"/>
              </a:rPr>
              <a:t>Planning Grants</a:t>
            </a:r>
          </a:p>
          <a:p>
            <a:pPr algn="ctr"/>
            <a:endParaRPr lang="en-US" sz="4600" b="1" dirty="0">
              <a:solidFill>
                <a:srgbClr val="FFFF00"/>
              </a:solidFill>
              <a:latin typeface="Optima" panose="02000503060000020004" pitchFamily="2" charset="0"/>
            </a:endParaRPr>
          </a:p>
          <a:p>
            <a:pPr algn="ctr"/>
            <a:r>
              <a:rPr lang="en-US" sz="3200" b="1" dirty="0">
                <a:solidFill>
                  <a:srgbClr val="FFFF00"/>
                </a:solidFill>
                <a:latin typeface="Optima" panose="02000503060000020004" pitchFamily="2" charset="0"/>
              </a:rPr>
              <a:t>May 14, 2020</a:t>
            </a:r>
          </a:p>
          <a:p>
            <a:pPr algn="ctr"/>
            <a:endParaRPr lang="en-US" sz="3200" b="1" dirty="0">
              <a:solidFill>
                <a:srgbClr val="FFFF00"/>
              </a:solidFill>
              <a:latin typeface="Optima" panose="02000503060000020004" pitchFamily="2" charset="0"/>
            </a:endParaRPr>
          </a:p>
          <a:p>
            <a:pPr algn="ctr"/>
            <a:r>
              <a:rPr lang="en-US" sz="5200" b="1" dirty="0">
                <a:solidFill>
                  <a:srgbClr val="FFFF00"/>
                </a:solidFill>
                <a:latin typeface="Optima" panose="02000503060000020004" pitchFamily="2" charset="0"/>
              </a:rPr>
              <a:t>nc4mm.org/challenge-2020</a:t>
            </a:r>
          </a:p>
        </p:txBody>
      </p:sp>
      <p:pic>
        <p:nvPicPr>
          <p:cNvPr id="1026" name="Picture 2" descr="S:\Transportation Group 01-13 to 12-13\National Center for Mobility Management (323)\NCMMlogo_pur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5357648"/>
            <a:ext cx="2666999" cy="1044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465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79845" y="1121358"/>
            <a:ext cx="7424057" cy="4880869"/>
          </a:xfrm>
        </p:spPr>
        <p:txBody>
          <a:bodyPr>
            <a:noAutofit/>
          </a:bodyPr>
          <a:lstStyle/>
          <a:p>
            <a:pPr marL="407988" indent="-407988">
              <a:buFont typeface="Wingdings" pitchFamily="2" charset="2"/>
              <a:buChar char="§"/>
            </a:pPr>
            <a:r>
              <a:rPr lang="en-US" sz="3200" dirty="0">
                <a:latin typeface="+mj-lt"/>
              </a:rPr>
              <a:t>“Community” may include a formal or informally defined region, tribal nation, multi-county region, single county, city/town, neighborhood, or corridor, etc. </a:t>
            </a:r>
          </a:p>
          <a:p>
            <a:pPr marL="407988" indent="-407988">
              <a:buFont typeface="Wingdings" pitchFamily="2" charset="2"/>
              <a:buChar char="§"/>
            </a:pPr>
            <a:r>
              <a:rPr lang="en-US" sz="3200" dirty="0">
                <a:latin typeface="+mj-lt"/>
              </a:rPr>
              <a:t>Choose a “community” that presents a manageable scope for the project</a:t>
            </a:r>
          </a:p>
          <a:p>
            <a:pPr marL="407988" indent="-407988">
              <a:buFont typeface="Wingdings" pitchFamily="2" charset="2"/>
              <a:buChar char="§"/>
            </a:pPr>
            <a:r>
              <a:rPr lang="en-US" sz="3200" dirty="0">
                <a:latin typeface="+mj-lt"/>
              </a:rPr>
              <a:t>Should be feasible to gather primary data (interviews, observations) and define impact of your solution for the community you have chosen</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216262" y="247300"/>
            <a:ext cx="3833223" cy="6610700"/>
          </a:xfrm>
          <a:prstGeom prst="rect">
            <a:avLst/>
          </a:prstGeom>
          <a:solidFill>
            <a:srgbClr val="8CB99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Define your community</a:t>
            </a:r>
          </a:p>
        </p:txBody>
      </p:sp>
    </p:spTree>
    <p:extLst>
      <p:ext uri="{BB962C8B-B14F-4D97-AF65-F5344CB8AC3E}">
        <p14:creationId xmlns:p14="http://schemas.microsoft.com/office/powerpoint/2010/main" val="345407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1859" y="1017070"/>
            <a:ext cx="7424057" cy="5089445"/>
          </a:xfrm>
        </p:spPr>
        <p:txBody>
          <a:bodyPr>
            <a:noAutofit/>
          </a:bodyPr>
          <a:lstStyle/>
          <a:p>
            <a:r>
              <a:rPr lang="en-US" sz="3200" dirty="0">
                <a:latin typeface="+mj-lt"/>
              </a:rPr>
              <a:t>Choose a specific target population of community members who face transportation barriers in advancing their personal well-being in any one of the six challenge areas noted.</a:t>
            </a:r>
          </a:p>
          <a:p>
            <a:r>
              <a:rPr lang="en-US" sz="3200" dirty="0">
                <a:latin typeface="+mj-lt"/>
              </a:rPr>
              <a:t>Be as specific as possible in defining the target population; as applicable, include information about age, disability, ethnicity, and income status, as well as how the target population’s needs relate to the chosen challenge area.</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216262" y="247300"/>
            <a:ext cx="3833223" cy="6610700"/>
          </a:xfrm>
          <a:prstGeom prst="rect">
            <a:avLst/>
          </a:prstGeom>
          <a:solidFill>
            <a:srgbClr val="8CB99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Define your target population</a:t>
            </a:r>
          </a:p>
        </p:txBody>
      </p:sp>
    </p:spTree>
    <p:extLst>
      <p:ext uri="{BB962C8B-B14F-4D97-AF65-F5344CB8AC3E}">
        <p14:creationId xmlns:p14="http://schemas.microsoft.com/office/powerpoint/2010/main" val="304457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29338" y="981199"/>
            <a:ext cx="7750628" cy="5697895"/>
          </a:xfrm>
        </p:spPr>
        <p:txBody>
          <a:bodyPr>
            <a:noAutofit/>
          </a:bodyPr>
          <a:lstStyle/>
          <a:p>
            <a:r>
              <a:rPr lang="en-US" sz="3000" dirty="0">
                <a:latin typeface="+mj-lt"/>
              </a:rPr>
              <a:t>Any nonprofit or government agency eligible to receive, or be a subrecipient of, federal funding </a:t>
            </a:r>
          </a:p>
          <a:p>
            <a:r>
              <a:rPr lang="en-US" sz="3000" dirty="0">
                <a:latin typeface="+mj-lt"/>
              </a:rPr>
              <a:t>Demonstrated ability to successfully manage similar grant projects. </a:t>
            </a:r>
          </a:p>
          <a:p>
            <a:r>
              <a:rPr lang="en-US" sz="3000" dirty="0">
                <a:latin typeface="+mj-lt"/>
              </a:rPr>
              <a:t>Should have no outstanding legal, technical, or financial issues that would make this a high-risk project. </a:t>
            </a:r>
          </a:p>
          <a:p>
            <a:r>
              <a:rPr lang="en-US" sz="3000" dirty="0">
                <a:latin typeface="+mj-lt"/>
              </a:rPr>
              <a:t>Must indicate that they have the capacity to successfully execute the project</a:t>
            </a:r>
            <a:r>
              <a:rPr lang="en-US" sz="3200" dirty="0">
                <a:latin typeface="+mj-lt"/>
              </a:rPr>
              <a:t>.</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197974" y="247300"/>
            <a:ext cx="3833223" cy="6610700"/>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rgbClr val="FFFF00"/>
                </a:solidFill>
              </a:rPr>
              <a:t>Eligible Applicant Organization</a:t>
            </a:r>
          </a:p>
        </p:txBody>
      </p:sp>
    </p:spTree>
    <p:extLst>
      <p:ext uri="{BB962C8B-B14F-4D97-AF65-F5344CB8AC3E}">
        <p14:creationId xmlns:p14="http://schemas.microsoft.com/office/powerpoint/2010/main" val="143381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8972" y="1339008"/>
            <a:ext cx="7750628" cy="4445570"/>
          </a:xfrm>
        </p:spPr>
        <p:txBody>
          <a:bodyPr>
            <a:noAutofit/>
          </a:bodyPr>
          <a:lstStyle/>
          <a:p>
            <a:pPr marL="407988" indent="-407988">
              <a:buFont typeface="Wingdings" pitchFamily="2" charset="2"/>
              <a:buChar char="§"/>
            </a:pPr>
            <a:r>
              <a:rPr lang="en-US" sz="3200" dirty="0">
                <a:latin typeface="+mj-lt"/>
              </a:rPr>
              <a:t>Team lead from the applicant organization who will </a:t>
            </a:r>
          </a:p>
          <a:p>
            <a:pPr marL="865188" lvl="1" indent="-407988">
              <a:buFont typeface="Wingdings" pitchFamily="2" charset="2"/>
              <a:buChar char="§"/>
            </a:pPr>
            <a:r>
              <a:rPr lang="en-US" sz="2800" dirty="0">
                <a:latin typeface="+mj-lt"/>
              </a:rPr>
              <a:t>convene the team</a:t>
            </a:r>
          </a:p>
          <a:p>
            <a:pPr marL="865188" lvl="1" indent="-407988">
              <a:buFont typeface="Wingdings" pitchFamily="2" charset="2"/>
              <a:buChar char="§"/>
            </a:pPr>
            <a:r>
              <a:rPr lang="en-US" sz="2800" dirty="0">
                <a:latin typeface="+mj-lt"/>
              </a:rPr>
              <a:t>maintain the team’s momentum during the project</a:t>
            </a:r>
          </a:p>
          <a:p>
            <a:pPr marL="865188" lvl="1" indent="-407988">
              <a:buFont typeface="Wingdings" pitchFamily="2" charset="2"/>
              <a:buChar char="§"/>
            </a:pPr>
            <a:r>
              <a:rPr lang="en-US" sz="2800" dirty="0">
                <a:latin typeface="+mj-lt"/>
              </a:rPr>
              <a:t>serve as the main point of contact with NCMM staff.</a:t>
            </a:r>
          </a:p>
          <a:p>
            <a:pPr marL="407988" indent="-407988">
              <a:buFont typeface="Wingdings" pitchFamily="2" charset="2"/>
              <a:buChar char="§"/>
            </a:pPr>
            <a:r>
              <a:rPr lang="en-US" sz="3200" dirty="0">
                <a:latin typeface="+mj-lt"/>
              </a:rPr>
              <a:t>Having a co-lead from another partner organization is encouraged (but not required)</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216262" y="265588"/>
            <a:ext cx="3833223" cy="6592411"/>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rgbClr val="FFFF00"/>
                </a:solidFill>
              </a:rPr>
              <a:t>Team Lead(s)</a:t>
            </a:r>
          </a:p>
        </p:txBody>
      </p:sp>
    </p:spTree>
    <p:extLst>
      <p:ext uri="{BB962C8B-B14F-4D97-AF65-F5344CB8AC3E}">
        <p14:creationId xmlns:p14="http://schemas.microsoft.com/office/powerpoint/2010/main" val="208780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7829" y="1458751"/>
            <a:ext cx="7424057" cy="4206084"/>
          </a:xfrm>
        </p:spPr>
        <p:txBody>
          <a:bodyPr>
            <a:noAutofit/>
          </a:bodyPr>
          <a:lstStyle/>
          <a:p>
            <a:pPr marL="407988" indent="-407988">
              <a:buFont typeface="Wingdings" pitchFamily="2" charset="2"/>
              <a:buChar char="§"/>
            </a:pPr>
            <a:r>
              <a:rPr lang="en-US" sz="3200" dirty="0">
                <a:latin typeface="+mj-lt"/>
              </a:rPr>
              <a:t>Team members must consist of a multi-sector partnership, with membership drawn from organizations most relevant to the mobility challenge the team will addressed</a:t>
            </a:r>
          </a:p>
          <a:p>
            <a:pPr marL="407988" indent="-407988">
              <a:buFont typeface="Wingdings" pitchFamily="2" charset="2"/>
              <a:buChar char="§"/>
            </a:pPr>
            <a:r>
              <a:rPr lang="en-US" sz="3200" dirty="0">
                <a:latin typeface="+mj-lt"/>
              </a:rPr>
              <a:t>Team must include at least one customer from the target population and at least one nonprofit or public transportation provider. </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172719" y="265589"/>
            <a:ext cx="3833223" cy="6592411"/>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rgbClr val="FFFF00"/>
                </a:solidFill>
              </a:rPr>
              <a:t>Team Composition</a:t>
            </a:r>
          </a:p>
        </p:txBody>
      </p:sp>
    </p:spTree>
    <p:extLst>
      <p:ext uri="{BB962C8B-B14F-4D97-AF65-F5344CB8AC3E}">
        <p14:creationId xmlns:p14="http://schemas.microsoft.com/office/powerpoint/2010/main" val="280844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7005" y="1432847"/>
            <a:ext cx="11148424" cy="5425153"/>
          </a:xfrm>
        </p:spPr>
        <p:txBody>
          <a:bodyPr>
            <a:noAutofit/>
          </a:bodyPr>
          <a:lstStyle/>
          <a:p>
            <a:pPr marL="514350" indent="-514350">
              <a:buFont typeface="+mj-lt"/>
              <a:buAutoNum type="arabicPeriod"/>
            </a:pPr>
            <a:r>
              <a:rPr lang="en-US" dirty="0">
                <a:latin typeface="+mj-lt"/>
              </a:rPr>
              <a:t>Create a one-sentence focus question that clearly and succinctly outlines the specific opportunity the team is looking to address </a:t>
            </a:r>
            <a:r>
              <a:rPr lang="en-US" i="1" dirty="0">
                <a:latin typeface="+mj-lt"/>
              </a:rPr>
              <a:t>within the chosen challenge area.</a:t>
            </a:r>
            <a:r>
              <a:rPr lang="en-US" dirty="0">
                <a:latin typeface="+mj-lt"/>
              </a:rPr>
              <a:t> </a:t>
            </a:r>
          </a:p>
          <a:p>
            <a:pPr marL="514350" indent="-514350">
              <a:buFont typeface="+mj-lt"/>
              <a:buAutoNum type="arabicPeriod"/>
            </a:pPr>
            <a:r>
              <a:rPr lang="en-US" dirty="0">
                <a:latin typeface="+mj-lt"/>
              </a:rPr>
              <a:t>Identify and implement primary research needed to gain a deep understanding of the experience of the target group and those organizations that serve them. Target: 10-12 interviews. All team members participating; cannot be research previously done for another project. </a:t>
            </a:r>
          </a:p>
          <a:p>
            <a:pPr marL="514350" indent="-514350">
              <a:buFont typeface="+mj-lt"/>
              <a:buAutoNum type="arabicPeriod"/>
            </a:pPr>
            <a:r>
              <a:rPr lang="en-US" dirty="0">
                <a:latin typeface="+mj-lt"/>
              </a:rPr>
              <a:t>Gather secondary research</a:t>
            </a:r>
          </a:p>
          <a:p>
            <a:pPr marL="514350" indent="-514350">
              <a:buFont typeface="+mj-lt"/>
              <a:buAutoNum type="arabicPeriod"/>
            </a:pPr>
            <a:r>
              <a:rPr lang="en-US" dirty="0">
                <a:latin typeface="+mj-lt"/>
              </a:rPr>
              <a:t>Complete at least Modules 1 and 2 of the “Creating Innovative Transportation Solutions” course (nc4mm.org/e-learning) (optional)</a:t>
            </a:r>
          </a:p>
          <a:p>
            <a:pPr marL="514350" indent="-514350">
              <a:buFont typeface="+mj-lt"/>
              <a:buAutoNum type="arabicPeriod"/>
            </a:pPr>
            <a:r>
              <a:rPr lang="en-US" dirty="0">
                <a:latin typeface="+mj-lt"/>
              </a:rPr>
              <a:t>Complete application (nc4mm.org/challenge-2020)</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717005" y="374446"/>
            <a:ext cx="10821852" cy="866525"/>
          </a:xfrm>
          <a:prstGeom prst="rect">
            <a:avLst/>
          </a:prstGeom>
          <a:solidFill>
            <a:schemeClr val="bg1"/>
          </a:solidFill>
          <a:ln w="50800">
            <a:solidFill>
              <a:srgbClr val="7030A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tx1">
                    <a:lumMod val="75000"/>
                    <a:lumOff val="25000"/>
                  </a:schemeClr>
                </a:solidFill>
              </a:rPr>
              <a:t>Pre-Application Activities</a:t>
            </a:r>
          </a:p>
        </p:txBody>
      </p:sp>
    </p:spTree>
    <p:extLst>
      <p:ext uri="{BB962C8B-B14F-4D97-AF65-F5344CB8AC3E}">
        <p14:creationId xmlns:p14="http://schemas.microsoft.com/office/powerpoint/2010/main" val="187433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D8C3-94E1-4440-81B6-0B633237973D}"/>
              </a:ext>
            </a:extLst>
          </p:cNvPr>
          <p:cNvSpPr>
            <a:spLocks noGrp="1"/>
          </p:cNvSpPr>
          <p:nvPr>
            <p:ph type="title"/>
          </p:nvPr>
        </p:nvSpPr>
        <p:spPr>
          <a:xfrm>
            <a:off x="2047462" y="1431234"/>
            <a:ext cx="8469086" cy="3085005"/>
          </a:xfrm>
          <a:ln w="50800">
            <a:solidFill>
              <a:srgbClr val="7030A0"/>
            </a:solidFill>
          </a:ln>
        </p:spPr>
        <p:txBody>
          <a:bodyPr>
            <a:noAutofit/>
          </a:bodyPr>
          <a:lstStyle/>
          <a:p>
            <a:pPr algn="ctr"/>
            <a:r>
              <a:rPr lang="en-US" sz="6800" dirty="0"/>
              <a:t>About the Human-Centered Design Process</a:t>
            </a:r>
          </a:p>
        </p:txBody>
      </p:sp>
    </p:spTree>
    <p:extLst>
      <p:ext uri="{BB962C8B-B14F-4D97-AF65-F5344CB8AC3E}">
        <p14:creationId xmlns:p14="http://schemas.microsoft.com/office/powerpoint/2010/main" val="267323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_5_Phase_Graphi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44" y="261258"/>
            <a:ext cx="8795656" cy="6596742"/>
          </a:xfrm>
          <a:prstGeom prst="rect">
            <a:avLst/>
          </a:prstGeom>
        </p:spPr>
      </p:pic>
    </p:spTree>
    <p:extLst>
      <p:ext uri="{BB962C8B-B14F-4D97-AF65-F5344CB8AC3E}">
        <p14:creationId xmlns:p14="http://schemas.microsoft.com/office/powerpoint/2010/main" val="234348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D8C3-94E1-4440-81B6-0B633237973D}"/>
              </a:ext>
            </a:extLst>
          </p:cNvPr>
          <p:cNvSpPr>
            <a:spLocks noGrp="1"/>
          </p:cNvSpPr>
          <p:nvPr>
            <p:ph type="title"/>
          </p:nvPr>
        </p:nvSpPr>
        <p:spPr>
          <a:xfrm>
            <a:off x="2047462" y="1431234"/>
            <a:ext cx="8469086" cy="3085005"/>
          </a:xfrm>
          <a:ln w="50800">
            <a:solidFill>
              <a:srgbClr val="7030A0"/>
            </a:solidFill>
          </a:ln>
        </p:spPr>
        <p:txBody>
          <a:bodyPr>
            <a:noAutofit/>
          </a:bodyPr>
          <a:lstStyle/>
          <a:p>
            <a:pPr algn="ctr"/>
            <a:r>
              <a:rPr lang="en-US" sz="6800" dirty="0"/>
              <a:t>About the Research</a:t>
            </a:r>
          </a:p>
        </p:txBody>
      </p:sp>
    </p:spTree>
    <p:extLst>
      <p:ext uri="{BB962C8B-B14F-4D97-AF65-F5344CB8AC3E}">
        <p14:creationId xmlns:p14="http://schemas.microsoft.com/office/powerpoint/2010/main" val="301465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earch_Matr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755" y="353784"/>
            <a:ext cx="9116931" cy="6172200"/>
          </a:xfrm>
          <a:prstGeom prst="rect">
            <a:avLst/>
          </a:prstGeom>
        </p:spPr>
      </p:pic>
      <p:sp>
        <p:nvSpPr>
          <p:cNvPr id="5" name="Oval 4"/>
          <p:cNvSpPr/>
          <p:nvPr/>
        </p:nvSpPr>
        <p:spPr>
          <a:xfrm>
            <a:off x="2778506" y="1262741"/>
            <a:ext cx="3099780" cy="2590802"/>
          </a:xfrm>
          <a:prstGeom prst="ellipse">
            <a:avLst/>
          </a:prstGeom>
          <a:noFill/>
          <a:ln w="50800">
            <a:solidFill>
              <a:srgbClr val="DCCD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60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983966"/>
            <a:ext cx="9522724" cy="2954655"/>
          </a:xfrm>
          <a:prstGeom prst="rect">
            <a:avLst/>
          </a:prstGeom>
          <a:solidFill>
            <a:schemeClr val="bg1">
              <a:alpha val="56000"/>
            </a:schemeClr>
          </a:solidFill>
        </p:spPr>
        <p:txBody>
          <a:bodyPr wrap="square" rtlCol="0">
            <a:spAutoFit/>
          </a:bodyPr>
          <a:lstStyle/>
          <a:p>
            <a:pPr marL="339725">
              <a:spcAft>
                <a:spcPts val="600"/>
              </a:spcAft>
            </a:pPr>
            <a:r>
              <a:rPr lang="en-US" sz="3800" spc="-100" dirty="0">
                <a:latin typeface="+mj-lt"/>
              </a:rPr>
              <a:t>The National Center for Mobility Management</a:t>
            </a:r>
          </a:p>
          <a:p>
            <a:pPr marL="339725">
              <a:spcAft>
                <a:spcPts val="600"/>
              </a:spcAft>
            </a:pPr>
            <a:endParaRPr lang="en-US" sz="3800" spc="-100" dirty="0">
              <a:latin typeface="+mj-lt"/>
            </a:endParaRPr>
          </a:p>
          <a:p>
            <a:pPr marL="796925" indent="-457200">
              <a:spcAft>
                <a:spcPts val="600"/>
              </a:spcAft>
              <a:buFont typeface="Wingdings" pitchFamily="2" charset="2"/>
              <a:buChar char="§"/>
            </a:pPr>
            <a:r>
              <a:rPr lang="en-US" sz="3000" spc="-100" dirty="0">
                <a:latin typeface="+mj-lt"/>
              </a:rPr>
              <a:t>Launched in 2013</a:t>
            </a:r>
          </a:p>
          <a:p>
            <a:pPr marL="796925" indent="-457200">
              <a:spcAft>
                <a:spcPts val="600"/>
              </a:spcAft>
              <a:buFont typeface="Wingdings" pitchFamily="2" charset="2"/>
              <a:buChar char="§"/>
            </a:pPr>
            <a:r>
              <a:rPr lang="en-US" sz="3000" spc="-100" dirty="0">
                <a:latin typeface="+mj-lt"/>
              </a:rPr>
              <a:t>Funded through the U.S. DOT, Federal Transit Administration</a:t>
            </a:r>
          </a:p>
          <a:p>
            <a:pPr marL="796925" indent="-457200">
              <a:spcAft>
                <a:spcPts val="600"/>
              </a:spcAft>
              <a:buFont typeface="Wingdings" pitchFamily="2" charset="2"/>
              <a:buChar char="§"/>
            </a:pPr>
            <a:r>
              <a:rPr lang="en-US" sz="3000" spc="-100" dirty="0">
                <a:latin typeface="+mj-lt"/>
              </a:rPr>
              <a:t>Operated through a partnership of </a:t>
            </a:r>
          </a:p>
        </p:txBody>
      </p:sp>
      <p:sp>
        <p:nvSpPr>
          <p:cNvPr id="4" name="TextBox 3"/>
          <p:cNvSpPr txBox="1"/>
          <p:nvPr/>
        </p:nvSpPr>
        <p:spPr>
          <a:xfrm>
            <a:off x="1752600" y="5105401"/>
            <a:ext cx="2438400" cy="1200329"/>
          </a:xfrm>
          <a:prstGeom prst="rect">
            <a:avLst/>
          </a:prstGeom>
          <a:solidFill>
            <a:srgbClr val="FFFFFF"/>
          </a:solidFill>
        </p:spPr>
        <p:txBody>
          <a:bodyPr wrap="square" rtlCol="0">
            <a:spAutoFit/>
          </a:bodyPr>
          <a:lstStyle/>
          <a:p>
            <a:endParaRPr lang="en-US" dirty="0"/>
          </a:p>
          <a:p>
            <a:endParaRPr lang="en-US" dirty="0"/>
          </a:p>
          <a:p>
            <a:endParaRPr lang="en-US" dirty="0"/>
          </a:p>
          <a:p>
            <a:endParaRPr lang="en-US" dirty="0"/>
          </a:p>
        </p:txBody>
      </p:sp>
      <p:pic>
        <p:nvPicPr>
          <p:cNvPr id="15" name="Picture 2" descr="http://t2.gstatic.com/images?q=tbn:ANd9GcTwhZMQy4uU6AUUDDWfHX3f9jBCFwZ8DHzhi90Zk8wqZaRE-63h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889" y="4605551"/>
            <a:ext cx="1036912" cy="103324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800600"/>
            <a:ext cx="2637112" cy="635024"/>
          </a:xfrm>
          <a:prstGeom prst="rect">
            <a:avLst/>
          </a:prstGeom>
        </p:spPr>
      </p:pic>
      <p:pic>
        <p:nvPicPr>
          <p:cNvPr id="7" name="Picture 6">
            <a:extLst>
              <a:ext uri="{FF2B5EF4-FFF2-40B4-BE49-F238E27FC236}">
                <a16:creationId xmlns:a16="http://schemas.microsoft.com/office/drawing/2014/main" id="{7E1F7C1E-08BD-F149-A78E-E690D1CE678D}"/>
              </a:ext>
            </a:extLst>
          </p:cNvPr>
          <p:cNvPicPr>
            <a:picLocks noChangeAspect="1"/>
          </p:cNvPicPr>
          <p:nvPr/>
        </p:nvPicPr>
        <p:blipFill>
          <a:blip r:embed="rId5"/>
          <a:stretch>
            <a:fillRect/>
          </a:stretch>
        </p:blipFill>
        <p:spPr>
          <a:xfrm>
            <a:off x="8134397" y="4559312"/>
            <a:ext cx="2819400" cy="1117600"/>
          </a:xfrm>
          <a:prstGeom prst="rect">
            <a:avLst/>
          </a:prstGeom>
        </p:spPr>
      </p:pic>
    </p:spTree>
    <p:extLst>
      <p:ext uri="{BB962C8B-B14F-4D97-AF65-F5344CB8AC3E}">
        <p14:creationId xmlns:p14="http://schemas.microsoft.com/office/powerpoint/2010/main" val="8284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929" y="609601"/>
            <a:ext cx="10515600" cy="696686"/>
          </a:xfrm>
        </p:spPr>
        <p:txBody>
          <a:bodyPr/>
          <a:lstStyle/>
          <a:p>
            <a:r>
              <a:rPr lang="en-US" dirty="0"/>
              <a:t>Ethnographic-Style Interviewing</a:t>
            </a:r>
          </a:p>
        </p:txBody>
      </p:sp>
      <p:sp>
        <p:nvSpPr>
          <p:cNvPr id="4" name="TextBox 3"/>
          <p:cNvSpPr txBox="1"/>
          <p:nvPr/>
        </p:nvSpPr>
        <p:spPr>
          <a:xfrm>
            <a:off x="1006928" y="1690688"/>
            <a:ext cx="10118271" cy="4493538"/>
          </a:xfrm>
          <a:prstGeom prst="rect">
            <a:avLst/>
          </a:prstGeom>
          <a:noFill/>
        </p:spPr>
        <p:txBody>
          <a:bodyPr wrap="square">
            <a:spAutoFit/>
          </a:bodyPr>
          <a:lstStyle/>
          <a:p>
            <a:r>
              <a:rPr lang="en-US" sz="2600" dirty="0">
                <a:latin typeface="+mj-lt"/>
                <a:cs typeface="Optima"/>
              </a:rPr>
              <a:t>“Ethnography is the branch of anthropology that involves trying to understand how people live their lives. Unlike traditional market researchers, who ask specific, highly practical questions, ethnographic researchers visit customers in their homes or offices to observe and listen in a </a:t>
            </a:r>
            <a:r>
              <a:rPr lang="en-US" sz="2600" dirty="0" err="1">
                <a:latin typeface="+mj-lt"/>
                <a:cs typeface="Optima"/>
              </a:rPr>
              <a:t>nondirected</a:t>
            </a:r>
            <a:r>
              <a:rPr lang="en-US" sz="2600" dirty="0">
                <a:latin typeface="+mj-lt"/>
                <a:cs typeface="Optima"/>
              </a:rPr>
              <a:t> way. Our goal is to see people’s behavior on their terms, not ours. While this observational method may appear inefficient, it enlightens us about the context in which customers would use a new product and the meaning that product might hold in their lives.”</a:t>
            </a:r>
          </a:p>
          <a:p>
            <a:endParaRPr lang="en-US" sz="2600" dirty="0">
              <a:latin typeface="+mj-lt"/>
              <a:cs typeface="Optima"/>
            </a:endParaRPr>
          </a:p>
          <a:p>
            <a:r>
              <a:rPr lang="en-US" sz="2600" dirty="0">
                <a:latin typeface="+mj-lt"/>
                <a:cs typeface="Optima"/>
              </a:rPr>
              <a:t>Source: Ken Anderson, Ethnographic Research: A Key to Strategy, </a:t>
            </a:r>
            <a:r>
              <a:rPr lang="en-US" sz="2600" i="1" dirty="0">
                <a:latin typeface="+mj-lt"/>
                <a:cs typeface="Optima"/>
              </a:rPr>
              <a:t>Harvard Business Review</a:t>
            </a:r>
            <a:r>
              <a:rPr lang="en-US" sz="2600" dirty="0">
                <a:latin typeface="+mj-lt"/>
                <a:cs typeface="Optima"/>
              </a:rPr>
              <a:t> March 2009</a:t>
            </a:r>
          </a:p>
        </p:txBody>
      </p:sp>
    </p:spTree>
    <p:extLst>
      <p:ext uri="{BB962C8B-B14F-4D97-AF65-F5344CB8AC3E}">
        <p14:creationId xmlns:p14="http://schemas.microsoft.com/office/powerpoint/2010/main" val="423182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838201"/>
            <a:ext cx="8610600" cy="5186613"/>
          </a:xfrm>
          <a:prstGeom prst="rect">
            <a:avLst/>
          </a:prstGeom>
          <a:noFill/>
        </p:spPr>
        <p:txBody>
          <a:bodyPr wrap="square">
            <a:spAutoFit/>
          </a:bodyPr>
          <a:lstStyle/>
          <a:p>
            <a:pPr marL="0" lvl="1">
              <a:lnSpc>
                <a:spcPct val="150000"/>
              </a:lnSpc>
              <a:defRPr/>
            </a:pPr>
            <a:r>
              <a:rPr lang="en-US" sz="3200" kern="0" dirty="0">
                <a:latin typeface="+mj-lt"/>
                <a:ea typeface="MS PGothic" charset="0"/>
                <a:cs typeface="Calibri"/>
              </a:rPr>
              <a:t>We go in as a blank slate. </a:t>
            </a:r>
          </a:p>
          <a:p>
            <a:pPr marL="0" lvl="1">
              <a:lnSpc>
                <a:spcPct val="150000"/>
              </a:lnSpc>
              <a:defRPr/>
            </a:pPr>
            <a:endParaRPr lang="en-US" sz="3200" kern="0" dirty="0">
              <a:latin typeface="+mj-lt"/>
              <a:ea typeface="MS PGothic" charset="0"/>
              <a:cs typeface="Calibri"/>
            </a:endParaRPr>
          </a:p>
          <a:p>
            <a:pPr marL="1031875" lvl="1">
              <a:lnSpc>
                <a:spcPct val="150000"/>
              </a:lnSpc>
              <a:defRPr/>
            </a:pPr>
            <a:r>
              <a:rPr lang="en-US" sz="3200" kern="0" dirty="0">
                <a:latin typeface="+mj-lt"/>
                <a:ea typeface="MS PGothic" charset="0"/>
                <a:cs typeface="Calibri"/>
              </a:rPr>
              <a:t>Without expectations. </a:t>
            </a:r>
          </a:p>
          <a:p>
            <a:pPr marL="0" lvl="1">
              <a:lnSpc>
                <a:spcPct val="150000"/>
              </a:lnSpc>
              <a:defRPr/>
            </a:pPr>
            <a:endParaRPr lang="en-US" sz="3200" kern="0" dirty="0">
              <a:latin typeface="+mj-lt"/>
              <a:ea typeface="MS PGothic" charset="0"/>
              <a:cs typeface="Calibri"/>
            </a:endParaRPr>
          </a:p>
          <a:p>
            <a:pPr marL="2454275" lvl="1">
              <a:lnSpc>
                <a:spcPct val="150000"/>
              </a:lnSpc>
              <a:defRPr/>
            </a:pPr>
            <a:r>
              <a:rPr lang="en-US" sz="3200" kern="0" dirty="0">
                <a:latin typeface="+mj-lt"/>
                <a:ea typeface="MS PGothic" charset="0"/>
                <a:cs typeface="Calibri"/>
              </a:rPr>
              <a:t>We are open to learning about our customers’ lives – they are the experts</a:t>
            </a:r>
          </a:p>
        </p:txBody>
      </p:sp>
    </p:spTree>
    <p:extLst>
      <p:ext uri="{BB962C8B-B14F-4D97-AF65-F5344CB8AC3E}">
        <p14:creationId xmlns:p14="http://schemas.microsoft.com/office/powerpoint/2010/main" val="9459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0744" y="753294"/>
            <a:ext cx="7554685" cy="5647506"/>
          </a:xfrm>
        </p:spPr>
        <p:txBody>
          <a:bodyPr>
            <a:noAutofit/>
          </a:bodyPr>
          <a:lstStyle/>
          <a:p>
            <a:pPr lvl="1" indent="-457200">
              <a:lnSpc>
                <a:spcPct val="114000"/>
              </a:lnSpc>
              <a:spcAft>
                <a:spcPts val="800"/>
              </a:spcAft>
              <a:buFont typeface="Wingdings" charset="2"/>
              <a:buChar char="§"/>
              <a:defRPr/>
            </a:pPr>
            <a:r>
              <a:rPr lang="en-US" sz="2800" dirty="0">
                <a:latin typeface="+mj-lt"/>
                <a:cs typeface="Calibri"/>
              </a:rPr>
              <a:t>Interview/observe in pairs</a:t>
            </a:r>
          </a:p>
          <a:p>
            <a:pPr lvl="1" indent="-457200">
              <a:lnSpc>
                <a:spcPct val="114000"/>
              </a:lnSpc>
              <a:spcAft>
                <a:spcPts val="800"/>
              </a:spcAft>
              <a:buFont typeface="Wingdings" charset="2"/>
              <a:buChar char="§"/>
              <a:defRPr/>
            </a:pPr>
            <a:r>
              <a:rPr lang="en-US" sz="2800" dirty="0">
                <a:latin typeface="+mj-lt"/>
                <a:cs typeface="Calibri"/>
              </a:rPr>
              <a:t>Interview in an area different from your own area of expertise</a:t>
            </a:r>
          </a:p>
          <a:p>
            <a:pPr lvl="1" indent="-457200">
              <a:lnSpc>
                <a:spcPct val="114000"/>
              </a:lnSpc>
              <a:spcAft>
                <a:spcPts val="800"/>
              </a:spcAft>
              <a:buFont typeface="Wingdings" charset="2"/>
              <a:buChar char="§"/>
              <a:defRPr/>
            </a:pPr>
            <a:r>
              <a:rPr lang="en-US" sz="2800" kern="0" dirty="0">
                <a:latin typeface="+mj-lt"/>
                <a:ea typeface="MS PGothic" charset="0"/>
                <a:cs typeface="Calibri"/>
              </a:rPr>
              <a:t>Prepare an interview guide, using open-ended questions</a:t>
            </a:r>
          </a:p>
          <a:p>
            <a:pPr lvl="1" indent="-457200">
              <a:lnSpc>
                <a:spcPct val="114000"/>
              </a:lnSpc>
              <a:spcAft>
                <a:spcPts val="800"/>
              </a:spcAft>
              <a:buFont typeface="Wingdings" charset="2"/>
              <a:buChar char="§"/>
              <a:defRPr/>
            </a:pPr>
            <a:r>
              <a:rPr lang="en-US" sz="2800" kern="0" dirty="0">
                <a:latin typeface="+mj-lt"/>
                <a:ea typeface="MS PGothic" charset="0"/>
                <a:cs typeface="Calibri"/>
              </a:rPr>
              <a:t>Use short questions and short follow-up questions to give plenty of time for your interviewee to respond</a:t>
            </a:r>
          </a:p>
          <a:p>
            <a:pPr lvl="1" indent="-457200">
              <a:lnSpc>
                <a:spcPct val="114000"/>
              </a:lnSpc>
              <a:spcAft>
                <a:spcPts val="800"/>
              </a:spcAft>
              <a:buFont typeface="Wingdings" charset="2"/>
              <a:buChar char="§"/>
              <a:defRPr/>
            </a:pPr>
            <a:r>
              <a:rPr lang="en-US" sz="2800" dirty="0">
                <a:latin typeface="+mj-lt"/>
                <a:cs typeface="Calibri"/>
              </a:rPr>
              <a:t>Conduct interview debrief with colleague/ partner</a:t>
            </a:r>
          </a:p>
          <a:p>
            <a:pPr lvl="1" indent="-457200">
              <a:lnSpc>
                <a:spcPct val="114000"/>
              </a:lnSpc>
              <a:spcAft>
                <a:spcPts val="800"/>
              </a:spcAft>
              <a:buFont typeface="Wingdings" charset="2"/>
              <a:buChar char="§"/>
              <a:defRPr/>
            </a:pPr>
            <a:endParaRPr lang="en-US" sz="2800" dirty="0">
              <a:latin typeface="+mj-lt"/>
              <a:cs typeface="Calibri"/>
            </a:endParaRP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196384" y="247301"/>
            <a:ext cx="3833223" cy="6592411"/>
          </a:xfrm>
          <a:prstGeom prst="rect">
            <a:avLst/>
          </a:prstGeom>
          <a:solidFill>
            <a:srgbClr val="6F298D"/>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Interviewing Tips</a:t>
            </a:r>
          </a:p>
        </p:txBody>
      </p:sp>
    </p:spTree>
    <p:extLst>
      <p:ext uri="{BB962C8B-B14F-4D97-AF65-F5344CB8AC3E}">
        <p14:creationId xmlns:p14="http://schemas.microsoft.com/office/powerpoint/2010/main" val="137937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17714"/>
            <a:ext cx="10439400" cy="6617774"/>
          </a:xfrm>
          <a:prstGeom prst="rect">
            <a:avLst/>
          </a:prstGeom>
          <a:noFill/>
        </p:spPr>
        <p:txBody>
          <a:bodyPr wrap="square">
            <a:spAutoFit/>
          </a:bodyPr>
          <a:lstStyle/>
          <a:p>
            <a:pPr>
              <a:lnSpc>
                <a:spcPct val="150000"/>
              </a:lnSpc>
              <a:defRPr/>
            </a:pPr>
            <a:r>
              <a:rPr lang="en-US" sz="4400" kern="0" dirty="0">
                <a:solidFill>
                  <a:schemeClr val="accent6">
                    <a:lumMod val="50000"/>
                  </a:schemeClr>
                </a:solidFill>
                <a:latin typeface="+mj-lt"/>
                <a:ea typeface="MS PGothic" charset="0"/>
                <a:cs typeface="Calibri"/>
              </a:rPr>
              <a:t>During the interview</a:t>
            </a:r>
          </a:p>
          <a:p>
            <a:pPr>
              <a:lnSpc>
                <a:spcPct val="150000"/>
              </a:lnSpc>
              <a:defRPr/>
            </a:pPr>
            <a:endParaRPr lang="en-US" kern="0" dirty="0">
              <a:solidFill>
                <a:schemeClr val="accent6">
                  <a:lumMod val="50000"/>
                </a:schemeClr>
              </a:solidFill>
              <a:latin typeface="+mj-lt"/>
              <a:ea typeface="MS PGothic" charset="0"/>
              <a:cs typeface="Calibri"/>
            </a:endParaRPr>
          </a:p>
          <a:p>
            <a:pPr marL="914400" lvl="1" indent="-457200">
              <a:lnSpc>
                <a:spcPct val="150000"/>
              </a:lnSpc>
              <a:buFont typeface="Wingdings" charset="2"/>
              <a:buChar char="§"/>
              <a:defRPr/>
            </a:pPr>
            <a:r>
              <a:rPr lang="en-US" sz="3200" kern="0" dirty="0">
                <a:latin typeface="+mj-lt"/>
                <a:ea typeface="MS PGothic" charset="0"/>
                <a:cs typeface="Calibri"/>
              </a:rPr>
              <a:t>Ask: “Tell me more,” “Could you say a bit more about that?” Please tell me about your experience when . . . </a:t>
            </a:r>
          </a:p>
          <a:p>
            <a:pPr marL="914400" lvl="1" indent="-457200">
              <a:lnSpc>
                <a:spcPct val="150000"/>
              </a:lnSpc>
              <a:buFont typeface="Wingdings" charset="2"/>
              <a:buChar char="§"/>
              <a:defRPr/>
            </a:pPr>
            <a:r>
              <a:rPr lang="en-US" sz="3200" kern="0" dirty="0">
                <a:latin typeface="+mj-lt"/>
                <a:ea typeface="MS PGothic" charset="0"/>
                <a:cs typeface="Calibri"/>
              </a:rPr>
              <a:t>Ask questions about their transportation experience and needs; look for emotion, both positive and negative</a:t>
            </a:r>
          </a:p>
          <a:p>
            <a:pPr marL="914400" lvl="1" indent="-457200">
              <a:lnSpc>
                <a:spcPct val="150000"/>
              </a:lnSpc>
              <a:buFont typeface="Wingdings" charset="2"/>
              <a:buChar char="§"/>
              <a:defRPr/>
            </a:pPr>
            <a:r>
              <a:rPr lang="en-US" sz="3200" kern="0" dirty="0">
                <a:latin typeface="+mj-lt"/>
                <a:ea typeface="MS PGothic" charset="0"/>
                <a:cs typeface="Calibri"/>
              </a:rPr>
              <a:t>Give time for response, however awkward, allow for the richness, the stories to emerge</a:t>
            </a:r>
          </a:p>
          <a:p>
            <a:pPr marL="914400" lvl="1" indent="-457200">
              <a:lnSpc>
                <a:spcPct val="150000"/>
              </a:lnSpc>
              <a:buFont typeface="Wingdings" charset="2"/>
              <a:buChar char="§"/>
              <a:defRPr/>
            </a:pPr>
            <a:endParaRPr lang="en-US" sz="3200" kern="0" dirty="0">
              <a:latin typeface="+mj-lt"/>
              <a:ea typeface="MS PGothic" charset="0"/>
              <a:cs typeface="Calibri"/>
            </a:endParaRPr>
          </a:p>
        </p:txBody>
      </p:sp>
    </p:spTree>
    <p:extLst>
      <p:ext uri="{BB962C8B-B14F-4D97-AF65-F5344CB8AC3E}">
        <p14:creationId xmlns:p14="http://schemas.microsoft.com/office/powerpoint/2010/main" val="336393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855" y="892629"/>
            <a:ext cx="9960429" cy="3663119"/>
          </a:xfrm>
          <a:prstGeom prst="rect">
            <a:avLst/>
          </a:prstGeom>
          <a:noFill/>
        </p:spPr>
        <p:txBody>
          <a:bodyPr wrap="square">
            <a:spAutoFit/>
          </a:bodyPr>
          <a:lstStyle/>
          <a:p>
            <a:pPr>
              <a:lnSpc>
                <a:spcPct val="150000"/>
              </a:lnSpc>
              <a:defRPr/>
            </a:pPr>
            <a:r>
              <a:rPr lang="en-US" sz="4400" kern="0" dirty="0">
                <a:solidFill>
                  <a:schemeClr val="accent6">
                    <a:lumMod val="50000"/>
                  </a:schemeClr>
                </a:solidFill>
                <a:latin typeface="+mj-lt"/>
                <a:ea typeface="MS PGothic" charset="0"/>
                <a:cs typeface="Calibri"/>
              </a:rPr>
              <a:t>After the interview</a:t>
            </a:r>
          </a:p>
          <a:p>
            <a:pPr>
              <a:lnSpc>
                <a:spcPct val="150000"/>
              </a:lnSpc>
              <a:defRPr/>
            </a:pPr>
            <a:endParaRPr lang="en-US" kern="0" dirty="0">
              <a:solidFill>
                <a:schemeClr val="accent6">
                  <a:lumMod val="50000"/>
                </a:schemeClr>
              </a:solidFill>
              <a:latin typeface="+mj-lt"/>
              <a:ea typeface="MS PGothic" charset="0"/>
              <a:cs typeface="Calibri"/>
            </a:endParaRPr>
          </a:p>
          <a:p>
            <a:pPr marL="914400" lvl="1" indent="-457200">
              <a:lnSpc>
                <a:spcPct val="150000"/>
              </a:lnSpc>
              <a:buFont typeface="Wingdings" charset="2"/>
              <a:buChar char="§"/>
              <a:defRPr/>
            </a:pPr>
            <a:r>
              <a:rPr lang="en-US" sz="3200" kern="0" dirty="0">
                <a:latin typeface="+mj-lt"/>
                <a:ea typeface="MS PGothic" charset="0"/>
                <a:cs typeface="Calibri"/>
              </a:rPr>
              <a:t>What did I learn?</a:t>
            </a:r>
          </a:p>
          <a:p>
            <a:pPr marL="914400" lvl="1" indent="-457200">
              <a:lnSpc>
                <a:spcPct val="150000"/>
              </a:lnSpc>
              <a:buFont typeface="Wingdings" charset="2"/>
              <a:buChar char="§"/>
              <a:defRPr/>
            </a:pPr>
            <a:r>
              <a:rPr lang="en-US" sz="3200" kern="0" dirty="0">
                <a:latin typeface="+mj-lt"/>
                <a:ea typeface="MS PGothic" charset="0"/>
                <a:cs typeface="Calibri"/>
              </a:rPr>
              <a:t>What did I learn that confirms what I thought I knew?</a:t>
            </a:r>
          </a:p>
          <a:p>
            <a:pPr marL="914400" lvl="1" indent="-457200">
              <a:lnSpc>
                <a:spcPct val="150000"/>
              </a:lnSpc>
              <a:buFont typeface="Wingdings" charset="2"/>
              <a:buChar char="§"/>
              <a:defRPr/>
            </a:pPr>
            <a:r>
              <a:rPr lang="en-US" sz="3200" kern="0" dirty="0">
                <a:latin typeface="+mj-lt"/>
                <a:ea typeface="MS PGothic" charset="0"/>
                <a:cs typeface="Calibri"/>
              </a:rPr>
              <a:t>Where do I need to look next?</a:t>
            </a:r>
          </a:p>
        </p:txBody>
      </p:sp>
    </p:spTree>
    <p:extLst>
      <p:ext uri="{BB962C8B-B14F-4D97-AF65-F5344CB8AC3E}">
        <p14:creationId xmlns:p14="http://schemas.microsoft.com/office/powerpoint/2010/main" val="101431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09273-D298-774F-B731-177AF1111DDE}"/>
              </a:ext>
            </a:extLst>
          </p:cNvPr>
          <p:cNvSpPr txBox="1"/>
          <p:nvPr/>
        </p:nvSpPr>
        <p:spPr>
          <a:xfrm>
            <a:off x="-76437" y="609601"/>
            <a:ext cx="2166731" cy="369332"/>
          </a:xfrm>
          <a:prstGeom prst="rect">
            <a:avLst/>
          </a:prstGeom>
          <a:noFill/>
        </p:spPr>
        <p:txBody>
          <a:bodyPr wrap="square" rtlCol="0">
            <a:spAutoFit/>
          </a:bodyPr>
          <a:lstStyle/>
          <a:p>
            <a:r>
              <a:rPr lang="en-US" dirty="0"/>
              <a:t>xx</a:t>
            </a:r>
          </a:p>
        </p:txBody>
      </p:sp>
      <p:sp>
        <p:nvSpPr>
          <p:cNvPr id="5" name="TextBox 4">
            <a:extLst>
              <a:ext uri="{FF2B5EF4-FFF2-40B4-BE49-F238E27FC236}">
                <a16:creationId xmlns:a16="http://schemas.microsoft.com/office/drawing/2014/main" id="{5899A7A9-9887-5647-BBCD-BBF450C858CD}"/>
              </a:ext>
            </a:extLst>
          </p:cNvPr>
          <p:cNvSpPr txBox="1"/>
          <p:nvPr/>
        </p:nvSpPr>
        <p:spPr>
          <a:xfrm>
            <a:off x="1709530" y="794267"/>
            <a:ext cx="8439875" cy="738664"/>
          </a:xfrm>
          <a:prstGeom prst="rect">
            <a:avLst/>
          </a:prstGeom>
          <a:noFill/>
        </p:spPr>
        <p:txBody>
          <a:bodyPr wrap="none" rtlCol="0">
            <a:spAutoFit/>
          </a:bodyPr>
          <a:lstStyle/>
          <a:p>
            <a:r>
              <a:rPr lang="en-US" sz="4200" dirty="0">
                <a:solidFill>
                  <a:schemeClr val="accent6">
                    <a:lumMod val="50000"/>
                  </a:schemeClr>
                </a:solidFill>
                <a:latin typeface="+mj-lt"/>
              </a:rPr>
              <a:t>Primary Research in the COVID-19 era</a:t>
            </a:r>
          </a:p>
        </p:txBody>
      </p:sp>
      <p:sp>
        <p:nvSpPr>
          <p:cNvPr id="7" name="Subtitle 2">
            <a:extLst>
              <a:ext uri="{FF2B5EF4-FFF2-40B4-BE49-F238E27FC236}">
                <a16:creationId xmlns:a16="http://schemas.microsoft.com/office/drawing/2014/main" id="{B8C5B148-EF39-7940-882B-01D59FC9551F}"/>
              </a:ext>
            </a:extLst>
          </p:cNvPr>
          <p:cNvSpPr txBox="1">
            <a:spLocks/>
          </p:cNvSpPr>
          <p:nvPr/>
        </p:nvSpPr>
        <p:spPr>
          <a:xfrm>
            <a:off x="1709530" y="2031656"/>
            <a:ext cx="9144000" cy="325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6F298D"/>
              </a:buClr>
              <a:buFont typeface="Wingdings" pitchFamily="2" charset="2"/>
              <a:buChar char="§"/>
            </a:pPr>
            <a:r>
              <a:rPr lang="en-US" dirty="0">
                <a:latin typeface="+mj-lt"/>
              </a:rPr>
              <a:t>Depending on your community, try to conduct in-person interviews and observation</a:t>
            </a:r>
          </a:p>
          <a:p>
            <a:pPr marL="342900" indent="-342900">
              <a:buClr>
                <a:srgbClr val="6F298D"/>
              </a:buClr>
              <a:buFont typeface="Wingdings" pitchFamily="2" charset="2"/>
              <a:buChar char="§"/>
            </a:pPr>
            <a:r>
              <a:rPr lang="en-US" dirty="0">
                <a:latin typeface="+mj-lt"/>
              </a:rPr>
              <a:t>Conduct virtual interviews over videoconferencing platforms (e.g., Zoom, Google virtual conferencing, Blue Jeans, other platforms)</a:t>
            </a:r>
          </a:p>
          <a:p>
            <a:pPr marL="342900" indent="-342900">
              <a:buClr>
                <a:srgbClr val="6F298D"/>
              </a:buClr>
              <a:buFont typeface="Wingdings" pitchFamily="2" charset="2"/>
              <a:buChar char="§"/>
            </a:pPr>
            <a:r>
              <a:rPr lang="en-US" dirty="0">
                <a:latin typeface="+mj-lt"/>
              </a:rPr>
              <a:t>Send out surveys and follow-up with phone interviews to discuss their answers – but surveys are not enough</a:t>
            </a:r>
            <a:br>
              <a:rPr lang="en-US" sz="4000" dirty="0"/>
            </a:b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1856978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89038" y="804316"/>
            <a:ext cx="6531428" cy="4085736"/>
          </a:xfrm>
        </p:spPr>
        <p:txBody>
          <a:bodyPr>
            <a:normAutofit fontScale="85000" lnSpcReduction="20000"/>
          </a:bodyPr>
          <a:lstStyle/>
          <a:p>
            <a:pPr marL="407988" indent="-407988">
              <a:lnSpc>
                <a:spcPct val="115000"/>
              </a:lnSpc>
              <a:spcBef>
                <a:spcPts val="0"/>
              </a:spcBef>
              <a:spcAft>
                <a:spcPts val="1200"/>
              </a:spcAft>
              <a:buFont typeface="Wingdings" pitchFamily="2" charset="2"/>
              <a:buChar char="§"/>
            </a:pPr>
            <a:r>
              <a:rPr lang="en-US" sz="3200" dirty="0">
                <a:latin typeface="+mj-lt"/>
              </a:rPr>
              <a:t>RFP: </a:t>
            </a:r>
            <a:r>
              <a:rPr lang="en-US" sz="3200" dirty="0">
                <a:latin typeface="+mj-lt"/>
                <a:hlinkClick r:id="rId3"/>
              </a:rPr>
              <a:t>nc4mm.org/challenge-2020</a:t>
            </a:r>
            <a:br>
              <a:rPr lang="en-US" sz="3200" dirty="0">
                <a:latin typeface="+mj-lt"/>
              </a:rPr>
            </a:br>
            <a:r>
              <a:rPr lang="en-US" sz="3200" i="1" dirty="0">
                <a:latin typeface="+mj-lt"/>
              </a:rPr>
              <a:t>Questions from all potential applicants will be posted there</a:t>
            </a:r>
          </a:p>
          <a:p>
            <a:pPr marL="407988" indent="-407988">
              <a:lnSpc>
                <a:spcPct val="115000"/>
              </a:lnSpc>
              <a:spcBef>
                <a:spcPts val="0"/>
              </a:spcBef>
              <a:spcAft>
                <a:spcPts val="1200"/>
              </a:spcAft>
              <a:buFont typeface="Wingdings" pitchFamily="2" charset="2"/>
              <a:buChar char="§"/>
            </a:pPr>
            <a:r>
              <a:rPr lang="en-US" sz="3200" dirty="0">
                <a:latin typeface="+mj-lt"/>
              </a:rPr>
              <a:t>Questions: </a:t>
            </a:r>
            <a:r>
              <a:rPr lang="en-US" sz="3200" dirty="0" err="1">
                <a:latin typeface="+mj-lt"/>
              </a:rPr>
              <a:t>reckley@ctaa.org</a:t>
            </a:r>
            <a:endParaRPr lang="en-US" sz="3200" dirty="0">
              <a:latin typeface="+mj-lt"/>
            </a:endParaRPr>
          </a:p>
          <a:p>
            <a:pPr marL="407988" indent="-407988">
              <a:lnSpc>
                <a:spcPct val="115000"/>
              </a:lnSpc>
              <a:spcBef>
                <a:spcPts val="0"/>
              </a:spcBef>
              <a:spcAft>
                <a:spcPts val="1200"/>
              </a:spcAft>
              <a:buFont typeface="Wingdings" pitchFamily="2" charset="2"/>
              <a:buChar char="§"/>
            </a:pPr>
            <a:r>
              <a:rPr lang="en-US" sz="3200" dirty="0">
                <a:latin typeface="+mj-lt"/>
              </a:rPr>
              <a:t>Deadline: questions can </a:t>
            </a:r>
            <a:r>
              <a:rPr lang="en-US" sz="3200">
                <a:latin typeface="+mj-lt"/>
              </a:rPr>
              <a:t>be submitted </a:t>
            </a:r>
            <a:r>
              <a:rPr lang="en-US" sz="3200" dirty="0">
                <a:latin typeface="+mj-lt"/>
              </a:rPr>
              <a:t>anytime before applications are due</a:t>
            </a:r>
          </a:p>
          <a:p>
            <a:pPr marL="407988" indent="-407988">
              <a:lnSpc>
                <a:spcPct val="115000"/>
              </a:lnSpc>
              <a:spcBef>
                <a:spcPts val="0"/>
              </a:spcBef>
              <a:spcAft>
                <a:spcPts val="1200"/>
              </a:spcAft>
              <a:buFont typeface="Wingdings" pitchFamily="2" charset="2"/>
              <a:buChar char="§"/>
            </a:pPr>
            <a:r>
              <a:rPr lang="en-US" sz="3200" dirty="0">
                <a:latin typeface="+mj-lt"/>
              </a:rPr>
              <a:t>Application deadline: July 6, 2020, 11:59 pm Eastern time</a:t>
            </a:r>
          </a:p>
          <a:p>
            <a:pPr marL="0" indent="0">
              <a:lnSpc>
                <a:spcPct val="115000"/>
              </a:lnSpc>
              <a:spcBef>
                <a:spcPts val="0"/>
              </a:spcBef>
              <a:spcAft>
                <a:spcPts val="800"/>
              </a:spcAft>
              <a:buNone/>
            </a:pPr>
            <a:endParaRPr lang="en-US" sz="3200" dirty="0">
              <a:latin typeface="+mj-lt"/>
            </a:endParaRP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216262" y="265588"/>
            <a:ext cx="3833223" cy="6592411"/>
          </a:xfrm>
          <a:prstGeom prst="rect">
            <a:avLst/>
          </a:prstGeom>
          <a:solidFill>
            <a:schemeClr val="accent4">
              <a:lumMod val="60000"/>
              <a:lumOff val="4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t>Questions?</a:t>
            </a:r>
          </a:p>
        </p:txBody>
      </p:sp>
    </p:spTree>
    <p:extLst>
      <p:ext uri="{BB962C8B-B14F-4D97-AF65-F5344CB8AC3E}">
        <p14:creationId xmlns:p14="http://schemas.microsoft.com/office/powerpoint/2010/main" val="127628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tx1">
                    <a:lumMod val="75000"/>
                    <a:lumOff val="25000"/>
                  </a:schemeClr>
                </a:solidFill>
              </a:rPr>
              <a:t>Goal of the Center</a:t>
            </a:r>
            <a:endParaRPr lang="en-US" dirty="0">
              <a:solidFill>
                <a:schemeClr val="tx1">
                  <a:lumMod val="75000"/>
                  <a:lumOff val="25000"/>
                </a:schemeClr>
              </a:solidFill>
            </a:endParaRPr>
          </a:p>
        </p:txBody>
      </p:sp>
      <p:sp>
        <p:nvSpPr>
          <p:cNvPr id="5" name="Content Placeholder 4"/>
          <p:cNvSpPr>
            <a:spLocks noGrp="1"/>
          </p:cNvSpPr>
          <p:nvPr>
            <p:ph idx="4294967295"/>
          </p:nvPr>
        </p:nvSpPr>
        <p:spPr>
          <a:xfrm>
            <a:off x="6096000" y="1690688"/>
            <a:ext cx="5018314" cy="3614057"/>
          </a:xfrm>
        </p:spPr>
        <p:txBody>
          <a:bodyPr>
            <a:noAutofit/>
          </a:bodyPr>
          <a:lstStyle/>
          <a:p>
            <a:pPr marL="0" indent="0">
              <a:buNone/>
            </a:pPr>
            <a:r>
              <a:rPr lang="en-US" sz="4200" b="1" dirty="0">
                <a:solidFill>
                  <a:schemeClr val="accent6">
                    <a:lumMod val="50000"/>
                  </a:schemeClr>
                </a:solidFill>
                <a:latin typeface="+mj-lt"/>
                <a:cs typeface="Comic Sans MS"/>
              </a:rPr>
              <a:t>Goal of the Center</a:t>
            </a:r>
          </a:p>
          <a:p>
            <a:pPr marL="0" indent="0">
              <a:buNone/>
            </a:pPr>
            <a:endParaRPr lang="en-US" sz="1000" b="1" dirty="0">
              <a:solidFill>
                <a:schemeClr val="accent6">
                  <a:lumMod val="50000"/>
                </a:schemeClr>
              </a:solidFill>
              <a:latin typeface="+mj-lt"/>
              <a:cs typeface="Comic Sans MS"/>
            </a:endParaRPr>
          </a:p>
          <a:p>
            <a:pPr marL="0" indent="0">
              <a:buNone/>
            </a:pPr>
            <a:r>
              <a:rPr lang="en-US" sz="3200" dirty="0">
                <a:latin typeface="+mj-lt"/>
                <a:cs typeface="Comic Sans MS"/>
              </a:rPr>
              <a:t>To promote customer-centered mobility strategies that advance good health, economic vitality, self-sufficiency, &amp; community </a:t>
            </a:r>
          </a:p>
          <a:p>
            <a:pPr marL="0" indent="0">
              <a:buNone/>
            </a:pPr>
            <a:endParaRPr lang="en-US" sz="4200" dirty="0">
              <a:latin typeface="+mj-lt"/>
            </a:endParaRPr>
          </a:p>
        </p:txBody>
      </p:sp>
      <p:pic>
        <p:nvPicPr>
          <p:cNvPr id="6" name="Picture 5">
            <a:extLst>
              <a:ext uri="{FF2B5EF4-FFF2-40B4-BE49-F238E27FC236}">
                <a16:creationId xmlns:a16="http://schemas.microsoft.com/office/drawing/2014/main" id="{60273FD1-5E5B-6748-BD83-F978B12B35F7}"/>
              </a:ext>
            </a:extLst>
          </p:cNvPr>
          <p:cNvPicPr>
            <a:picLocks noChangeAspect="1"/>
          </p:cNvPicPr>
          <p:nvPr/>
        </p:nvPicPr>
        <p:blipFill rotWithShape="1">
          <a:blip r:embed="rId3"/>
          <a:srcRect l="15212" r="32377"/>
          <a:stretch/>
        </p:blipFill>
        <p:spPr>
          <a:xfrm>
            <a:off x="195943" y="228600"/>
            <a:ext cx="4767943" cy="6629400"/>
          </a:xfrm>
          <a:prstGeom prst="rect">
            <a:avLst/>
          </a:prstGeom>
        </p:spPr>
      </p:pic>
    </p:spTree>
    <p:extLst>
      <p:ext uri="{BB962C8B-B14F-4D97-AF65-F5344CB8AC3E}">
        <p14:creationId xmlns:p14="http://schemas.microsoft.com/office/powerpoint/2010/main" val="76907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86470" y="577075"/>
            <a:ext cx="7315200" cy="5969438"/>
          </a:xfrm>
        </p:spPr>
        <p:txBody>
          <a:bodyPr>
            <a:normAutofit/>
          </a:bodyPr>
          <a:lstStyle/>
          <a:p>
            <a:pPr lvl="0"/>
            <a:r>
              <a:rPr lang="en-US" sz="3200" dirty="0">
                <a:solidFill>
                  <a:prstClr val="black"/>
                </a:solidFill>
                <a:latin typeface="+mj-lt"/>
              </a:rPr>
              <a:t>Review key activities of the grant proposal</a:t>
            </a:r>
          </a:p>
          <a:p>
            <a:pPr lvl="0">
              <a:lnSpc>
                <a:spcPct val="150000"/>
              </a:lnSpc>
            </a:pPr>
            <a:r>
              <a:rPr lang="en-US" sz="3200" dirty="0">
                <a:solidFill>
                  <a:prstClr val="black"/>
                </a:solidFill>
                <a:latin typeface="+mj-lt"/>
              </a:rPr>
              <a:t>Review application process, eligibility, etc.</a:t>
            </a:r>
          </a:p>
          <a:p>
            <a:pPr lvl="0">
              <a:lnSpc>
                <a:spcPct val="100000"/>
              </a:lnSpc>
            </a:pPr>
            <a:r>
              <a:rPr lang="en-US" sz="3200" dirty="0">
                <a:solidFill>
                  <a:prstClr val="black"/>
                </a:solidFill>
                <a:latin typeface="+mj-lt"/>
              </a:rPr>
              <a:t>Give an introduction to human-centered design and ethnographic-style interviewing</a:t>
            </a:r>
          </a:p>
          <a:p>
            <a:pPr lvl="0">
              <a:lnSpc>
                <a:spcPct val="150000"/>
              </a:lnSpc>
            </a:pPr>
            <a:r>
              <a:rPr lang="en-US" sz="3200" dirty="0">
                <a:solidFill>
                  <a:prstClr val="black"/>
                </a:solidFill>
                <a:latin typeface="+mj-lt"/>
              </a:rPr>
              <a:t>Respond to questions</a:t>
            </a:r>
          </a:p>
          <a:p>
            <a:pPr marL="0" lvl="0" indent="0">
              <a:buNone/>
            </a:pPr>
            <a:br>
              <a:rPr lang="en-US" sz="3200" b="1" dirty="0">
                <a:solidFill>
                  <a:prstClr val="black"/>
                </a:solidFill>
                <a:latin typeface="+mj-lt"/>
              </a:rPr>
            </a:br>
            <a:r>
              <a:rPr lang="en-US" sz="3200" b="1" dirty="0">
                <a:solidFill>
                  <a:prstClr val="black"/>
                </a:solidFill>
                <a:latin typeface="+mj-lt"/>
              </a:rPr>
              <a:t>	nc4mm.org/challenge-2020</a:t>
            </a:r>
          </a:p>
          <a:p>
            <a:pPr marL="0" indent="0">
              <a:buNone/>
            </a:pPr>
            <a:endParaRPr lang="en-US" sz="3200" b="1" dirty="0">
              <a:latin typeface="+mj-lt"/>
            </a:endParaRP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194491" y="265589"/>
            <a:ext cx="3833223" cy="6592411"/>
          </a:xfrm>
          <a:prstGeom prst="rect">
            <a:avLst/>
          </a:prstGeom>
          <a:solidFill>
            <a:srgbClr val="8CB99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Webinar </a:t>
            </a:r>
          </a:p>
          <a:p>
            <a:r>
              <a:rPr lang="en-US" sz="4200" dirty="0">
                <a:solidFill>
                  <a:schemeClr val="bg1"/>
                </a:solidFill>
              </a:rPr>
              <a:t>Agenda</a:t>
            </a:r>
          </a:p>
        </p:txBody>
      </p:sp>
    </p:spTree>
    <p:extLst>
      <p:ext uri="{BB962C8B-B14F-4D97-AF65-F5344CB8AC3E}">
        <p14:creationId xmlns:p14="http://schemas.microsoft.com/office/powerpoint/2010/main" val="353096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73933C-ECCD-864E-B915-12AB95A9EB05}"/>
              </a:ext>
            </a:extLst>
          </p:cNvPr>
          <p:cNvSpPr>
            <a:spLocks noGrp="1"/>
          </p:cNvSpPr>
          <p:nvPr>
            <p:ph type="title"/>
          </p:nvPr>
        </p:nvSpPr>
        <p:spPr>
          <a:xfrm>
            <a:off x="791323" y="538188"/>
            <a:ext cx="10515600" cy="584446"/>
          </a:xfrm>
        </p:spPr>
        <p:txBody>
          <a:bodyPr>
            <a:noAutofit/>
          </a:bodyPr>
          <a:lstStyle/>
          <a:p>
            <a:r>
              <a:rPr lang="en-US" sz="4200" dirty="0"/>
              <a:t>Timeline for Design Challenge Grants</a:t>
            </a:r>
          </a:p>
        </p:txBody>
      </p:sp>
      <p:sp>
        <p:nvSpPr>
          <p:cNvPr id="146" name="Text Placeholder 145">
            <a:extLst>
              <a:ext uri="{FF2B5EF4-FFF2-40B4-BE49-F238E27FC236}">
                <a16:creationId xmlns:a16="http://schemas.microsoft.com/office/drawing/2014/main" id="{2F0C4645-FACB-B548-B61C-8B5C0B7E1B4E}"/>
              </a:ext>
            </a:extLst>
          </p:cNvPr>
          <p:cNvSpPr>
            <a:spLocks noGrp="1"/>
          </p:cNvSpPr>
          <p:nvPr>
            <p:ph type="body" sz="quarter" idx="4294967295"/>
          </p:nvPr>
        </p:nvSpPr>
        <p:spPr>
          <a:xfrm>
            <a:off x="2717138" y="4523934"/>
            <a:ext cx="722313" cy="454025"/>
          </a:xfrm>
        </p:spPr>
        <p:txBody>
          <a:bodyPr>
            <a:noAutofit/>
          </a:bodyPr>
          <a:lstStyle/>
          <a:p>
            <a:pPr marL="0" indent="0" algn="ctr">
              <a:buNone/>
            </a:pPr>
            <a:r>
              <a:rPr lang="en-US" sz="1800" b="1" dirty="0">
                <a:latin typeface="+mj-lt"/>
              </a:rPr>
              <a:t>July 6</a:t>
            </a:r>
            <a:endParaRPr lang="en-US" sz="1800" b="1" dirty="0"/>
          </a:p>
        </p:txBody>
      </p:sp>
      <p:sp>
        <p:nvSpPr>
          <p:cNvPr id="153" name="Text Placeholder 152">
            <a:extLst>
              <a:ext uri="{FF2B5EF4-FFF2-40B4-BE49-F238E27FC236}">
                <a16:creationId xmlns:a16="http://schemas.microsoft.com/office/drawing/2014/main" id="{E513B673-0C1C-FE4C-B34A-16C4A7E230EC}"/>
              </a:ext>
            </a:extLst>
          </p:cNvPr>
          <p:cNvSpPr>
            <a:spLocks noGrp="1"/>
          </p:cNvSpPr>
          <p:nvPr>
            <p:ph type="body" sz="quarter" idx="4294967295"/>
          </p:nvPr>
        </p:nvSpPr>
        <p:spPr>
          <a:xfrm>
            <a:off x="616755" y="2324383"/>
            <a:ext cx="1233816" cy="673100"/>
          </a:xfrm>
        </p:spPr>
        <p:txBody>
          <a:bodyPr>
            <a:noAutofit/>
          </a:bodyPr>
          <a:lstStyle/>
          <a:p>
            <a:pPr marL="0" indent="0">
              <a:buNone/>
            </a:pPr>
            <a:r>
              <a:rPr lang="en-US" sz="2000" b="1" dirty="0">
                <a:latin typeface="+mj-lt"/>
              </a:rPr>
              <a:t>RFP released</a:t>
            </a:r>
          </a:p>
        </p:txBody>
      </p:sp>
      <p:sp>
        <p:nvSpPr>
          <p:cNvPr id="77" name="Text Placeholder 145">
            <a:extLst>
              <a:ext uri="{FF2B5EF4-FFF2-40B4-BE49-F238E27FC236}">
                <a16:creationId xmlns:a16="http://schemas.microsoft.com/office/drawing/2014/main" id="{21410670-D1E8-AE4F-8E0C-303C2DCB9E10}"/>
              </a:ext>
            </a:extLst>
          </p:cNvPr>
          <p:cNvSpPr txBox="1">
            <a:spLocks/>
          </p:cNvSpPr>
          <p:nvPr/>
        </p:nvSpPr>
        <p:spPr>
          <a:xfrm>
            <a:off x="4715208" y="4470989"/>
            <a:ext cx="1020978" cy="55991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lumMod val="75000"/>
                    <a:lumOff val="25000"/>
                  </a:schemeClr>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Aug. </a:t>
            </a:r>
          </a:p>
          <a:p>
            <a:r>
              <a:rPr lang="en-US" sz="1800" dirty="0"/>
              <a:t>15</a:t>
            </a:r>
          </a:p>
        </p:txBody>
      </p:sp>
      <p:sp>
        <p:nvSpPr>
          <p:cNvPr id="78" name="Text Placeholder 152">
            <a:extLst>
              <a:ext uri="{FF2B5EF4-FFF2-40B4-BE49-F238E27FC236}">
                <a16:creationId xmlns:a16="http://schemas.microsoft.com/office/drawing/2014/main" id="{4B064F37-3FE2-2B47-853E-C64672104DF3}"/>
              </a:ext>
            </a:extLst>
          </p:cNvPr>
          <p:cNvSpPr txBox="1">
            <a:spLocks/>
          </p:cNvSpPr>
          <p:nvPr/>
        </p:nvSpPr>
        <p:spPr>
          <a:xfrm>
            <a:off x="4335326" y="1938674"/>
            <a:ext cx="1571670" cy="87075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Successful applicants notified</a:t>
            </a:r>
          </a:p>
        </p:txBody>
      </p:sp>
      <p:sp>
        <p:nvSpPr>
          <p:cNvPr id="2" name="TextBox 1">
            <a:extLst>
              <a:ext uri="{FF2B5EF4-FFF2-40B4-BE49-F238E27FC236}">
                <a16:creationId xmlns:a16="http://schemas.microsoft.com/office/drawing/2014/main" id="{63CF6129-1155-AD49-9D3A-BC257A10ECED}"/>
              </a:ext>
            </a:extLst>
          </p:cNvPr>
          <p:cNvSpPr txBox="1"/>
          <p:nvPr/>
        </p:nvSpPr>
        <p:spPr>
          <a:xfrm>
            <a:off x="2687217" y="3607724"/>
            <a:ext cx="1047969" cy="369332"/>
          </a:xfrm>
          <a:prstGeom prst="rect">
            <a:avLst/>
          </a:prstGeom>
          <a:noFill/>
        </p:spPr>
        <p:txBody>
          <a:bodyPr wrap="square" rtlCol="0">
            <a:spAutoFit/>
          </a:bodyPr>
          <a:lstStyle/>
          <a:p>
            <a:endParaRPr lang="en-US" dirty="0"/>
          </a:p>
        </p:txBody>
      </p:sp>
      <p:sp>
        <p:nvSpPr>
          <p:cNvPr id="82" name="Text Placeholder 145">
            <a:extLst>
              <a:ext uri="{FF2B5EF4-FFF2-40B4-BE49-F238E27FC236}">
                <a16:creationId xmlns:a16="http://schemas.microsoft.com/office/drawing/2014/main" id="{D1CAFBAF-4965-A740-9C23-C4F085194E08}"/>
              </a:ext>
            </a:extLst>
          </p:cNvPr>
          <p:cNvSpPr txBox="1">
            <a:spLocks/>
          </p:cNvSpPr>
          <p:nvPr/>
        </p:nvSpPr>
        <p:spPr>
          <a:xfrm>
            <a:off x="6901202" y="4029113"/>
            <a:ext cx="808435" cy="3921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lumMod val="75000"/>
                    <a:lumOff val="25000"/>
                  </a:schemeClr>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Sept.</a:t>
            </a:r>
          </a:p>
        </p:txBody>
      </p:sp>
      <p:sp>
        <p:nvSpPr>
          <p:cNvPr id="83" name="Text Placeholder 152">
            <a:extLst>
              <a:ext uri="{FF2B5EF4-FFF2-40B4-BE49-F238E27FC236}">
                <a16:creationId xmlns:a16="http://schemas.microsoft.com/office/drawing/2014/main" id="{848BC744-6141-A449-980F-4E0D0F8BDE9B}"/>
              </a:ext>
            </a:extLst>
          </p:cNvPr>
          <p:cNvSpPr txBox="1">
            <a:spLocks/>
          </p:cNvSpPr>
          <p:nvPr/>
        </p:nvSpPr>
        <p:spPr>
          <a:xfrm>
            <a:off x="6345236" y="1557001"/>
            <a:ext cx="1679354" cy="125242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Kick-off webinar for selected participants</a:t>
            </a:r>
          </a:p>
        </p:txBody>
      </p:sp>
      <p:sp>
        <p:nvSpPr>
          <p:cNvPr id="85" name="Text Placeholder 152">
            <a:extLst>
              <a:ext uri="{FF2B5EF4-FFF2-40B4-BE49-F238E27FC236}">
                <a16:creationId xmlns:a16="http://schemas.microsoft.com/office/drawing/2014/main" id="{3D4478EC-9857-794B-99B1-F57F001B09EB}"/>
              </a:ext>
            </a:extLst>
          </p:cNvPr>
          <p:cNvSpPr txBox="1">
            <a:spLocks/>
          </p:cNvSpPr>
          <p:nvPr/>
        </p:nvSpPr>
        <p:spPr>
          <a:xfrm>
            <a:off x="10569436" y="2126738"/>
            <a:ext cx="1474974" cy="4432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Activities completed</a:t>
            </a:r>
          </a:p>
        </p:txBody>
      </p:sp>
      <p:sp>
        <p:nvSpPr>
          <p:cNvPr id="86" name="Text Placeholder 145">
            <a:extLst>
              <a:ext uri="{FF2B5EF4-FFF2-40B4-BE49-F238E27FC236}">
                <a16:creationId xmlns:a16="http://schemas.microsoft.com/office/drawing/2014/main" id="{37174633-4D60-C941-B68E-60C6A700B148}"/>
              </a:ext>
            </a:extLst>
          </p:cNvPr>
          <p:cNvSpPr txBox="1">
            <a:spLocks/>
          </p:cNvSpPr>
          <p:nvPr/>
        </p:nvSpPr>
        <p:spPr>
          <a:xfrm>
            <a:off x="8533994" y="3945404"/>
            <a:ext cx="885427" cy="6403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lumMod val="75000"/>
                    <a:lumOff val="25000"/>
                  </a:schemeClr>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Sept- Oct</a:t>
            </a:r>
          </a:p>
        </p:txBody>
      </p:sp>
      <p:sp>
        <p:nvSpPr>
          <p:cNvPr id="87" name="Text Placeholder 145">
            <a:extLst>
              <a:ext uri="{FF2B5EF4-FFF2-40B4-BE49-F238E27FC236}">
                <a16:creationId xmlns:a16="http://schemas.microsoft.com/office/drawing/2014/main" id="{B13DB195-6261-594A-8ADE-942EA996E8CE}"/>
              </a:ext>
            </a:extLst>
          </p:cNvPr>
          <p:cNvSpPr txBox="1">
            <a:spLocks/>
          </p:cNvSpPr>
          <p:nvPr/>
        </p:nvSpPr>
        <p:spPr>
          <a:xfrm>
            <a:off x="10034324" y="4366834"/>
            <a:ext cx="937387" cy="43042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lumMod val="75000"/>
                    <a:lumOff val="25000"/>
                  </a:schemeClr>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Feb 2021</a:t>
            </a:r>
          </a:p>
        </p:txBody>
      </p:sp>
      <p:sp>
        <p:nvSpPr>
          <p:cNvPr id="88" name="Text Placeholder 152">
            <a:extLst>
              <a:ext uri="{FF2B5EF4-FFF2-40B4-BE49-F238E27FC236}">
                <a16:creationId xmlns:a16="http://schemas.microsoft.com/office/drawing/2014/main" id="{71D6DFBE-1C11-2C4D-BE36-0D0191DDC3DD}"/>
              </a:ext>
            </a:extLst>
          </p:cNvPr>
          <p:cNvSpPr txBox="1">
            <a:spLocks/>
          </p:cNvSpPr>
          <p:nvPr/>
        </p:nvSpPr>
        <p:spPr>
          <a:xfrm>
            <a:off x="8533994" y="2126738"/>
            <a:ext cx="1368541" cy="4432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500" b="1" kern="1200">
                <a:solidFill>
                  <a:schemeClr val="tx1"/>
                </a:solidFill>
                <a:latin typeface="+mj-lt"/>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On-site workshops</a:t>
            </a:r>
          </a:p>
        </p:txBody>
      </p:sp>
      <p:sp>
        <p:nvSpPr>
          <p:cNvPr id="16" name="Text Placeholder 152">
            <a:extLst>
              <a:ext uri="{FF2B5EF4-FFF2-40B4-BE49-F238E27FC236}">
                <a16:creationId xmlns:a16="http://schemas.microsoft.com/office/drawing/2014/main" id="{08455CD7-95E7-D347-B7D4-6ECDA5B07502}"/>
              </a:ext>
            </a:extLst>
          </p:cNvPr>
          <p:cNvSpPr txBox="1">
            <a:spLocks/>
          </p:cNvSpPr>
          <p:nvPr/>
        </p:nvSpPr>
        <p:spPr>
          <a:xfrm>
            <a:off x="2259504" y="2219966"/>
            <a:ext cx="1637582" cy="8238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mj-lt"/>
              </a:rPr>
              <a:t>Applications due</a:t>
            </a:r>
          </a:p>
        </p:txBody>
      </p:sp>
      <p:sp>
        <p:nvSpPr>
          <p:cNvPr id="17" name="Text Placeholder 145">
            <a:extLst>
              <a:ext uri="{FF2B5EF4-FFF2-40B4-BE49-F238E27FC236}">
                <a16:creationId xmlns:a16="http://schemas.microsoft.com/office/drawing/2014/main" id="{3A661206-6903-0B47-88D9-ECE8E6D87659}"/>
              </a:ext>
            </a:extLst>
          </p:cNvPr>
          <p:cNvSpPr txBox="1">
            <a:spLocks/>
          </p:cNvSpPr>
          <p:nvPr/>
        </p:nvSpPr>
        <p:spPr>
          <a:xfrm>
            <a:off x="725783" y="3977056"/>
            <a:ext cx="721736" cy="4538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latin typeface="+mj-lt"/>
              </a:rPr>
              <a:t>May</a:t>
            </a:r>
            <a:r>
              <a:rPr lang="en-US" sz="1800" b="1" dirty="0"/>
              <a:t> </a:t>
            </a:r>
            <a:r>
              <a:rPr lang="en-US" sz="1800" b="1" dirty="0">
                <a:latin typeface="+mj-lt"/>
              </a:rPr>
              <a:t>14</a:t>
            </a:r>
          </a:p>
        </p:txBody>
      </p:sp>
      <p:sp>
        <p:nvSpPr>
          <p:cNvPr id="20" name="Rectangle 19">
            <a:extLst>
              <a:ext uri="{FF2B5EF4-FFF2-40B4-BE49-F238E27FC236}">
                <a16:creationId xmlns:a16="http://schemas.microsoft.com/office/drawing/2014/main" id="{2C864EC8-BD06-A440-A461-83B68DBB5965}"/>
              </a:ext>
            </a:extLst>
          </p:cNvPr>
          <p:cNvSpPr/>
          <p:nvPr/>
        </p:nvSpPr>
        <p:spPr>
          <a:xfrm rot="10800000">
            <a:off x="0" y="0"/>
            <a:ext cx="12192000" cy="249382"/>
          </a:xfrm>
          <a:prstGeom prst="rect">
            <a:avLst/>
          </a:prstGeom>
          <a:gradFill flip="none" rotWithShape="1">
            <a:gsLst>
              <a:gs pos="53000">
                <a:srgbClr val="ACACAC"/>
              </a:gs>
              <a:gs pos="49500">
                <a:schemeClr val="bg1">
                  <a:lumMod val="95000"/>
                </a:schemeClr>
              </a:gs>
              <a:gs pos="46000">
                <a:schemeClr val="bg1">
                  <a:lumMod val="85000"/>
                </a:schemeClr>
              </a:gs>
              <a:gs pos="100000">
                <a:schemeClr val="bg1">
                  <a:lumMod val="50000"/>
                </a:schemeClr>
              </a:gs>
              <a:gs pos="38000">
                <a:srgbClr val="61237F"/>
              </a:gs>
              <a:gs pos="66000">
                <a:srgbClr val="826A97">
                  <a:alpha val="60000"/>
                </a:srgbClr>
              </a:gs>
              <a:gs pos="85000">
                <a:schemeClr val="bg1">
                  <a:lumMod val="8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AD204C-4A7D-9C49-9AB6-2C330627C393}"/>
              </a:ext>
            </a:extLst>
          </p:cNvPr>
          <p:cNvSpPr/>
          <p:nvPr/>
        </p:nvSpPr>
        <p:spPr>
          <a:xfrm rot="16200000">
            <a:off x="-3325090" y="3325090"/>
            <a:ext cx="6858001" cy="207821"/>
          </a:xfrm>
          <a:prstGeom prst="rect">
            <a:avLst/>
          </a:prstGeom>
          <a:gradFill flip="none" rotWithShape="1">
            <a:gsLst>
              <a:gs pos="50000">
                <a:srgbClr val="ACACAC"/>
              </a:gs>
              <a:gs pos="38000">
                <a:schemeClr val="bg1">
                  <a:lumMod val="85000"/>
                </a:schemeClr>
              </a:gs>
              <a:gs pos="33000">
                <a:schemeClr val="bg1">
                  <a:lumMod val="95000"/>
                </a:schemeClr>
              </a:gs>
              <a:gs pos="96000">
                <a:schemeClr val="bg1">
                  <a:lumMod val="50000"/>
                </a:schemeClr>
              </a:gs>
              <a:gs pos="17000">
                <a:srgbClr val="61237F"/>
              </a:gs>
              <a:gs pos="71000">
                <a:srgbClr val="826A97">
                  <a:alpha val="60000"/>
                </a:srgbClr>
              </a:gs>
              <a:gs pos="78000">
                <a:schemeClr val="bg1">
                  <a:lumMod val="8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5791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7829" y="1040961"/>
            <a:ext cx="7424057" cy="4989725"/>
          </a:xfrm>
        </p:spPr>
        <p:txBody>
          <a:bodyPr>
            <a:noAutofit/>
          </a:bodyPr>
          <a:lstStyle/>
          <a:p>
            <a:pPr marL="407988" indent="-407988">
              <a:buFont typeface="Wingdings" pitchFamily="2" charset="2"/>
              <a:buChar char="§"/>
            </a:pPr>
            <a:r>
              <a:rPr lang="en-US" sz="3200" dirty="0">
                <a:latin typeface="+mj-lt"/>
              </a:rPr>
              <a:t>Support residents and their communities in creating mobility solutions that promote health and well-being</a:t>
            </a:r>
          </a:p>
          <a:p>
            <a:pPr marL="407988" indent="-407988">
              <a:buFont typeface="Wingdings" pitchFamily="2" charset="2"/>
              <a:buChar char="§"/>
            </a:pPr>
            <a:r>
              <a:rPr lang="en-US" sz="3200" dirty="0">
                <a:latin typeface="+mj-lt"/>
              </a:rPr>
              <a:t>Support the development of cross-sector partnerships that work together on transportation solutions for their community </a:t>
            </a:r>
          </a:p>
          <a:p>
            <a:pPr marL="407988" indent="-407988">
              <a:buFont typeface="Wingdings" pitchFamily="2" charset="2"/>
              <a:buChar char="§"/>
            </a:pPr>
            <a:r>
              <a:rPr lang="en-US" sz="3200" dirty="0">
                <a:latin typeface="+mj-lt"/>
              </a:rPr>
              <a:t>Prepare communities to apply for opportunities for implementation funding</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176506" y="239487"/>
            <a:ext cx="3876767" cy="6618513"/>
          </a:xfrm>
          <a:prstGeom prst="rect">
            <a:avLst/>
          </a:prstGeom>
          <a:solidFill>
            <a:srgbClr val="7030A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Goals of the Design Challenge Planning Grants</a:t>
            </a:r>
          </a:p>
        </p:txBody>
      </p:sp>
    </p:spTree>
    <p:extLst>
      <p:ext uri="{BB962C8B-B14F-4D97-AF65-F5344CB8AC3E}">
        <p14:creationId xmlns:p14="http://schemas.microsoft.com/office/powerpoint/2010/main" val="190111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983966"/>
            <a:ext cx="9522724" cy="4185761"/>
          </a:xfrm>
          <a:prstGeom prst="rect">
            <a:avLst/>
          </a:prstGeom>
          <a:solidFill>
            <a:schemeClr val="bg1">
              <a:alpha val="56000"/>
            </a:schemeClr>
          </a:solidFill>
        </p:spPr>
        <p:txBody>
          <a:bodyPr wrap="square" rtlCol="0">
            <a:spAutoFit/>
          </a:bodyPr>
          <a:lstStyle/>
          <a:p>
            <a:pPr marL="339725">
              <a:spcAft>
                <a:spcPts val="600"/>
              </a:spcAft>
            </a:pPr>
            <a:r>
              <a:rPr lang="en-US" sz="4200" spc="-100" dirty="0">
                <a:latin typeface="+mj-lt"/>
              </a:rPr>
              <a:t>Next steps . . . </a:t>
            </a:r>
          </a:p>
          <a:p>
            <a:pPr marL="1093788">
              <a:spcAft>
                <a:spcPts val="600"/>
              </a:spcAft>
            </a:pPr>
            <a:r>
              <a:rPr lang="en-US" sz="4200" spc="-100" dirty="0">
                <a:latin typeface="+mj-lt"/>
              </a:rPr>
              <a:t>after the Design Challenge grants</a:t>
            </a:r>
          </a:p>
          <a:p>
            <a:pPr marL="1093788">
              <a:spcAft>
                <a:spcPts val="600"/>
              </a:spcAft>
            </a:pPr>
            <a:endParaRPr lang="en-US" sz="4200" spc="-100" dirty="0">
              <a:latin typeface="+mj-lt"/>
            </a:endParaRPr>
          </a:p>
          <a:p>
            <a:pPr marL="796925" indent="-457200">
              <a:spcAft>
                <a:spcPts val="800"/>
              </a:spcAft>
              <a:buFont typeface="Wingdings" pitchFamily="2" charset="2"/>
              <a:buChar char="§"/>
            </a:pPr>
            <a:r>
              <a:rPr lang="en-US" sz="3000" spc="-100" dirty="0">
                <a:latin typeface="+mj-lt"/>
              </a:rPr>
              <a:t>Stage 2: Potential to move to the NCMM-supported Limited Launch phase ($20K)</a:t>
            </a:r>
          </a:p>
          <a:p>
            <a:pPr marL="796925" indent="-457200">
              <a:spcAft>
                <a:spcPts val="800"/>
              </a:spcAft>
              <a:buFont typeface="Wingdings" pitchFamily="2" charset="2"/>
              <a:buChar char="§"/>
            </a:pPr>
            <a:r>
              <a:rPr lang="en-US" sz="3000" spc="-100" dirty="0">
                <a:latin typeface="+mj-lt"/>
              </a:rPr>
              <a:t>Stage 3: Eligible to apply for NCMM’s implementation grants (approx. $75K)</a:t>
            </a:r>
          </a:p>
        </p:txBody>
      </p:sp>
      <p:sp>
        <p:nvSpPr>
          <p:cNvPr id="4" name="TextBox 3"/>
          <p:cNvSpPr txBox="1"/>
          <p:nvPr/>
        </p:nvSpPr>
        <p:spPr>
          <a:xfrm>
            <a:off x="1752600" y="5105401"/>
            <a:ext cx="2438400" cy="1200329"/>
          </a:xfrm>
          <a:prstGeom prst="rect">
            <a:avLst/>
          </a:prstGeom>
          <a:solidFill>
            <a:srgbClr val="FFFFFF"/>
          </a:solidFill>
        </p:spPr>
        <p:txBody>
          <a:bodyPr wrap="square" rtlCol="0">
            <a:sp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78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77950" y="782482"/>
            <a:ext cx="7424057" cy="5558622"/>
          </a:xfrm>
        </p:spPr>
        <p:txBody>
          <a:bodyPr>
            <a:noAutofit/>
          </a:bodyPr>
          <a:lstStyle/>
          <a:p>
            <a:pPr marL="407988" indent="-407988">
              <a:buFont typeface="Wingdings" pitchFamily="2" charset="2"/>
              <a:buChar char="§"/>
            </a:pPr>
            <a:r>
              <a:rPr lang="en-US" sz="3200" dirty="0">
                <a:latin typeface="+mj-lt"/>
              </a:rPr>
              <a:t>Total grants awarded: 4</a:t>
            </a:r>
          </a:p>
          <a:p>
            <a:pPr marL="407988" indent="-407988">
              <a:buFont typeface="Wingdings" pitchFamily="2" charset="2"/>
              <a:buChar char="§"/>
            </a:pPr>
            <a:r>
              <a:rPr lang="en-US" sz="3200" dirty="0">
                <a:latin typeface="+mj-lt"/>
              </a:rPr>
              <a:t>Duration of grants:  Sept 1, 2020 to Feb 28, 2021 (7 mos.)</a:t>
            </a:r>
          </a:p>
          <a:p>
            <a:pPr marL="407988" indent="-407988">
              <a:buFont typeface="Wingdings" pitchFamily="2" charset="2"/>
              <a:buChar char="§"/>
            </a:pPr>
            <a:r>
              <a:rPr lang="en-US" sz="3200" dirty="0">
                <a:latin typeface="+mj-lt"/>
              </a:rPr>
              <a:t>Funding support: up to $25,000 </a:t>
            </a:r>
            <a:br>
              <a:rPr lang="en-US" sz="3200" dirty="0">
                <a:latin typeface="+mj-lt"/>
              </a:rPr>
            </a:br>
            <a:r>
              <a:rPr lang="en-US" sz="3200" dirty="0">
                <a:latin typeface="+mj-lt"/>
              </a:rPr>
              <a:t>(travel, personnel, meeting expenses, development of materials, secondary research, business plan development)</a:t>
            </a:r>
          </a:p>
          <a:p>
            <a:pPr marL="407988" indent="-407988">
              <a:buFont typeface="Wingdings" pitchFamily="2" charset="2"/>
              <a:buChar char="§"/>
            </a:pPr>
            <a:r>
              <a:rPr lang="en-US" sz="3200" dirty="0">
                <a:latin typeface="+mj-lt"/>
              </a:rPr>
              <a:t>Two in-person meetings (Sept. - Oct.) [conditions permitting]</a:t>
            </a:r>
          </a:p>
          <a:p>
            <a:pPr marL="407988" indent="-407988">
              <a:buFont typeface="Wingdings" pitchFamily="2" charset="2"/>
              <a:buChar char="§"/>
            </a:pPr>
            <a:r>
              <a:rPr lang="en-US" sz="3200" dirty="0">
                <a:latin typeface="+mj-lt"/>
              </a:rPr>
              <a:t>NCMM facilitator for each team</a:t>
            </a:r>
          </a:p>
          <a:p>
            <a:pPr marL="407988" indent="-407988">
              <a:buFont typeface="Wingdings" pitchFamily="2" charset="2"/>
              <a:buChar char="§"/>
            </a:pPr>
            <a:r>
              <a:rPr lang="en-US" sz="3200" dirty="0">
                <a:latin typeface="+mj-lt"/>
              </a:rPr>
              <a:t>Periodic webinars</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216262" y="265588"/>
            <a:ext cx="3833223" cy="6592411"/>
          </a:xfrm>
          <a:prstGeom prst="rect">
            <a:avLst/>
          </a:prstGeom>
          <a:solidFill>
            <a:srgbClr val="8CB99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Key Facts</a:t>
            </a:r>
          </a:p>
        </p:txBody>
      </p:sp>
    </p:spTree>
    <p:extLst>
      <p:ext uri="{BB962C8B-B14F-4D97-AF65-F5344CB8AC3E}">
        <p14:creationId xmlns:p14="http://schemas.microsoft.com/office/powerpoint/2010/main" val="27607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27714" y="549742"/>
            <a:ext cx="7888061" cy="6565433"/>
          </a:xfrm>
        </p:spPr>
        <p:txBody>
          <a:bodyPr>
            <a:noAutofit/>
          </a:bodyPr>
          <a:lstStyle/>
          <a:p>
            <a:pPr marL="0" indent="0">
              <a:buNone/>
            </a:pPr>
            <a:r>
              <a:rPr lang="en-US" sz="2400" dirty="0">
                <a:latin typeface="+mj-lt"/>
              </a:rPr>
              <a:t>How might we address community members who face transportation barriers in . . . </a:t>
            </a:r>
          </a:p>
          <a:p>
            <a:pPr marL="917575" indent="-508000">
              <a:buFont typeface="+mj-lt"/>
              <a:buAutoNum type="arabicPeriod"/>
            </a:pPr>
            <a:r>
              <a:rPr lang="en-US" sz="2400" dirty="0">
                <a:latin typeface="+mj-lt"/>
              </a:rPr>
              <a:t>Accessing community and peer support opportunities (e.g., substance use peer recovery groups, behavioral health peer groups)</a:t>
            </a:r>
          </a:p>
          <a:p>
            <a:pPr marL="917575" indent="-508000">
              <a:buFont typeface="+mj-lt"/>
              <a:buAutoNum type="arabicPeriod"/>
            </a:pPr>
            <a:r>
              <a:rPr lang="en-US" sz="2400" dirty="0">
                <a:latin typeface="+mj-lt"/>
              </a:rPr>
              <a:t>Accessing healthy food (e.g., grocery stores with fresh choices, farmers’ markets, SNAP programs)</a:t>
            </a:r>
          </a:p>
          <a:p>
            <a:pPr marL="917575" indent="-508000">
              <a:buFont typeface="+mj-lt"/>
              <a:buAutoNum type="arabicPeriod"/>
            </a:pPr>
            <a:r>
              <a:rPr lang="en-US" sz="2400" dirty="0">
                <a:latin typeface="+mj-lt"/>
              </a:rPr>
              <a:t>Accessing  economic opportunity (e.g., training, education, jobs)</a:t>
            </a:r>
          </a:p>
          <a:p>
            <a:pPr marL="917575" indent="-508000">
              <a:buFont typeface="+mj-lt"/>
              <a:buAutoNum type="arabicPeriod"/>
            </a:pPr>
            <a:r>
              <a:rPr lang="en-US" sz="2400" dirty="0">
                <a:latin typeface="+mj-lt"/>
              </a:rPr>
              <a:t>Accessing health care–related destinations</a:t>
            </a:r>
          </a:p>
          <a:p>
            <a:pPr marL="917575" indent="-508000">
              <a:buFont typeface="+mj-lt"/>
              <a:buAutoNum type="arabicPeriod"/>
            </a:pPr>
            <a:r>
              <a:rPr lang="en-US" sz="2400" dirty="0">
                <a:latin typeface="+mj-lt"/>
              </a:rPr>
              <a:t>Ensuring their personal safety in the community (e.g., safe use of public transportation, access to safe housing)</a:t>
            </a:r>
          </a:p>
          <a:p>
            <a:pPr marL="917575" indent="-508000">
              <a:buFont typeface="+mj-lt"/>
              <a:buAutoNum type="arabicPeriod"/>
            </a:pPr>
            <a:r>
              <a:rPr lang="en-US" sz="2400" dirty="0">
                <a:latin typeface="+mj-lt"/>
              </a:rPr>
              <a:t>Accessing  recreation and physical activity (e.g., bike and walking trails, recreation centers)</a:t>
            </a:r>
          </a:p>
        </p:txBody>
      </p:sp>
      <p:sp>
        <p:nvSpPr>
          <p:cNvPr id="4" name="Title 1">
            <a:extLst>
              <a:ext uri="{FF2B5EF4-FFF2-40B4-BE49-F238E27FC236}">
                <a16:creationId xmlns:a16="http://schemas.microsoft.com/office/drawing/2014/main" id="{FC2B9EA4-8798-C044-8D45-BEFB9A562901}"/>
              </a:ext>
            </a:extLst>
          </p:cNvPr>
          <p:cNvSpPr txBox="1">
            <a:spLocks/>
          </p:cNvSpPr>
          <p:nvPr/>
        </p:nvSpPr>
        <p:spPr>
          <a:xfrm>
            <a:off x="194491" y="247301"/>
            <a:ext cx="3833223" cy="6628987"/>
          </a:xfrm>
          <a:prstGeom prst="rect">
            <a:avLst/>
          </a:prstGeom>
          <a:solidFill>
            <a:srgbClr val="8CB99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dirty="0">
                <a:solidFill>
                  <a:schemeClr val="bg1"/>
                </a:solidFill>
              </a:rPr>
              <a:t>Challenge Areas</a:t>
            </a:r>
          </a:p>
        </p:txBody>
      </p:sp>
    </p:spTree>
    <p:extLst>
      <p:ext uri="{BB962C8B-B14F-4D97-AF65-F5344CB8AC3E}">
        <p14:creationId xmlns:p14="http://schemas.microsoft.com/office/powerpoint/2010/main" val="8748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6456</TotalTime>
  <Words>1305</Words>
  <Application>Microsoft Macintosh PowerPoint</Application>
  <PresentationFormat>Widescreen</PresentationFormat>
  <Paragraphs>158</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Arial</vt:lpstr>
      <vt:lpstr>Calibri</vt:lpstr>
      <vt:lpstr>Calibri Light</vt:lpstr>
      <vt:lpstr>Comic Sans MS</vt:lpstr>
      <vt:lpstr>Optima</vt:lpstr>
      <vt:lpstr>Wingdings</vt:lpstr>
      <vt:lpstr>Office Theme</vt:lpstr>
      <vt:lpstr>PowerPoint Presentation</vt:lpstr>
      <vt:lpstr>PowerPoint Presentation</vt:lpstr>
      <vt:lpstr>Goal of the Center</vt:lpstr>
      <vt:lpstr>PowerPoint Presentation</vt:lpstr>
      <vt:lpstr>Timeline for Design Challenge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Human-Centered Design Process</vt:lpstr>
      <vt:lpstr>PowerPoint Presentation</vt:lpstr>
      <vt:lpstr>About the Research</vt:lpstr>
      <vt:lpstr>PowerPoint Presentation</vt:lpstr>
      <vt:lpstr>Ethnographic-Style Interviewing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dc:creator>
  <cp:lastModifiedBy>Amy C</cp:lastModifiedBy>
  <cp:revision>84</cp:revision>
  <cp:lastPrinted>2019-06-27T16:52:12Z</cp:lastPrinted>
  <dcterms:created xsi:type="dcterms:W3CDTF">2019-05-14T15:38:45Z</dcterms:created>
  <dcterms:modified xsi:type="dcterms:W3CDTF">2020-05-14T17:58:36Z</dcterms:modified>
</cp:coreProperties>
</file>