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10"/>
  </p:notesMasterIdLst>
  <p:handoutMasterIdLst>
    <p:handoutMasterId r:id="rId11"/>
  </p:handoutMasterIdLst>
  <p:sldIdLst>
    <p:sldId id="276" r:id="rId5"/>
    <p:sldId id="257" r:id="rId6"/>
    <p:sldId id="438" r:id="rId7"/>
    <p:sldId id="311" r:id="rId8"/>
    <p:sldId id="439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392">
          <p15:clr>
            <a:srgbClr val="A4A3A4"/>
          </p15:clr>
        </p15:guide>
        <p15:guide id="4" pos="3579">
          <p15:clr>
            <a:srgbClr val="A4A3A4"/>
          </p15:clr>
        </p15:guide>
        <p15:guide id="5" orient="horz" pos="4306">
          <p15:clr>
            <a:srgbClr val="A4A3A4"/>
          </p15:clr>
        </p15:guide>
        <p15:guide id="6" pos="7384">
          <p15:clr>
            <a:srgbClr val="A4A3A4"/>
          </p15:clr>
        </p15:guide>
        <p15:guide id="7" pos="7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Ast" initials="KA" lastIdx="1" clrIdx="0">
    <p:extLst>
      <p:ext uri="{19B8F6BF-5375-455C-9EA6-DF929625EA0E}">
        <p15:presenceInfo xmlns:p15="http://schemas.microsoft.com/office/powerpoint/2012/main" userId="Kelly A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7D8"/>
    <a:srgbClr val="FF9900"/>
    <a:srgbClr val="000099"/>
    <a:srgbClr val="CC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9" autoAdjust="0"/>
    <p:restoredTop sz="94649"/>
  </p:normalViewPr>
  <p:slideViewPr>
    <p:cSldViewPr snapToGrid="0">
      <p:cViewPr varScale="1">
        <p:scale>
          <a:sx n="102" d="100"/>
          <a:sy n="102" d="100"/>
        </p:scale>
        <p:origin x="1000" y="176"/>
      </p:cViewPr>
      <p:guideLst>
        <p:guide orient="horz" pos="1801"/>
        <p:guide pos="3840"/>
        <p:guide orient="horz" pos="2392"/>
        <p:guide pos="3579"/>
        <p:guide orient="horz" pos="4306"/>
        <p:guide pos="7384"/>
        <p:guide pos="7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Ast" userId="95ba858f-bec5-4d0d-8b6c-2edf40a57ca9" providerId="ADAL" clId="{25BE355E-7461-48CD-92E9-0243AA809E7E}"/>
    <pc:docChg chg="undo custSel delSld modSld">
      <pc:chgData name="Kelly Ast" userId="95ba858f-bec5-4d0d-8b6c-2edf40a57ca9" providerId="ADAL" clId="{25BE355E-7461-48CD-92E9-0243AA809E7E}" dt="2023-11-29T18:15:47.174" v="210" actId="2696"/>
      <pc:docMkLst>
        <pc:docMk/>
      </pc:docMkLst>
      <pc:sldChg chg="del">
        <pc:chgData name="Kelly Ast" userId="95ba858f-bec5-4d0d-8b6c-2edf40a57ca9" providerId="ADAL" clId="{25BE355E-7461-48CD-92E9-0243AA809E7E}" dt="2023-11-29T18:15:05.743" v="199" actId="2696"/>
        <pc:sldMkLst>
          <pc:docMk/>
          <pc:sldMk cId="236940195" sldId="307"/>
        </pc:sldMkLst>
      </pc:sldChg>
      <pc:sldChg chg="modSp mod modShow">
        <pc:chgData name="Kelly Ast" userId="95ba858f-bec5-4d0d-8b6c-2edf40a57ca9" providerId="ADAL" clId="{25BE355E-7461-48CD-92E9-0243AA809E7E}" dt="2023-11-29T18:13:18.499" v="197" actId="20577"/>
        <pc:sldMkLst>
          <pc:docMk/>
          <pc:sldMk cId="1603167047" sldId="311"/>
        </pc:sldMkLst>
        <pc:spChg chg="mod">
          <ac:chgData name="Kelly Ast" userId="95ba858f-bec5-4d0d-8b6c-2edf40a57ca9" providerId="ADAL" clId="{25BE355E-7461-48CD-92E9-0243AA809E7E}" dt="2023-11-29T18:13:18.499" v="197" actId="20577"/>
          <ac:spMkLst>
            <pc:docMk/>
            <pc:sldMk cId="1603167047" sldId="311"/>
            <ac:spMk id="5" creationId="{00000000-0000-0000-0000-000000000000}"/>
          </ac:spMkLst>
        </pc:spChg>
      </pc:sldChg>
      <pc:sldChg chg="del">
        <pc:chgData name="Kelly Ast" userId="95ba858f-bec5-4d0d-8b6c-2edf40a57ca9" providerId="ADAL" clId="{25BE355E-7461-48CD-92E9-0243AA809E7E}" dt="2023-11-29T18:15:38.849" v="208" actId="2696"/>
        <pc:sldMkLst>
          <pc:docMk/>
          <pc:sldMk cId="129125321" sldId="437"/>
        </pc:sldMkLst>
      </pc:sldChg>
      <pc:sldChg chg="mod modShow">
        <pc:chgData name="Kelly Ast" userId="95ba858f-bec5-4d0d-8b6c-2edf40a57ca9" providerId="ADAL" clId="{25BE355E-7461-48CD-92E9-0243AA809E7E}" dt="2023-11-29T18:15:43.158" v="209" actId="729"/>
        <pc:sldMkLst>
          <pc:docMk/>
          <pc:sldMk cId="2152831243" sldId="438"/>
        </pc:sldMkLst>
      </pc:sldChg>
      <pc:sldChg chg="del">
        <pc:chgData name="Kelly Ast" userId="95ba858f-bec5-4d0d-8b6c-2edf40a57ca9" providerId="ADAL" clId="{25BE355E-7461-48CD-92E9-0243AA809E7E}" dt="2023-11-29T18:15:02.370" v="198" actId="2696"/>
        <pc:sldMkLst>
          <pc:docMk/>
          <pc:sldMk cId="1803407024" sldId="449"/>
        </pc:sldMkLst>
      </pc:sldChg>
      <pc:sldChg chg="del">
        <pc:chgData name="Kelly Ast" userId="95ba858f-bec5-4d0d-8b6c-2edf40a57ca9" providerId="ADAL" clId="{25BE355E-7461-48CD-92E9-0243AA809E7E}" dt="2023-11-29T18:15:47.174" v="210" actId="2696"/>
        <pc:sldMkLst>
          <pc:docMk/>
          <pc:sldMk cId="3831728620" sldId="473"/>
        </pc:sldMkLst>
      </pc:sldChg>
      <pc:sldChg chg="del">
        <pc:chgData name="Kelly Ast" userId="95ba858f-bec5-4d0d-8b6c-2edf40a57ca9" providerId="ADAL" clId="{25BE355E-7461-48CD-92E9-0243AA809E7E}" dt="2023-11-29T18:15:16.929" v="202" actId="2696"/>
        <pc:sldMkLst>
          <pc:docMk/>
          <pc:sldMk cId="1152095844" sldId="488"/>
        </pc:sldMkLst>
      </pc:sldChg>
      <pc:sldChg chg="del">
        <pc:chgData name="Kelly Ast" userId="95ba858f-bec5-4d0d-8b6c-2edf40a57ca9" providerId="ADAL" clId="{25BE355E-7461-48CD-92E9-0243AA809E7E}" dt="2023-11-29T18:15:27.668" v="206" actId="2696"/>
        <pc:sldMkLst>
          <pc:docMk/>
          <pc:sldMk cId="1320867362" sldId="491"/>
        </pc:sldMkLst>
      </pc:sldChg>
      <pc:sldChg chg="del">
        <pc:chgData name="Kelly Ast" userId="95ba858f-bec5-4d0d-8b6c-2edf40a57ca9" providerId="ADAL" clId="{25BE355E-7461-48CD-92E9-0243AA809E7E}" dt="2023-11-29T18:15:11.607" v="201" actId="2696"/>
        <pc:sldMkLst>
          <pc:docMk/>
          <pc:sldMk cId="981001807" sldId="492"/>
        </pc:sldMkLst>
      </pc:sldChg>
      <pc:sldChg chg="del">
        <pc:chgData name="Kelly Ast" userId="95ba858f-bec5-4d0d-8b6c-2edf40a57ca9" providerId="ADAL" clId="{25BE355E-7461-48CD-92E9-0243AA809E7E}" dt="2023-11-29T18:15:30.020" v="207" actId="2696"/>
        <pc:sldMkLst>
          <pc:docMk/>
          <pc:sldMk cId="75626384" sldId="495"/>
        </pc:sldMkLst>
      </pc:sldChg>
      <pc:sldChg chg="del">
        <pc:chgData name="Kelly Ast" userId="95ba858f-bec5-4d0d-8b6c-2edf40a57ca9" providerId="ADAL" clId="{25BE355E-7461-48CD-92E9-0243AA809E7E}" dt="2023-11-29T18:15:08.650" v="200" actId="2696"/>
        <pc:sldMkLst>
          <pc:docMk/>
          <pc:sldMk cId="951056980" sldId="496"/>
        </pc:sldMkLst>
      </pc:sldChg>
      <pc:sldChg chg="del">
        <pc:chgData name="Kelly Ast" userId="95ba858f-bec5-4d0d-8b6c-2edf40a57ca9" providerId="ADAL" clId="{25BE355E-7461-48CD-92E9-0243AA809E7E}" dt="2023-11-29T18:15:19.497" v="203" actId="2696"/>
        <pc:sldMkLst>
          <pc:docMk/>
          <pc:sldMk cId="2565905090" sldId="497"/>
        </pc:sldMkLst>
      </pc:sldChg>
      <pc:sldChg chg="del">
        <pc:chgData name="Kelly Ast" userId="95ba858f-bec5-4d0d-8b6c-2edf40a57ca9" providerId="ADAL" clId="{25BE355E-7461-48CD-92E9-0243AA809E7E}" dt="2023-11-29T18:15:22.514" v="204" actId="2696"/>
        <pc:sldMkLst>
          <pc:docMk/>
          <pc:sldMk cId="2950067811" sldId="498"/>
        </pc:sldMkLst>
      </pc:sldChg>
      <pc:sldChg chg="del">
        <pc:chgData name="Kelly Ast" userId="95ba858f-bec5-4d0d-8b6c-2edf40a57ca9" providerId="ADAL" clId="{25BE355E-7461-48CD-92E9-0243AA809E7E}" dt="2023-11-29T18:15:24.904" v="205" actId="2696"/>
        <pc:sldMkLst>
          <pc:docMk/>
          <pc:sldMk cId="3988014115" sldId="4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F7C0DE-6BAD-5745-8BE6-96B1A763515A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3D05B5-0EEA-8A42-B8B2-E348B48E8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5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6088"/>
          </a:xfrm>
          <a:prstGeom prst="rect">
            <a:avLst/>
          </a:prstGeom>
        </p:spPr>
        <p:txBody>
          <a:bodyPr vert="horz" lIns="91121" tIns="45561" rIns="91121" bIns="455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457" y="0"/>
            <a:ext cx="3037366" cy="466088"/>
          </a:xfrm>
          <a:prstGeom prst="rect">
            <a:avLst/>
          </a:prstGeom>
        </p:spPr>
        <p:txBody>
          <a:bodyPr vert="horz" lIns="91121" tIns="45561" rIns="91121" bIns="45561" rtlCol="0"/>
          <a:lstStyle>
            <a:lvl1pPr algn="r">
              <a:defRPr sz="1200"/>
            </a:lvl1pPr>
          </a:lstStyle>
          <a:p>
            <a:fld id="{4C20E117-187D-41D5-8834-BAA047055428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1" tIns="45561" rIns="91121" bIns="455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67" y="4473813"/>
            <a:ext cx="5609267" cy="3660537"/>
          </a:xfrm>
          <a:prstGeom prst="rect">
            <a:avLst/>
          </a:prstGeom>
        </p:spPr>
        <p:txBody>
          <a:bodyPr vert="horz" lIns="91121" tIns="45561" rIns="91121" bIns="455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3"/>
            <a:ext cx="3037367" cy="466088"/>
          </a:xfrm>
          <a:prstGeom prst="rect">
            <a:avLst/>
          </a:prstGeom>
        </p:spPr>
        <p:txBody>
          <a:bodyPr vert="horz" lIns="91121" tIns="45561" rIns="91121" bIns="455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457" y="8830313"/>
            <a:ext cx="3037366" cy="466088"/>
          </a:xfrm>
          <a:prstGeom prst="rect">
            <a:avLst/>
          </a:prstGeom>
        </p:spPr>
        <p:txBody>
          <a:bodyPr vert="horz" lIns="91121" tIns="45561" rIns="91121" bIns="45561" rtlCol="0" anchor="b"/>
          <a:lstStyle>
            <a:lvl1pPr algn="r">
              <a:defRPr sz="1200"/>
            </a:lvl1pPr>
          </a:lstStyle>
          <a:p>
            <a:fld id="{7BB6A91A-EE5E-4829-BD8D-97FD2A272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828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7830-AD0A-4C11-9EF9-5131424BCA80}" type="datetime1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D220-2FBC-DF42-AF98-2CE490CF1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5765-5A6A-4B6D-9B8D-97769E3C3960}" type="datetime1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6514-DDE8-C94B-96D9-ADAC05A31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14D8-8D9A-4F41-BDCA-61BF19A46F75}" type="datetime1">
              <a:rPr lang="en-US" smtClean="0"/>
              <a:t>11/29/23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9EDF-637A-394C-8A7B-2E105AD80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12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DF05-BF67-479D-9A3E-ED0F5ACE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2A7AD-3AA6-43BF-BFFC-A490B8EFAE9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06D01C74-EB38-42A4-8A22-913400A83094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38024-53A7-43BC-BB28-54143255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235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FC2AD-7A8C-41F2-933E-5FFC3643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A5D6-F095-4E8B-98C6-580744B0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7EE965D-8D5A-4560-BCF9-292FBCFD1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7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BCC9-6493-479D-BA36-D33EE84EEB8D}" type="datetime1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8B5C-071D-7D4E-990F-B3CDC563A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6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35C5-64A7-42B8-AEE7-0FF1C4701B51}" type="datetime1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ED1E-521F-A84C-A662-C2A752A0E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41FF-5D3B-4AD3-906F-9FD7E8B831F1}" type="datetime1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0541-322B-E44E-B2DF-1D8DD5987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4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9B92-8063-4246-9AB7-7B7F38334B51}" type="datetime1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20BD-78DA-6544-8802-97AE2FD3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5FC0-A88E-478F-8574-AD613988CA1E}" type="datetime1">
              <a:rPr lang="en-US" smtClean="0"/>
              <a:t>11/29/23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3DD5-8FFC-0C4C-B732-9695CFC3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4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4D14-18F1-4EC2-ACC7-37879FBA50CF}" type="datetime1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B84C-DA1E-4D44-A788-A9CF4F5A0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8B640D4-8888-43D0-9080-FFDB9941AFC2}" type="datetime1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8B891E-0443-534A-8BD0-F24CBBAE2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4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D77D-78DD-48D3-9066-793F58813226}" type="datetime1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9DB3-5111-744A-A9EF-E53D2841E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D9D6A7-FDFD-437F-975A-6C7655CDA330}" type="datetime1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FA6213-98A1-B640-8A5A-57A3AB29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9" r:id="rId2"/>
    <p:sldLayoutId id="2147483775" r:id="rId3"/>
    <p:sldLayoutId id="2147483770" r:id="rId4"/>
    <p:sldLayoutId id="2147483771" r:id="rId5"/>
    <p:sldLayoutId id="2147483772" r:id="rId6"/>
    <p:sldLayoutId id="2147483776" r:id="rId7"/>
    <p:sldLayoutId id="2147483777" r:id="rId8"/>
    <p:sldLayoutId id="2147483778" r:id="rId9"/>
    <p:sldLayoutId id="2147483773" r:id="rId10"/>
    <p:sldLayoutId id="2147483779" r:id="rId11"/>
    <p:sldLayoutId id="2147483781" r:id="rId12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charset="0"/>
        <a:buChar char=" "/>
        <a:defRPr sz="20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cmcaa.org/transportation/" TargetMode="External"/><Relationship Id="rId7" Type="http://schemas.openxmlformats.org/officeDocument/2006/relationships/hyperlink" Target="mailto:wagner@ctaa.or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c4mm.org/" TargetMode="External"/><Relationship Id="rId5" Type="http://schemas.openxmlformats.org/officeDocument/2006/relationships/image" Target="../media/image20.png"/><Relationship Id="rId4" Type="http://schemas.openxmlformats.org/officeDocument/2006/relationships/hyperlink" Target="mailto:kast@wcma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829" t="9289" r="-4370" b="-4370"/>
          <a:stretch/>
        </p:blipFill>
        <p:spPr>
          <a:xfrm>
            <a:off x="4989358" y="658752"/>
            <a:ext cx="5029201" cy="3209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2AFAACB-1267-4954-B814-803BA78182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377551"/>
            <a:ext cx="5029201" cy="3771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D0297-7C17-425E-A48E-C4E7B2B775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17311" r="4056" b="28969"/>
          <a:stretch/>
        </p:blipFill>
        <p:spPr>
          <a:xfrm>
            <a:off x="4989358" y="5323491"/>
            <a:ext cx="2213283" cy="1412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841523"/>
            <a:ext cx="10058400" cy="348196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New Growth Transit: </a:t>
            </a:r>
            <a:br>
              <a:rPr lang="en-US" sz="3600" b="1" dirty="0"/>
            </a:br>
            <a:r>
              <a:rPr lang="en-US" sz="3600" b="1" i="1" dirty="0"/>
              <a:t>Developing Transportation Solutions for Rural Missouri</a:t>
            </a:r>
          </a:p>
        </p:txBody>
      </p:sp>
    </p:spTree>
    <p:extLst>
      <p:ext uri="{BB962C8B-B14F-4D97-AF65-F5344CB8AC3E}">
        <p14:creationId xmlns:p14="http://schemas.microsoft.com/office/powerpoint/2010/main" val="283151225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>
            <a:extLst>
              <a:ext uri="{FF2B5EF4-FFF2-40B4-BE49-F238E27FC236}">
                <a16:creationId xmlns:a16="http://schemas.microsoft.com/office/drawing/2014/main" id="{205855B8-496D-4F54-85DB-D612D046B7A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49327" y="281066"/>
            <a:ext cx="4013411" cy="5781182"/>
          </a:xfrm>
        </p:spPr>
        <p:txBody>
          <a:bodyPr>
            <a:normAutofit fontScale="92500" lnSpcReduction="10000"/>
          </a:bodyPr>
          <a:lstStyle/>
          <a:p>
            <a:pPr marL="90170" indent="-90170" algn="ctr"/>
            <a:endParaRPr lang="en-US" altLang="en-US" dirty="0"/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VISION AND MISSION:</a:t>
            </a:r>
          </a:p>
          <a:p>
            <a:pPr marL="382270" lvl="1" indent="-182245" algn="ctr"/>
            <a:endParaRPr lang="en-US" altLang="en-US" sz="1900" dirty="0">
              <a:cs typeface="Tahoma" panose="020B0604030504040204" pitchFamily="34" charset="0"/>
            </a:endParaRPr>
          </a:p>
          <a:p>
            <a:pPr marL="382270" lvl="1" indent="-182245" algn="ctr"/>
            <a:r>
              <a:rPr lang="en-US" altLang="en-US" sz="2600" b="1" dirty="0">
                <a:ea typeface="ＭＳ Ｐゴシック"/>
                <a:cs typeface="Tahoma"/>
              </a:rPr>
              <a:t>West Central Missouri Community Action Agency </a:t>
            </a:r>
            <a:r>
              <a:rPr lang="en-US" sz="2600" b="1" dirty="0">
                <a:ea typeface="ＭＳ Ｐゴシック"/>
              </a:rPr>
              <a:t> </a:t>
            </a:r>
            <a:r>
              <a:rPr lang="en-US" sz="2600" dirty="0">
                <a:ea typeface="ＭＳ Ｐゴシック"/>
              </a:rPr>
              <a:t>envisions a region where people and communities are thriving. </a:t>
            </a:r>
            <a:endParaRPr lang="en-US" sz="2600" dirty="0">
              <a:ea typeface="ＭＳ Ｐゴシック"/>
              <a:cs typeface="Calibri"/>
            </a:endParaRPr>
          </a:p>
          <a:p>
            <a:pPr marL="200025" lvl="1" indent="0" algn="ctr">
              <a:buNone/>
            </a:pPr>
            <a:endParaRPr lang="en-US" sz="2600" b="1" dirty="0">
              <a:cs typeface="Calibri"/>
            </a:endParaRPr>
          </a:p>
          <a:p>
            <a:pPr marL="382270" lvl="1" indent="-182245" algn="ctr"/>
            <a:r>
              <a:rPr lang="en-US" sz="2600" b="1" dirty="0"/>
              <a:t>New Growth </a:t>
            </a:r>
            <a:r>
              <a:rPr lang="en-US" sz="2600" dirty="0"/>
              <a:t>community development corporation is a West Central affiliate that strengthens rural communities by connecting, cultivating and catalyzing rural assets and entrepreneurs.</a:t>
            </a:r>
            <a:endParaRPr lang="en-US" sz="2600" dirty="0">
              <a:cs typeface="Calibri"/>
            </a:endParaRPr>
          </a:p>
          <a:p>
            <a:pPr marL="200025" lvl="1" indent="0" algn="ctr">
              <a:buNone/>
            </a:pPr>
            <a:endParaRPr lang="en-US" sz="2000" dirty="0"/>
          </a:p>
          <a:p>
            <a:pPr marL="382270" lvl="1" indent="-182245" algn="ctr"/>
            <a:endParaRPr lang="en-US" sz="2000" dirty="0">
              <a:cs typeface="Calibri"/>
            </a:endParaRPr>
          </a:p>
          <a:p>
            <a:pPr marL="90170" indent="-90170" algn="ctr"/>
            <a:endParaRPr lang="en-US" altLang="en-US" sz="2100" dirty="0">
              <a:latin typeface="Tahoma" panose="020B0604030504040204" pitchFamily="34" charset="0"/>
            </a:endParaRPr>
          </a:p>
          <a:p>
            <a:pPr marL="90170" indent="-90170" algn="ctr"/>
            <a:endParaRPr lang="en-US" altLang="en-US" sz="2100" dirty="0">
              <a:latin typeface="Tahoma" panose="020B0604030504040204" pitchFamily="34" charset="0"/>
            </a:endParaRPr>
          </a:p>
          <a:p>
            <a:pPr marL="90170" indent="-90170" algn="ctr"/>
            <a:endParaRPr lang="en-US" altLang="en-US" sz="2100" dirty="0">
              <a:solidFill>
                <a:schemeClr val="folHlink"/>
              </a:solidFill>
              <a:latin typeface="Tahoma" panose="020B0604030504040204" pitchFamily="34" charset="0"/>
            </a:endParaRPr>
          </a:p>
          <a:p>
            <a:pPr marL="90170" indent="-90170" algn="ctr"/>
            <a:endParaRPr lang="en-US" altLang="en-US" dirty="0"/>
          </a:p>
          <a:p>
            <a:pPr marL="90170" indent="-90170" algn="ctr"/>
            <a:endParaRPr lang="en-US" altLang="en-US" dirty="0"/>
          </a:p>
        </p:txBody>
      </p:sp>
      <p:sp>
        <p:nvSpPr>
          <p:cNvPr id="95242" name="Rectangle 10">
            <a:extLst>
              <a:ext uri="{FF2B5EF4-FFF2-40B4-BE49-F238E27FC236}">
                <a16:creationId xmlns:a16="http://schemas.microsoft.com/office/drawing/2014/main" id="{224ADD1B-F261-4225-B50B-77396B95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0B62F-7ECC-46B9-9C7C-3749FD2F76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2" y="281066"/>
            <a:ext cx="7520065" cy="56400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91B4-3833-4BBC-B9AA-32342D68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+mn-lt"/>
              </a:rPr>
              <a:t>New Growth Transit Development =</a:t>
            </a:r>
            <a:br>
              <a:rPr lang="en-US" sz="4000" b="1" dirty="0">
                <a:solidFill>
                  <a:srgbClr val="FFC000"/>
                </a:solidFill>
                <a:latin typeface="+mn-lt"/>
              </a:rPr>
            </a:br>
            <a:r>
              <a:rPr lang="en-US" sz="4000" b="1" i="1" dirty="0">
                <a:latin typeface="+mn-lt"/>
              </a:rPr>
              <a:t>Public and Private Investment Partners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DCF04-33DF-4E0E-9DFA-FD39D943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47" y="3071470"/>
            <a:ext cx="2500854" cy="1295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1D634-7A25-4202-8544-13FE3A69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16" y="4678319"/>
            <a:ext cx="946955" cy="83253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A755B7-84EF-4C17-88ED-1E0AC36ACA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26" y="3144098"/>
            <a:ext cx="2336633" cy="9577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2B94FE-358E-4279-9E3A-E090C1FA1D5B}"/>
              </a:ext>
            </a:extLst>
          </p:cNvPr>
          <p:cNvSpPr/>
          <p:nvPr/>
        </p:nvSpPr>
        <p:spPr>
          <a:xfrm>
            <a:off x="429034" y="5551715"/>
            <a:ext cx="33681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Finis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 M. Moss Trust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B6FE0-4653-4984-B971-6E6F44460BB8}"/>
              </a:ext>
            </a:extLst>
          </p:cNvPr>
          <p:cNvSpPr/>
          <p:nvPr/>
        </p:nvSpPr>
        <p:spPr>
          <a:xfrm>
            <a:off x="1423552" y="4533544"/>
            <a:ext cx="23591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City of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Nevada &amp;</a:t>
            </a:r>
          </a:p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Vernon County Commission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2E2FA3-0AA9-4AAD-A161-0C72EB179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884" y="4090065"/>
            <a:ext cx="2410161" cy="733527"/>
          </a:xfrm>
          <a:prstGeom prst="rect">
            <a:avLst/>
          </a:prstGeom>
        </p:spPr>
      </p:pic>
      <p:pic>
        <p:nvPicPr>
          <p:cNvPr id="1026" name="Picture 1" descr="VTC - Logo Coated Pantone - Gradient">
            <a:extLst>
              <a:ext uri="{FF2B5EF4-FFF2-40B4-BE49-F238E27FC236}">
                <a16:creationId xmlns:a16="http://schemas.microsoft.com/office/drawing/2014/main" id="{79F0BD6E-B3F1-4E01-9A6B-5204D207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45" y="1893529"/>
            <a:ext cx="3290513" cy="99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8EE572-3666-4F31-B4E8-C48769A25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8253" y="2999217"/>
            <a:ext cx="1374484" cy="8847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719DAB-8232-48AE-B796-10167A4C935D}"/>
              </a:ext>
            </a:extLst>
          </p:cNvPr>
          <p:cNvSpPr/>
          <p:nvPr/>
        </p:nvSpPr>
        <p:spPr>
          <a:xfrm>
            <a:off x="-1791434" y="28300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Dallas County </a:t>
            </a:r>
          </a:p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Commission &amp;</a:t>
            </a:r>
          </a:p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Dallas County </a:t>
            </a:r>
          </a:p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Community Foundation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FD5D4-7F08-4218-A0B7-77492790B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9902" y="2132544"/>
            <a:ext cx="1949826" cy="615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58E42B-3CE6-46B9-A7B3-122AF573BD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455" y="3070597"/>
            <a:ext cx="2880610" cy="693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2FC71-1FDF-4247-9D2A-CFB44C69FE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4174" y="4683885"/>
            <a:ext cx="1901728" cy="11042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82CFC2-0682-4E4F-9B05-D59C7B31D181}"/>
              </a:ext>
            </a:extLst>
          </p:cNvPr>
          <p:cNvSpPr txBox="1"/>
          <p:nvPr/>
        </p:nvSpPr>
        <p:spPr>
          <a:xfrm>
            <a:off x="10405902" y="4762374"/>
            <a:ext cx="1729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Missouri State Appropriations</a:t>
            </a:r>
          </a:p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’22-’24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C8345-9C94-4281-B664-CF80DEA1B1A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4805901"/>
            <a:ext cx="2028508" cy="1040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19E0A7-DA48-49F7-A054-0B408C5CAC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339" y="1921162"/>
            <a:ext cx="2400508" cy="7849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8219DD-9457-4AAB-8D21-61522BEBE3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4566" y="5041376"/>
            <a:ext cx="1272650" cy="1051651"/>
          </a:xfrm>
          <a:prstGeom prst="rect">
            <a:avLst/>
          </a:prstGeom>
        </p:spPr>
      </p:pic>
      <p:pic>
        <p:nvPicPr>
          <p:cNvPr id="13" name="Picture 12" descr="A blue and red logo&#10;&#10;Description automatically generated">
            <a:extLst>
              <a:ext uri="{FF2B5EF4-FFF2-40B4-BE49-F238E27FC236}">
                <a16:creationId xmlns:a16="http://schemas.microsoft.com/office/drawing/2014/main" id="{EED1A86C-F80F-B93A-73C2-123B345111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95" y="1934644"/>
            <a:ext cx="2768278" cy="87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3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147446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Model Development Timeline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39" y="1146071"/>
            <a:ext cx="11094720" cy="547111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cap="non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2019-2020</a:t>
            </a:r>
            <a:r>
              <a:rPr lang="en-US" sz="2800" cap="none" dirty="0"/>
              <a:t>: </a:t>
            </a:r>
            <a:r>
              <a:rPr lang="en-US" sz="2800" cap="none" dirty="0">
                <a:solidFill>
                  <a:srgbClr val="0207D8"/>
                </a:solidFill>
              </a:rPr>
              <a:t>Health Resources and Service Administration </a:t>
            </a:r>
            <a:r>
              <a:rPr lang="en-US" sz="2800" cap="none" dirty="0"/>
              <a:t>Network Strategic Plan 	</a:t>
            </a:r>
            <a:endParaRPr lang="en-US" cap="none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0" cap="none" dirty="0"/>
              <a:t>Completed 40 regional partners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0" cap="none" dirty="0">
                <a:solidFill>
                  <a:srgbClr val="0207D8"/>
                </a:solidFill>
              </a:rPr>
              <a:t>Missouri Rural Health Association </a:t>
            </a:r>
            <a:r>
              <a:rPr lang="en-US" sz="2800" b="0" cap="none" dirty="0">
                <a:solidFill>
                  <a:schemeClr val="tx1"/>
                </a:solidFill>
              </a:rPr>
              <a:t>supported Mobility Management.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cap="non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2020</a:t>
            </a:r>
            <a:r>
              <a:rPr lang="en-US" sz="2800" cap="none" dirty="0">
                <a:solidFill>
                  <a:srgbClr val="0207D8"/>
                </a:solidFill>
              </a:rPr>
              <a:t>: Missouri Foundation for Health </a:t>
            </a:r>
            <a:r>
              <a:rPr lang="en-US" sz="2800" cap="none" dirty="0">
                <a:solidFill>
                  <a:schemeClr val="tx1"/>
                </a:solidFill>
              </a:rPr>
              <a:t>grant support</a:t>
            </a:r>
            <a:endParaRPr lang="en-US" sz="2800" cap="none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cap="non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2020-2021: </a:t>
            </a:r>
            <a:r>
              <a:rPr lang="en-US" sz="2800" cap="none" dirty="0"/>
              <a:t>Rural volunteer driver transit network launched with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cap="none" dirty="0"/>
              <a:t>       CARES Funding and </a:t>
            </a:r>
            <a:r>
              <a:rPr lang="en-US" sz="2800" cap="none" dirty="0">
                <a:solidFill>
                  <a:srgbClr val="0207D8"/>
                </a:solidFill>
              </a:rPr>
              <a:t>Community Services Block Grant </a:t>
            </a:r>
            <a:r>
              <a:rPr lang="en-US" sz="2800" cap="none" dirty="0"/>
              <a:t>Support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cap="non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2021-present</a:t>
            </a:r>
            <a:r>
              <a:rPr lang="en-US" sz="2800" cap="none" dirty="0"/>
              <a:t>:  Private funding </a:t>
            </a:r>
            <a:r>
              <a:rPr lang="en-US" sz="2800" cap="none" dirty="0">
                <a:solidFill>
                  <a:srgbClr val="0207D8"/>
                </a:solidFill>
              </a:rPr>
              <a:t>Patterson Family Foundation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cap="non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2022- 2024:  </a:t>
            </a:r>
            <a:r>
              <a:rPr lang="en-US" sz="2800" cap="none" dirty="0">
                <a:solidFill>
                  <a:srgbClr val="0207D8"/>
                </a:solidFill>
              </a:rPr>
              <a:t>State of Missouri </a:t>
            </a:r>
            <a:r>
              <a:rPr lang="en-US" sz="2800" cap="none" dirty="0">
                <a:solidFill>
                  <a:schemeClr val="tx1"/>
                </a:solidFill>
              </a:rPr>
              <a:t>a</a:t>
            </a:r>
            <a:r>
              <a:rPr lang="en-US" sz="2800" cap="none" dirty="0"/>
              <a:t>ppropriations  </a:t>
            </a:r>
            <a:r>
              <a:rPr lang="en-US" sz="2800" b="1" cap="none" dirty="0"/>
              <a:t> </a:t>
            </a:r>
          </a:p>
        </p:txBody>
      </p:sp>
      <p:sp>
        <p:nvSpPr>
          <p:cNvPr id="3" name="AutoShape 2" descr="https://usc-powerpoint.officeapps.live.com/pods/GetClipboardImage.ashx?Id=18c44c5a-7c56-4dba-8d0c-d2bee49da9b3&amp;DC=PUS5&amp;pkey=ca00064e-e17e-4ada-80a3-6105de1b0d0a&amp;wdwaccluster=PUS5">
            <a:extLst>
              <a:ext uri="{FF2B5EF4-FFF2-40B4-BE49-F238E27FC236}">
                <a16:creationId xmlns:a16="http://schemas.microsoft.com/office/drawing/2014/main" id="{4E3C0E88-34DB-4F8A-8EC1-88FD4383BD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6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E9F1F5-953A-D652-C447-46D21D28CA1D}"/>
              </a:ext>
            </a:extLst>
          </p:cNvPr>
          <p:cNvSpPr/>
          <p:nvPr/>
        </p:nvSpPr>
        <p:spPr>
          <a:xfrm>
            <a:off x="977030" y="964504"/>
            <a:ext cx="10509337" cy="1002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orange logo&#10;&#10;Description automatically generated">
            <a:extLst>
              <a:ext uri="{FF2B5EF4-FFF2-40B4-BE49-F238E27FC236}">
                <a16:creationId xmlns:a16="http://schemas.microsoft.com/office/drawing/2014/main" id="{E7293F4B-DFE6-A1AF-C117-61F70B758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10" y="28021"/>
            <a:ext cx="2455102" cy="1872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044D9-9A3C-5176-A206-BABDF7D00CE8}"/>
              </a:ext>
            </a:extLst>
          </p:cNvPr>
          <p:cNvSpPr txBox="1"/>
          <p:nvPr/>
        </p:nvSpPr>
        <p:spPr>
          <a:xfrm>
            <a:off x="11849622" y="2455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6075-4094-0737-A128-3CD307EE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71" y="1870771"/>
            <a:ext cx="5491727" cy="402272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Kelly </a:t>
            </a:r>
            <a:r>
              <a:rPr lang="en-US" sz="3200" b="1" dirty="0" err="1">
                <a:solidFill>
                  <a:schemeClr val="tx1"/>
                </a:solidFill>
              </a:rPr>
              <a:t>Ast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New Growth Transit Chief Officer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wcmcaa.org/transportation/</a:t>
            </a:r>
            <a:endParaRPr lang="en-US" sz="32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660-476-2185 ext. 3162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kast@wcmaa.org</a:t>
            </a:r>
            <a:endParaRPr lang="en-US" sz="32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Office location in El Dorado Springs, MO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2920709E-F7CB-4B8B-62E7-3A1FF5B63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20" y="146862"/>
            <a:ext cx="3480877" cy="163528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366389-51B1-73C0-00D9-38E42A0303A4}"/>
              </a:ext>
            </a:extLst>
          </p:cNvPr>
          <p:cNvSpPr txBox="1">
            <a:spLocks/>
          </p:cNvSpPr>
          <p:nvPr/>
        </p:nvSpPr>
        <p:spPr bwMode="auto">
          <a:xfrm>
            <a:off x="6294796" y="1966586"/>
            <a:ext cx="549172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82588" indent="-182563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2pPr>
            <a:lvl3pPr marL="566738" indent="-182563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3pPr>
            <a:lvl4pPr marL="749300" indent="-182563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4pPr>
            <a:lvl5pPr marL="931863" indent="-182563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charset="0"/>
              <a:buNone/>
            </a:pPr>
            <a:r>
              <a:rPr lang="en-US" sz="3200" b="1" dirty="0">
                <a:solidFill>
                  <a:schemeClr val="tx1"/>
                </a:solidFill>
              </a:rPr>
              <a:t>Bill Wagner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National Center for Mobility Management Deputy Director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nc4mm.org</a:t>
            </a:r>
            <a:endParaRPr lang="en-US" sz="32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155CC"/>
                </a:solidFill>
                <a:latin typeface="Calibri" panose="020F0502020204030204" pitchFamily="34" charset="0"/>
                <a:hlinkClick r:id="rId7"/>
              </a:rPr>
              <a:t>wagner@ctaa.org</a:t>
            </a:r>
            <a:endParaRPr lang="en-US" sz="3200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pPr marL="0" indent="0">
              <a:buFont typeface="Calibri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45510"/>
      </p:ext>
    </p:extLst>
  </p:cSld>
  <p:clrMapOvr>
    <a:masterClrMapping/>
  </p:clrMapOvr>
</p:sld>
</file>

<file path=ppt/theme/theme1.xml><?xml version="1.0" encoding="utf-8"?>
<a:theme xmlns:a="http://schemas.openxmlformats.org/drawingml/2006/main" name="NewGrowth-WCMCAA">
  <a:themeElements>
    <a:clrScheme name="Custom 5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FFA21A"/>
      </a:accent1>
      <a:accent2>
        <a:srgbClr val="0107BE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d7704ea-449a-4eab-a408-fcf175ed7e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6015E5347BD4E91B788EAF77B2E8E" ma:contentTypeVersion="14" ma:contentTypeDescription="Create a new document." ma:contentTypeScope="" ma:versionID="7ae366d6400627f3f314bc1508c89876">
  <xsd:schema xmlns:xsd="http://www.w3.org/2001/XMLSchema" xmlns:xs="http://www.w3.org/2001/XMLSchema" xmlns:p="http://schemas.microsoft.com/office/2006/metadata/properties" xmlns:ns3="9ae783d0-4268-4b2d-a22b-378bb756d4f4" xmlns:ns4="7d7704ea-449a-4eab-a408-fcf175ed7ec0" targetNamespace="http://schemas.microsoft.com/office/2006/metadata/properties" ma:root="true" ma:fieldsID="088d3d5c5e3bcd087a3edcb54caad92e" ns3:_="" ns4:_="">
    <xsd:import namespace="9ae783d0-4268-4b2d-a22b-378bb756d4f4"/>
    <xsd:import namespace="7d7704ea-449a-4eab-a408-fcf175ed7e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783d0-4268-4b2d-a22b-378bb756d4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704ea-449a-4eab-a408-fcf175ed7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4186E5-EC9D-43C6-B68B-8F2355E3EE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05FBAA-DEB2-4EAB-942D-5DB12FD7E1E1}">
  <ds:schemaRefs>
    <ds:schemaRef ds:uri="7d7704ea-449a-4eab-a408-fcf175ed7ec0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9ae783d0-4268-4b2d-a22b-378bb756d4f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506DB9-1F72-4D81-9A77-FBAE08D12C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e783d0-4268-4b2d-a22b-378bb756d4f4"/>
    <ds:schemaRef ds:uri="7d7704ea-449a-4eab-a408-fcf175ed7e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NewGrowth-WCMCAA.pot</Template>
  <TotalTime>4315</TotalTime>
  <Words>205</Words>
  <Application>Microsoft Macintosh PowerPoint</Application>
  <PresentationFormat>Widescreen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Bodoni MT Black</vt:lpstr>
      <vt:lpstr>Calibri</vt:lpstr>
      <vt:lpstr>Calibri Light</vt:lpstr>
      <vt:lpstr>Tahoma</vt:lpstr>
      <vt:lpstr>Wingdings</vt:lpstr>
      <vt:lpstr>NewGrowth-WCMCAA</vt:lpstr>
      <vt:lpstr>New Growth Transit:  Developing Transportation Solutions for Rural Missouri</vt:lpstr>
      <vt:lpstr>PowerPoint Presentation</vt:lpstr>
      <vt:lpstr>New Growth Transit Development = Public and Private Investment Partners</vt:lpstr>
      <vt:lpstr> Model Development Timeline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Cantrell</dc:creator>
  <cp:lastModifiedBy>Sage Kashner</cp:lastModifiedBy>
  <cp:revision>64</cp:revision>
  <cp:lastPrinted>2019-01-16T18:08:58Z</cp:lastPrinted>
  <dcterms:created xsi:type="dcterms:W3CDTF">2018-07-04T16:25:19Z</dcterms:created>
  <dcterms:modified xsi:type="dcterms:W3CDTF">2023-11-30T13:53:09Z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0x0101003EB6015E5347BD4E91B788EAF77B2E8E</vt:lpwstr>
  </property>
</Properties>
</file>