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91" r:id="rId2"/>
    <p:sldId id="285" r:id="rId3"/>
    <p:sldId id="278" r:id="rId4"/>
    <p:sldId id="284" r:id="rId5"/>
    <p:sldId id="282" r:id="rId6"/>
    <p:sldId id="289" r:id="rId7"/>
    <p:sldId id="287" r:id="rId8"/>
    <p:sldId id="280" r:id="rId9"/>
    <p:sldId id="286" r:id="rId10"/>
    <p:sldId id="290" r:id="rId11"/>
    <p:sldId id="288" r:id="rId12"/>
    <p:sldId id="265" r:id="rId1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8423"/>
    <a:srgbClr val="00984A"/>
    <a:srgbClr val="3C3C3C"/>
    <a:srgbClr val="F094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7B171C-C22B-44AF-B87F-28B2B4BA9D83}" v="34" dt="2024-06-03T18:27:05.0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2" autoAdjust="0"/>
    <p:restoredTop sz="94660"/>
  </p:normalViewPr>
  <p:slideViewPr>
    <p:cSldViewPr snapToGrid="0">
      <p:cViewPr varScale="1">
        <p:scale>
          <a:sx n="77" d="100"/>
          <a:sy n="77" d="100"/>
        </p:scale>
        <p:origin x="91"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B8368FB0-1A06-48DF-84BB-5D91A37B0CDF}" type="datetimeFigureOut">
              <a:rPr lang="en-US" smtClean="0"/>
              <a:t>6/6/2024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4A54891F-BA49-4237-9A67-6CC30EB92780}" type="slidenum">
              <a:rPr lang="en-US" smtClean="0"/>
              <a:t>‹#›</a:t>
            </a:fld>
            <a:endParaRPr lang="en-US"/>
          </a:p>
        </p:txBody>
      </p:sp>
    </p:spTree>
    <p:extLst>
      <p:ext uri="{BB962C8B-B14F-4D97-AF65-F5344CB8AC3E}">
        <p14:creationId xmlns:p14="http://schemas.microsoft.com/office/powerpoint/2010/main" val="3399865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Protocol for Assessing Community Excellence in Environmental Health Task Force </a:t>
            </a:r>
          </a:p>
          <a:p>
            <a:endParaRPr lang="en-US" dirty="0"/>
          </a:p>
        </p:txBody>
      </p:sp>
      <p:sp>
        <p:nvSpPr>
          <p:cNvPr id="4" name="Slide Number Placeholder 3"/>
          <p:cNvSpPr>
            <a:spLocks noGrp="1"/>
          </p:cNvSpPr>
          <p:nvPr>
            <p:ph type="sldNum" sz="quarter" idx="5"/>
          </p:nvPr>
        </p:nvSpPr>
        <p:spPr/>
        <p:txBody>
          <a:bodyPr/>
          <a:lstStyle/>
          <a:p>
            <a:fld id="{4A54891F-BA49-4237-9A67-6CC30EB92780}" type="slidenum">
              <a:rPr lang="en-US" smtClean="0"/>
              <a:t>2</a:t>
            </a:fld>
            <a:endParaRPr lang="en-US"/>
          </a:p>
        </p:txBody>
      </p:sp>
    </p:spTree>
    <p:extLst>
      <p:ext uri="{BB962C8B-B14F-4D97-AF65-F5344CB8AC3E}">
        <p14:creationId xmlns:p14="http://schemas.microsoft.com/office/powerpoint/2010/main" val="2392060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1.3 square mile census tract has a population of approximately 1,500 and is one of 19 Opportunity Zones in Polk County.</a:t>
            </a:r>
          </a:p>
          <a:p>
            <a:pPr marL="0" marR="0">
              <a:lnSpc>
                <a:spcPct val="107000"/>
              </a:lnSpc>
              <a:spcBef>
                <a:spcPts val="0"/>
              </a:spcBef>
              <a:spcAft>
                <a:spcPts val="0"/>
              </a:spcAft>
            </a:pPr>
            <a:r>
              <a:rPr lang="en-US" dirty="0"/>
              <a:t>Median Household Income $27K which is 54% lower than the median household income for the state of Florida of $59,000.</a:t>
            </a:r>
          </a:p>
          <a:p>
            <a:pPr marL="0" marR="0">
              <a:lnSpc>
                <a:spcPct val="107000"/>
              </a:lnSpc>
              <a:spcBef>
                <a:spcPts val="0"/>
              </a:spcBef>
              <a:spcAft>
                <a:spcPts val="0"/>
              </a:spcAft>
            </a:pPr>
            <a:r>
              <a:rPr lang="en-US" sz="1200" kern="100" dirty="0">
                <a:solidFill>
                  <a:srgbClr val="333333"/>
                </a:solidFill>
                <a:effectLst/>
                <a:highlight>
                  <a:srgbClr val="FFFFFF"/>
                </a:highlight>
                <a:latin typeface="Roboto" panose="02000000000000000000" pitchFamily="2" charset="0"/>
                <a:ea typeface="Aptos" panose="020B0004020202020204" pitchFamily="34" charset="0"/>
                <a:cs typeface="Times New Roman" panose="02020603050405020304" pitchFamily="18" charset="0"/>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dirty="0"/>
              <a:t>Poverty Rate 37%. The percentage of households below the poverty line in this Opportunity Zone is 37%, which is 24% higher than the rate for the state of Florida of 13%.</a:t>
            </a:r>
          </a:p>
          <a:p>
            <a:pPr marL="0" marR="0">
              <a:lnSpc>
                <a:spcPct val="107000"/>
              </a:lnSpc>
              <a:spcBef>
                <a:spcPts val="0"/>
              </a:spcBef>
              <a:spcAft>
                <a:spcPts val="0"/>
              </a:spcAft>
            </a:pPr>
            <a:r>
              <a:rPr lang="en-US" sz="1200" kern="100" dirty="0">
                <a:solidFill>
                  <a:srgbClr val="333333"/>
                </a:solidFill>
                <a:effectLst/>
                <a:highlight>
                  <a:srgbClr val="FFFFFF"/>
                </a:highlight>
                <a:latin typeface="Roboto" panose="02000000000000000000" pitchFamily="2" charset="0"/>
                <a:ea typeface="Aptos" panose="020B0004020202020204" pitchFamily="34" charset="0"/>
                <a:cs typeface="Times New Roman" panose="02020603050405020304" pitchFamily="18" charset="0"/>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200" kern="100" dirty="0">
                <a:effectLst/>
                <a:latin typeface="Aptos" panose="020B0004020202020204" pitchFamily="34" charset="0"/>
                <a:ea typeface="Aptos" panose="020B0004020202020204" pitchFamily="34" charset="0"/>
                <a:cs typeface="Aptos" panose="020B0004020202020204" pitchFamily="34" charset="0"/>
              </a:rPr>
              <a:t>With much of the population identifying as Black/African American (81%) and high rates of adults diagnosed with High Blood Pressure (52%), Obesity (48.9%), a Disability (23.4%), Diabetes (22.6%), COPD (13%), and Asthma (12.2%).</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A54891F-BA49-4237-9A67-6CC30EB92780}" type="slidenum">
              <a:rPr lang="en-US" smtClean="0"/>
              <a:t>4</a:t>
            </a:fld>
            <a:endParaRPr lang="en-US"/>
          </a:p>
        </p:txBody>
      </p:sp>
    </p:spTree>
    <p:extLst>
      <p:ext uri="{BB962C8B-B14F-4D97-AF65-F5344CB8AC3E}">
        <p14:creationId xmlns:p14="http://schemas.microsoft.com/office/powerpoint/2010/main" val="3563377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kern="100" dirty="0">
                <a:effectLst/>
                <a:latin typeface="Aptos" panose="020B0004020202020204" pitchFamily="34" charset="0"/>
                <a:ea typeface="Aptos" panose="020B0004020202020204" pitchFamily="34" charset="0"/>
                <a:cs typeface="Aptos" panose="020B0004020202020204" pitchFamily="34" charset="0"/>
              </a:rPr>
              <a:t>Lack of knowledge about available food distribution and other community resources that can help to address their own individual and community health concerns</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kern="100" dirty="0">
                <a:effectLst/>
                <a:latin typeface="Aptos" panose="020B0004020202020204" pitchFamily="34" charset="0"/>
                <a:ea typeface="Aptos" panose="020B0004020202020204" pitchFamily="34" charset="0"/>
                <a:cs typeface="Aptos" panose="020B0004020202020204" pitchFamily="34" charset="0"/>
              </a:rPr>
              <a:t>Transportation limitations:</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Bef>
                <a:spcPts val="0"/>
              </a:spcBef>
              <a:spcAft>
                <a:spcPts val="0"/>
              </a:spcAft>
              <a:buFont typeface="Symbol" panose="05050102010706020507" pitchFamily="18" charset="2"/>
              <a:buChar char="-"/>
            </a:pPr>
            <a:r>
              <a:rPr lang="en-US" kern="100" dirty="0">
                <a:effectLst/>
                <a:latin typeface="Aptos" panose="020B0004020202020204" pitchFamily="34" charset="0"/>
                <a:ea typeface="Aptos" panose="020B0004020202020204" pitchFamily="34" charset="0"/>
                <a:cs typeface="Aptos" panose="020B0004020202020204" pitchFamily="34" charset="0"/>
              </a:rPr>
              <a:t>10% of households have no access to a personal vehicle (US Census, 2020)</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Bef>
                <a:spcPts val="0"/>
              </a:spcBef>
              <a:spcAft>
                <a:spcPts val="0"/>
              </a:spcAft>
              <a:buFont typeface="Symbol" panose="05050102010706020507" pitchFamily="18" charset="2"/>
              <a:buChar char="-"/>
            </a:pPr>
            <a:r>
              <a:rPr lang="en-US" kern="100" dirty="0">
                <a:effectLst/>
                <a:latin typeface="Aptos" panose="020B0004020202020204" pitchFamily="34" charset="0"/>
                <a:ea typeface="Aptos" panose="020B0004020202020204" pitchFamily="34" charset="0"/>
                <a:cs typeface="Aptos" panose="020B0004020202020204" pitchFamily="34" charset="0"/>
              </a:rPr>
              <a:t>Public transportation challenges, including a limit to the number of items a rider can bring on the public bus, poor bus stop conditions making public transportation inaccessible/unsafe for persons with disabilities, and long bus routes.</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kern="100" dirty="0">
                <a:effectLst/>
                <a:latin typeface="Aptos" panose="020B0004020202020204" pitchFamily="34" charset="0"/>
                <a:ea typeface="Aptos" panose="020B0004020202020204" pitchFamily="34" charset="0"/>
                <a:cs typeface="Aptos" panose="020B0004020202020204" pitchFamily="34" charset="0"/>
              </a:rPr>
              <a:t>Lack of access to healthy food options - there is only one “grocery store” located within the neighborhood; however, it more closely resembles a convenience store with no healthy food options.</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A54891F-BA49-4237-9A67-6CC30EB92780}" type="slidenum">
              <a:rPr lang="en-US" smtClean="0"/>
              <a:t>5</a:t>
            </a:fld>
            <a:endParaRPr lang="en-US"/>
          </a:p>
        </p:txBody>
      </p:sp>
    </p:spTree>
    <p:extLst>
      <p:ext uri="{BB962C8B-B14F-4D97-AF65-F5344CB8AC3E}">
        <p14:creationId xmlns:p14="http://schemas.microsoft.com/office/powerpoint/2010/main" val="3822610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54891F-BA49-4237-9A67-6CC30EB92780}" type="slidenum">
              <a:rPr lang="en-US" smtClean="0"/>
              <a:t>7</a:t>
            </a:fld>
            <a:endParaRPr lang="en-US"/>
          </a:p>
        </p:txBody>
      </p:sp>
    </p:spTree>
    <p:extLst>
      <p:ext uri="{BB962C8B-B14F-4D97-AF65-F5344CB8AC3E}">
        <p14:creationId xmlns:p14="http://schemas.microsoft.com/office/powerpoint/2010/main" val="38219236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E02FE6B-80F7-44DE-BD5D-F74FF8DA3B1D}" type="datetimeFigureOut">
              <a:rPr lang="en-US" smtClean="0"/>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8E0B0291-104E-45D8-84B0-2A5FC6C7408B}" type="slidenum">
              <a:rPr lang="en-US" smtClean="0"/>
              <a:t>‹#›</a:t>
            </a:fld>
            <a:endParaRPr lang="en-US"/>
          </a:p>
        </p:txBody>
      </p:sp>
    </p:spTree>
    <p:extLst>
      <p:ext uri="{BB962C8B-B14F-4D97-AF65-F5344CB8AC3E}">
        <p14:creationId xmlns:p14="http://schemas.microsoft.com/office/powerpoint/2010/main" val="315015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02FE6B-80F7-44DE-BD5D-F74FF8DA3B1D}" type="datetimeFigureOut">
              <a:rPr lang="en-US" smtClean="0"/>
              <a:t>6/6/2024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8E0B0291-104E-45D8-84B0-2A5FC6C7408B}" type="slidenum">
              <a:rPr lang="en-US" smtClean="0"/>
              <a:t>‹#›</a:t>
            </a:fld>
            <a:endParaRPr lang="en-US"/>
          </a:p>
        </p:txBody>
      </p:sp>
    </p:spTree>
    <p:extLst>
      <p:ext uri="{BB962C8B-B14F-4D97-AF65-F5344CB8AC3E}">
        <p14:creationId xmlns:p14="http://schemas.microsoft.com/office/powerpoint/2010/main" val="288025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02FE6B-80F7-44DE-BD5D-F74FF8DA3B1D}" type="datetimeFigureOut">
              <a:rPr lang="en-US" smtClean="0"/>
              <a:t>6/6/2024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8E0B0291-104E-45D8-84B0-2A5FC6C7408B}" type="slidenum">
              <a:rPr lang="en-US" smtClean="0"/>
              <a:t>‹#›</a:t>
            </a:fld>
            <a:endParaRPr lang="en-US"/>
          </a:p>
        </p:txBody>
      </p:sp>
    </p:spTree>
    <p:extLst>
      <p:ext uri="{BB962C8B-B14F-4D97-AF65-F5344CB8AC3E}">
        <p14:creationId xmlns:p14="http://schemas.microsoft.com/office/powerpoint/2010/main" val="1670680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02FE6B-80F7-44DE-BD5D-F74FF8DA3B1D}" type="datetimeFigureOut">
              <a:rPr lang="en-US" smtClean="0"/>
              <a:t>6/6/2024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8E0B0291-104E-45D8-84B0-2A5FC6C7408B}"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748538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02FE6B-80F7-44DE-BD5D-F74FF8DA3B1D}" type="datetimeFigureOut">
              <a:rPr lang="en-US" smtClean="0"/>
              <a:t>6/6/2024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8E0B0291-104E-45D8-84B0-2A5FC6C7408B}" type="slidenum">
              <a:rPr lang="en-US" smtClean="0"/>
              <a:t>‹#›</a:t>
            </a:fld>
            <a:endParaRPr lang="en-US"/>
          </a:p>
        </p:txBody>
      </p:sp>
    </p:spTree>
    <p:extLst>
      <p:ext uri="{BB962C8B-B14F-4D97-AF65-F5344CB8AC3E}">
        <p14:creationId xmlns:p14="http://schemas.microsoft.com/office/powerpoint/2010/main" val="3036832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E02FE6B-80F7-44DE-BD5D-F74FF8DA3B1D}" type="datetimeFigureOut">
              <a:rPr lang="en-US" smtClean="0"/>
              <a:t>6/6/2024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0B0291-104E-45D8-84B0-2A5FC6C7408B}" type="slidenum">
              <a:rPr lang="en-US" smtClean="0"/>
              <a:t>‹#›</a:t>
            </a:fld>
            <a:endParaRPr lang="en-US"/>
          </a:p>
        </p:txBody>
      </p:sp>
    </p:spTree>
    <p:extLst>
      <p:ext uri="{BB962C8B-B14F-4D97-AF65-F5344CB8AC3E}">
        <p14:creationId xmlns:p14="http://schemas.microsoft.com/office/powerpoint/2010/main" val="22354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E02FE6B-80F7-44DE-BD5D-F74FF8DA3B1D}" type="datetimeFigureOut">
              <a:rPr lang="en-US" smtClean="0"/>
              <a:t>6/6/2024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0B0291-104E-45D8-84B0-2A5FC6C7408B}" type="slidenum">
              <a:rPr lang="en-US" smtClean="0"/>
              <a:t>‹#›</a:t>
            </a:fld>
            <a:endParaRPr lang="en-US"/>
          </a:p>
        </p:txBody>
      </p:sp>
    </p:spTree>
    <p:extLst>
      <p:ext uri="{BB962C8B-B14F-4D97-AF65-F5344CB8AC3E}">
        <p14:creationId xmlns:p14="http://schemas.microsoft.com/office/powerpoint/2010/main" val="1856090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02FE6B-80F7-44DE-BD5D-F74FF8DA3B1D}" type="datetimeFigureOut">
              <a:rPr lang="en-US" smtClean="0"/>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0B0291-104E-45D8-84B0-2A5FC6C7408B}" type="slidenum">
              <a:rPr lang="en-US" smtClean="0"/>
              <a:t>‹#›</a:t>
            </a:fld>
            <a:endParaRPr lang="en-US"/>
          </a:p>
        </p:txBody>
      </p:sp>
    </p:spTree>
    <p:extLst>
      <p:ext uri="{BB962C8B-B14F-4D97-AF65-F5344CB8AC3E}">
        <p14:creationId xmlns:p14="http://schemas.microsoft.com/office/powerpoint/2010/main" val="3673215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BE02FE6B-80F7-44DE-BD5D-F74FF8DA3B1D}" type="datetimeFigureOut">
              <a:rPr lang="en-US" smtClean="0"/>
              <a:t>6/6/2024</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8E0B0291-104E-45D8-84B0-2A5FC6C7408B}" type="slidenum">
              <a:rPr lang="en-US" smtClean="0"/>
              <a:t>‹#›</a:t>
            </a:fld>
            <a:endParaRPr lang="en-US"/>
          </a:p>
        </p:txBody>
      </p:sp>
    </p:spTree>
    <p:extLst>
      <p:ext uri="{BB962C8B-B14F-4D97-AF65-F5344CB8AC3E}">
        <p14:creationId xmlns:p14="http://schemas.microsoft.com/office/powerpoint/2010/main" val="3768026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02FE6B-80F7-44DE-BD5D-F74FF8DA3B1D}" type="datetimeFigureOut">
              <a:rPr lang="en-US" smtClean="0"/>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0B0291-104E-45D8-84B0-2A5FC6C7408B}" type="slidenum">
              <a:rPr lang="en-US" smtClean="0"/>
              <a:t>‹#›</a:t>
            </a:fld>
            <a:endParaRPr lang="en-US"/>
          </a:p>
        </p:txBody>
      </p:sp>
    </p:spTree>
    <p:extLst>
      <p:ext uri="{BB962C8B-B14F-4D97-AF65-F5344CB8AC3E}">
        <p14:creationId xmlns:p14="http://schemas.microsoft.com/office/powerpoint/2010/main" val="1622488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02FE6B-80F7-44DE-BD5D-F74FF8DA3B1D}" type="datetimeFigureOut">
              <a:rPr lang="en-US" smtClean="0"/>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8E0B0291-104E-45D8-84B0-2A5FC6C7408B}" type="slidenum">
              <a:rPr lang="en-US" smtClean="0"/>
              <a:t>‹#›</a:t>
            </a:fld>
            <a:endParaRPr lang="en-US"/>
          </a:p>
        </p:txBody>
      </p:sp>
    </p:spTree>
    <p:extLst>
      <p:ext uri="{BB962C8B-B14F-4D97-AF65-F5344CB8AC3E}">
        <p14:creationId xmlns:p14="http://schemas.microsoft.com/office/powerpoint/2010/main" val="1726572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E02FE6B-80F7-44DE-BD5D-F74FF8DA3B1D}" type="datetimeFigureOut">
              <a:rPr lang="en-US" smtClean="0"/>
              <a:t>6/6/2024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0B0291-104E-45D8-84B0-2A5FC6C7408B}" type="slidenum">
              <a:rPr lang="en-US" smtClean="0"/>
              <a:t>‹#›</a:t>
            </a:fld>
            <a:endParaRPr lang="en-US"/>
          </a:p>
        </p:txBody>
      </p:sp>
    </p:spTree>
    <p:extLst>
      <p:ext uri="{BB962C8B-B14F-4D97-AF65-F5344CB8AC3E}">
        <p14:creationId xmlns:p14="http://schemas.microsoft.com/office/powerpoint/2010/main" val="2020861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E02FE6B-80F7-44DE-BD5D-F74FF8DA3B1D}" type="datetimeFigureOut">
              <a:rPr lang="en-US" smtClean="0"/>
              <a:t>6/6/2024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0B0291-104E-45D8-84B0-2A5FC6C7408B}" type="slidenum">
              <a:rPr lang="en-US" smtClean="0"/>
              <a:t>‹#›</a:t>
            </a:fld>
            <a:endParaRPr lang="en-US"/>
          </a:p>
        </p:txBody>
      </p:sp>
    </p:spTree>
    <p:extLst>
      <p:ext uri="{BB962C8B-B14F-4D97-AF65-F5344CB8AC3E}">
        <p14:creationId xmlns:p14="http://schemas.microsoft.com/office/powerpoint/2010/main" val="3100502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02FE6B-80F7-44DE-BD5D-F74FF8DA3B1D}" type="datetimeFigureOut">
              <a:rPr lang="en-US" smtClean="0"/>
              <a:t>6/6/2024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0B0291-104E-45D8-84B0-2A5FC6C7408B}" type="slidenum">
              <a:rPr lang="en-US" smtClean="0"/>
              <a:t>‹#›</a:t>
            </a:fld>
            <a:endParaRPr lang="en-US"/>
          </a:p>
        </p:txBody>
      </p:sp>
    </p:spTree>
    <p:extLst>
      <p:ext uri="{BB962C8B-B14F-4D97-AF65-F5344CB8AC3E}">
        <p14:creationId xmlns:p14="http://schemas.microsoft.com/office/powerpoint/2010/main" val="1546511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BE02FE6B-80F7-44DE-BD5D-F74FF8DA3B1D}" type="datetimeFigureOut">
              <a:rPr lang="en-US" smtClean="0"/>
              <a:t>6/6/2024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0B0291-104E-45D8-84B0-2A5FC6C7408B}" type="slidenum">
              <a:rPr lang="en-US" smtClean="0"/>
              <a:t>‹#›</a:t>
            </a:fld>
            <a:endParaRPr lang="en-US"/>
          </a:p>
        </p:txBody>
      </p:sp>
    </p:spTree>
    <p:extLst>
      <p:ext uri="{BB962C8B-B14F-4D97-AF65-F5344CB8AC3E}">
        <p14:creationId xmlns:p14="http://schemas.microsoft.com/office/powerpoint/2010/main" val="9661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02FE6B-80F7-44DE-BD5D-F74FF8DA3B1D}" type="datetimeFigureOut">
              <a:rPr lang="en-US" smtClean="0"/>
              <a:t>6/6/2024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0B0291-104E-45D8-84B0-2A5FC6C7408B}" type="slidenum">
              <a:rPr lang="en-US" smtClean="0"/>
              <a:t>‹#›</a:t>
            </a:fld>
            <a:endParaRPr lang="en-US"/>
          </a:p>
        </p:txBody>
      </p:sp>
    </p:spTree>
    <p:extLst>
      <p:ext uri="{BB962C8B-B14F-4D97-AF65-F5344CB8AC3E}">
        <p14:creationId xmlns:p14="http://schemas.microsoft.com/office/powerpoint/2010/main" val="3566380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02FE6B-80F7-44DE-BD5D-F74FF8DA3B1D}" type="datetimeFigureOut">
              <a:rPr lang="en-US" smtClean="0"/>
              <a:t>6/6/2024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0B0291-104E-45D8-84B0-2A5FC6C7408B}" type="slidenum">
              <a:rPr lang="en-US" smtClean="0"/>
              <a:t>‹#›</a:t>
            </a:fld>
            <a:endParaRPr lang="en-US"/>
          </a:p>
        </p:txBody>
      </p:sp>
    </p:spTree>
    <p:extLst>
      <p:ext uri="{BB962C8B-B14F-4D97-AF65-F5344CB8AC3E}">
        <p14:creationId xmlns:p14="http://schemas.microsoft.com/office/powerpoint/2010/main" val="1509829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E02FE6B-80F7-44DE-BD5D-F74FF8DA3B1D}" type="datetimeFigureOut">
              <a:rPr lang="en-US" smtClean="0"/>
              <a:t>6/6/2024</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8E0B0291-104E-45D8-84B0-2A5FC6C7408B}" type="slidenum">
              <a:rPr lang="en-US" smtClean="0"/>
              <a:t>‹#›</a:t>
            </a:fld>
            <a:endParaRPr lang="en-US"/>
          </a:p>
        </p:txBody>
      </p:sp>
    </p:spTree>
    <p:extLst>
      <p:ext uri="{BB962C8B-B14F-4D97-AF65-F5344CB8AC3E}">
        <p14:creationId xmlns:p14="http://schemas.microsoft.com/office/powerpoint/2010/main" val="216565002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2BA6F54-706A-6195-E076-EA09C9776BF5}"/>
              </a:ext>
            </a:extLst>
          </p:cNvPr>
          <p:cNvSpPr/>
          <p:nvPr/>
        </p:nvSpPr>
        <p:spPr>
          <a:xfrm>
            <a:off x="7179886" y="2142604"/>
            <a:ext cx="4980613" cy="14393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18A870-0404-DFF3-8239-16CE041F8226}"/>
              </a:ext>
            </a:extLst>
          </p:cNvPr>
          <p:cNvSpPr>
            <a:spLocks noGrp="1"/>
          </p:cNvSpPr>
          <p:nvPr>
            <p:ph type="title"/>
          </p:nvPr>
        </p:nvSpPr>
        <p:spPr>
          <a:xfrm>
            <a:off x="769357" y="141514"/>
            <a:ext cx="8886271" cy="2950029"/>
          </a:xfrm>
        </p:spPr>
        <p:txBody>
          <a:bodyPr>
            <a:noAutofit/>
          </a:bodyPr>
          <a:lstStyle/>
          <a:p>
            <a:pPr algn="ctr"/>
            <a:r>
              <a:rPr lang="en-US" sz="4400" dirty="0">
                <a:latin typeface="Arial" panose="020B0604020202020204" pitchFamily="34" charset="0"/>
                <a:cs typeface="Arial" panose="020B0604020202020204" pitchFamily="34" charset="0"/>
              </a:rPr>
              <a:t>Ensuring Access to Healthy Food with Transit</a:t>
            </a:r>
            <a:br>
              <a:rPr lang="en-US" sz="4400" dirty="0">
                <a:latin typeface="Arial" panose="020B0604020202020204" pitchFamily="34" charset="0"/>
                <a:cs typeface="Arial" panose="020B0604020202020204" pitchFamily="34" charset="0"/>
              </a:rPr>
            </a:br>
            <a:endParaRPr lang="en-US" sz="4400" b="1" dirty="0"/>
          </a:p>
        </p:txBody>
      </p:sp>
      <p:pic>
        <p:nvPicPr>
          <p:cNvPr id="11" name="Picture 10" descr="Logo&#10;&#10;Description automatically generated with low confidence">
            <a:extLst>
              <a:ext uri="{FF2B5EF4-FFF2-40B4-BE49-F238E27FC236}">
                <a16:creationId xmlns:a16="http://schemas.microsoft.com/office/drawing/2014/main" id="{2CDFE31B-0253-C11C-AE7A-8A59682F06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9287" y="913700"/>
            <a:ext cx="1384486" cy="738526"/>
          </a:xfrm>
          <a:prstGeom prst="rect">
            <a:avLst/>
          </a:prstGeom>
        </p:spPr>
      </p:pic>
      <p:pic>
        <p:nvPicPr>
          <p:cNvPr id="3" name="Picture 2" descr="A group of people standing next to a green ribbon&#10;&#10;Description automatically generated">
            <a:extLst>
              <a:ext uri="{FF2B5EF4-FFF2-40B4-BE49-F238E27FC236}">
                <a16:creationId xmlns:a16="http://schemas.microsoft.com/office/drawing/2014/main" id="{D57BD3F2-E5B4-89BF-6779-3A3C20BB9D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782" y="2036462"/>
            <a:ext cx="6664085" cy="4442723"/>
          </a:xfrm>
          <a:prstGeom prst="rect">
            <a:avLst/>
          </a:prstGeom>
        </p:spPr>
      </p:pic>
      <p:sp>
        <p:nvSpPr>
          <p:cNvPr id="6" name="TextBox 5">
            <a:extLst>
              <a:ext uri="{FF2B5EF4-FFF2-40B4-BE49-F238E27FC236}">
                <a16:creationId xmlns:a16="http://schemas.microsoft.com/office/drawing/2014/main" id="{C6F85C6F-D9F8-D65A-441E-04F0738A746C}"/>
              </a:ext>
            </a:extLst>
          </p:cNvPr>
          <p:cNvSpPr txBox="1"/>
          <p:nvPr/>
        </p:nvSpPr>
        <p:spPr>
          <a:xfrm>
            <a:off x="7131523" y="3889370"/>
            <a:ext cx="5037906" cy="172354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rebuchet MS" panose="020B0603020202020204"/>
                <a:ea typeface="+mn-ea"/>
                <a:cs typeface="+mn-cs"/>
              </a:rPr>
              <a:t>Nicole McCleary, AICP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rebuchet MS" panose="020B0603020202020204"/>
                <a:ea typeface="+mn-ea"/>
                <a:cs typeface="+mn-cs"/>
              </a:rPr>
              <a:t>Director of Strategic Planning and Innovation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rebuchet MS" panose="020B0603020202020204"/>
                <a:ea typeface="+mn-ea"/>
                <a:cs typeface="+mn-cs"/>
              </a:rPr>
              <a:t>Citrus Connection </a:t>
            </a:r>
          </a:p>
        </p:txBody>
      </p:sp>
      <p:sp>
        <p:nvSpPr>
          <p:cNvPr id="8" name="Subtitle 2">
            <a:extLst>
              <a:ext uri="{FF2B5EF4-FFF2-40B4-BE49-F238E27FC236}">
                <a16:creationId xmlns:a16="http://schemas.microsoft.com/office/drawing/2014/main" id="{D7A08C02-9374-82C6-023E-BD29D5CBB14B}"/>
              </a:ext>
            </a:extLst>
          </p:cNvPr>
          <p:cNvSpPr txBox="1">
            <a:spLocks/>
          </p:cNvSpPr>
          <p:nvPr/>
        </p:nvSpPr>
        <p:spPr>
          <a:xfrm>
            <a:off x="6862581" y="5841033"/>
            <a:ext cx="2321722" cy="3784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sz="2800" dirty="0"/>
              <a:t>June 2024</a:t>
            </a:r>
          </a:p>
        </p:txBody>
      </p:sp>
      <p:sp>
        <p:nvSpPr>
          <p:cNvPr id="10" name="TextBox 9">
            <a:extLst>
              <a:ext uri="{FF2B5EF4-FFF2-40B4-BE49-F238E27FC236}">
                <a16:creationId xmlns:a16="http://schemas.microsoft.com/office/drawing/2014/main" id="{417EFBD3-8974-583C-C1F6-15B86D71FE5B}"/>
              </a:ext>
            </a:extLst>
          </p:cNvPr>
          <p:cNvSpPr txBox="1"/>
          <p:nvPr/>
        </p:nvSpPr>
        <p:spPr>
          <a:xfrm>
            <a:off x="7237179" y="2481108"/>
            <a:ext cx="4826594" cy="707886"/>
          </a:xfrm>
          <a:prstGeom prst="rect">
            <a:avLst/>
          </a:prstGeom>
          <a:noFill/>
        </p:spPr>
        <p:txBody>
          <a:bodyPr wrap="square">
            <a:spAutoFit/>
          </a:bodyPr>
          <a:lstStyle/>
          <a:p>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City of Lake Wales</a:t>
            </a:r>
            <a:endParaRPr lang="en-US" dirty="0"/>
          </a:p>
        </p:txBody>
      </p:sp>
    </p:spTree>
    <p:extLst>
      <p:ext uri="{BB962C8B-B14F-4D97-AF65-F5344CB8AC3E}">
        <p14:creationId xmlns:p14="http://schemas.microsoft.com/office/powerpoint/2010/main" val="2838784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D3977-470B-A15D-87E3-6855161E6F77}"/>
              </a:ext>
            </a:extLst>
          </p:cNvPr>
          <p:cNvSpPr>
            <a:spLocks noGrp="1"/>
          </p:cNvSpPr>
          <p:nvPr>
            <p:ph type="title"/>
          </p:nvPr>
        </p:nvSpPr>
        <p:spPr/>
        <p:txBody>
          <a:bodyPr>
            <a:normAutofit/>
          </a:bodyPr>
          <a:lstStyle/>
          <a:p>
            <a:r>
              <a:rPr lang="en-US" sz="4400" b="1" dirty="0"/>
              <a:t>It takes more than transit</a:t>
            </a:r>
          </a:p>
        </p:txBody>
      </p:sp>
      <p:sp>
        <p:nvSpPr>
          <p:cNvPr id="3" name="Content Placeholder 2">
            <a:extLst>
              <a:ext uri="{FF2B5EF4-FFF2-40B4-BE49-F238E27FC236}">
                <a16:creationId xmlns:a16="http://schemas.microsoft.com/office/drawing/2014/main" id="{FCD3F8E1-2D93-FC27-1D1A-FFC773DE7D7E}"/>
              </a:ext>
            </a:extLst>
          </p:cNvPr>
          <p:cNvSpPr>
            <a:spLocks noGrp="1"/>
          </p:cNvSpPr>
          <p:nvPr>
            <p:ph idx="1"/>
          </p:nvPr>
        </p:nvSpPr>
        <p:spPr>
          <a:xfrm>
            <a:off x="1163886" y="5221522"/>
            <a:ext cx="8858299" cy="2853473"/>
          </a:xfrm>
        </p:spPr>
        <p:txBody>
          <a:bodyPr>
            <a:normAutofit/>
          </a:bodyPr>
          <a:lstStyle/>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Aptos" panose="020B0004020202020204" pitchFamily="34" charset="0"/>
              </a:rPr>
              <a:t>The project entails the development of a community garden, to be utilized as an “outdoor classroom” where local community members can come and learn about growing various herbs and produce, as well as proper nutrition and food preparation, among other topics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69A7DBFD-206B-6F4D-1B32-B070E29DC06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184" y="1979635"/>
            <a:ext cx="5487148" cy="3125798"/>
          </a:xfrm>
          <a:prstGeom prst="rect">
            <a:avLst/>
          </a:prstGeom>
          <a:noFill/>
          <a:ln>
            <a:noFill/>
          </a:ln>
        </p:spPr>
      </p:pic>
      <p:pic>
        <p:nvPicPr>
          <p:cNvPr id="6" name="Picture 5" descr="Logo&#10;&#10;Description automatically generated with low confidence">
            <a:extLst>
              <a:ext uri="{FF2B5EF4-FFF2-40B4-BE49-F238E27FC236}">
                <a16:creationId xmlns:a16="http://schemas.microsoft.com/office/drawing/2014/main" id="{E8A0C89F-23BD-61B3-AE6F-AF804B5478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4410" y="929640"/>
            <a:ext cx="1401895" cy="747812"/>
          </a:xfrm>
          <a:prstGeom prst="rect">
            <a:avLst/>
          </a:prstGeom>
        </p:spPr>
      </p:pic>
      <p:pic>
        <p:nvPicPr>
          <p:cNvPr id="8" name="Picture 7" descr="A sign in front of a construction site&#10;&#10;Description automatically generated">
            <a:extLst>
              <a:ext uri="{FF2B5EF4-FFF2-40B4-BE49-F238E27FC236}">
                <a16:creationId xmlns:a16="http://schemas.microsoft.com/office/drawing/2014/main" id="{18A9C7C7-7FAD-76CD-C2EE-78555E0ED1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2304" y="1994325"/>
            <a:ext cx="5198191" cy="3111108"/>
          </a:xfrm>
          <a:prstGeom prst="rect">
            <a:avLst/>
          </a:prstGeom>
        </p:spPr>
      </p:pic>
    </p:spTree>
    <p:extLst>
      <p:ext uri="{BB962C8B-B14F-4D97-AF65-F5344CB8AC3E}">
        <p14:creationId xmlns:p14="http://schemas.microsoft.com/office/powerpoint/2010/main" val="4208930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D3977-470B-A15D-87E3-6855161E6F77}"/>
              </a:ext>
            </a:extLst>
          </p:cNvPr>
          <p:cNvSpPr>
            <a:spLocks noGrp="1"/>
          </p:cNvSpPr>
          <p:nvPr>
            <p:ph type="title"/>
          </p:nvPr>
        </p:nvSpPr>
        <p:spPr/>
        <p:txBody>
          <a:bodyPr>
            <a:normAutofit/>
          </a:bodyPr>
          <a:lstStyle/>
          <a:p>
            <a:r>
              <a:rPr lang="en-US" sz="4400" b="1" dirty="0"/>
              <a:t>It takes more than transit</a:t>
            </a:r>
          </a:p>
        </p:txBody>
      </p:sp>
      <p:sp>
        <p:nvSpPr>
          <p:cNvPr id="5" name="TextBox 4">
            <a:extLst>
              <a:ext uri="{FF2B5EF4-FFF2-40B4-BE49-F238E27FC236}">
                <a16:creationId xmlns:a16="http://schemas.microsoft.com/office/drawing/2014/main" id="{1F4E1D95-ACA5-B2EE-1C2A-C844DEEB94EF}"/>
              </a:ext>
            </a:extLst>
          </p:cNvPr>
          <p:cNvSpPr txBox="1"/>
          <p:nvPr/>
        </p:nvSpPr>
        <p:spPr>
          <a:xfrm>
            <a:off x="995881" y="1834166"/>
            <a:ext cx="8872395" cy="4950586"/>
          </a:xfrm>
          <a:prstGeom prst="rect">
            <a:avLst/>
          </a:prstGeom>
          <a:noFill/>
        </p:spPr>
        <p:txBody>
          <a:bodyPr wrap="square" rtlCol="0">
            <a:spAutoFit/>
          </a:bodyPr>
          <a:lstStyle/>
          <a:p>
            <a:pPr marL="0" marR="0">
              <a:lnSpc>
                <a:spcPct val="107000"/>
              </a:lnSpc>
              <a:spcBef>
                <a:spcPts val="0"/>
              </a:spcBef>
              <a:spcAft>
                <a:spcPts val="0"/>
              </a:spcAft>
            </a:pPr>
            <a:r>
              <a:rPr lang="en-US" sz="3200" b="1"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rPr>
              <a:t>Community Partners advancing health equity </a:t>
            </a:r>
          </a:p>
          <a:p>
            <a:pPr marL="171450" marR="0" lvl="0" indent="-171450">
              <a:lnSpc>
                <a:spcPct val="107000"/>
              </a:lnSpc>
              <a:spcBef>
                <a:spcPts val="0"/>
              </a:spcBef>
              <a:spcAft>
                <a:spcPts val="0"/>
              </a:spcAft>
              <a:buFont typeface="Wingdings" panose="05000000000000000000" pitchFamily="2" charset="2"/>
              <a:buChar char="§"/>
            </a:pPr>
            <a:r>
              <a:rPr lang="en-US" sz="2400" kern="100" dirty="0">
                <a:solidFill>
                  <a:srgbClr val="00B050"/>
                </a:solidFill>
                <a:effectLst/>
                <a:latin typeface="Aptos" panose="020B0004020202020204" pitchFamily="34" charset="0"/>
                <a:ea typeface="Aptos" panose="020B0004020202020204" pitchFamily="34" charset="0"/>
                <a:cs typeface="Aptos" panose="020B0004020202020204" pitchFamily="34" charset="0"/>
              </a:rPr>
              <a:t>Florida Department of Transportation</a:t>
            </a:r>
          </a:p>
          <a:p>
            <a:pPr marL="171450" marR="0" lvl="0" indent="-171450">
              <a:lnSpc>
                <a:spcPct val="107000"/>
              </a:lnSpc>
              <a:spcBef>
                <a:spcPts val="0"/>
              </a:spcBef>
              <a:spcAft>
                <a:spcPts val="0"/>
              </a:spcAft>
              <a:buFont typeface="Wingdings" panose="05000000000000000000" pitchFamily="2" charset="2"/>
              <a:buChar char="§"/>
            </a:pPr>
            <a:r>
              <a:rPr lang="en-US" sz="2400" kern="100" dirty="0" err="1">
                <a:effectLst/>
                <a:latin typeface="Aptos" panose="020B0004020202020204" pitchFamily="34" charset="0"/>
                <a:ea typeface="Aptos" panose="020B0004020202020204" pitchFamily="34" charset="0"/>
                <a:cs typeface="Aptos" panose="020B0004020202020204" pitchFamily="34" charset="0"/>
              </a:rPr>
              <a:t>KidsPACK</a:t>
            </a:r>
            <a:r>
              <a:rPr lang="en-US" sz="2400" kern="100" dirty="0">
                <a:effectLst/>
                <a:latin typeface="Aptos" panose="020B0004020202020204" pitchFamily="34" charset="0"/>
                <a:ea typeface="Aptos" panose="020B0004020202020204" pitchFamily="34" charset="0"/>
                <a:cs typeface="Aptos" panose="020B0004020202020204" pitchFamily="34" charset="0"/>
              </a:rPr>
              <a:t>, inc.</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marR="0" lvl="0" indent="-171450">
              <a:lnSpc>
                <a:spcPct val="107000"/>
              </a:lnSpc>
              <a:spcBef>
                <a:spcPts val="0"/>
              </a:spcBef>
              <a:spcAft>
                <a:spcPts val="0"/>
              </a:spcAft>
              <a:buFont typeface="Wingdings" panose="05000000000000000000" pitchFamily="2" charset="2"/>
              <a:buChar char="§"/>
            </a:pPr>
            <a:r>
              <a:rPr lang="en-US" sz="2400" kern="100" dirty="0">
                <a:solidFill>
                  <a:srgbClr val="00B050"/>
                </a:solidFill>
                <a:effectLst/>
                <a:latin typeface="Aptos" panose="020B0004020202020204" pitchFamily="34" charset="0"/>
                <a:ea typeface="Aptos" panose="020B0004020202020204" pitchFamily="34" charset="0"/>
                <a:cs typeface="Aptos" panose="020B0004020202020204" pitchFamily="34" charset="0"/>
              </a:rPr>
              <a:t>Central Florida Health Care</a:t>
            </a:r>
            <a:endParaRPr lang="en-US" sz="24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endParaRPr>
          </a:p>
          <a:p>
            <a:pPr marL="171450" marR="0" lvl="0" indent="-171450">
              <a:lnSpc>
                <a:spcPct val="107000"/>
              </a:lnSpc>
              <a:spcBef>
                <a:spcPts val="0"/>
              </a:spcBef>
              <a:spcAft>
                <a:spcPts val="0"/>
              </a:spcAft>
              <a:buFont typeface="Wingdings" panose="05000000000000000000" pitchFamily="2" charset="2"/>
              <a:buChar char="§"/>
            </a:pPr>
            <a:r>
              <a:rPr lang="en-US" sz="2400" kern="100" dirty="0">
                <a:effectLst/>
                <a:latin typeface="Aptos" panose="020B0004020202020204" pitchFamily="34" charset="0"/>
                <a:ea typeface="Aptos" panose="020B0004020202020204" pitchFamily="34" charset="0"/>
                <a:cs typeface="Aptos" panose="020B0004020202020204" pitchFamily="34" charset="0"/>
              </a:rPr>
              <a:t>United Way of Central Florida</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marR="0" lvl="0" indent="-171450">
              <a:lnSpc>
                <a:spcPct val="107000"/>
              </a:lnSpc>
              <a:spcBef>
                <a:spcPts val="0"/>
              </a:spcBef>
              <a:spcAft>
                <a:spcPts val="0"/>
              </a:spcAft>
              <a:buFont typeface="Wingdings" panose="05000000000000000000" pitchFamily="2" charset="2"/>
              <a:buChar char="§"/>
            </a:pPr>
            <a:r>
              <a:rPr lang="en-US" sz="2400" kern="100" dirty="0">
                <a:solidFill>
                  <a:srgbClr val="00B050"/>
                </a:solidFill>
                <a:effectLst/>
                <a:latin typeface="Aptos" panose="020B0004020202020204" pitchFamily="34" charset="0"/>
                <a:ea typeface="Aptos" panose="020B0004020202020204" pitchFamily="34" charset="0"/>
                <a:cs typeface="Aptos" panose="020B0004020202020204" pitchFamily="34" charset="0"/>
              </a:rPr>
              <a:t>UF IFAS Polk Extension Office</a:t>
            </a:r>
            <a:endParaRPr lang="en-US" sz="24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endParaRPr>
          </a:p>
          <a:p>
            <a:pPr marL="171450" marR="0" lvl="0" indent="-171450">
              <a:lnSpc>
                <a:spcPct val="107000"/>
              </a:lnSpc>
              <a:spcBef>
                <a:spcPts val="0"/>
              </a:spcBef>
              <a:spcAft>
                <a:spcPts val="0"/>
              </a:spcAft>
              <a:buFont typeface="Wingdings" panose="05000000000000000000" pitchFamily="2" charset="2"/>
              <a:buChar char="§"/>
            </a:pPr>
            <a:r>
              <a:rPr lang="en-US" sz="2400" kern="100" dirty="0">
                <a:effectLst/>
                <a:latin typeface="Aptos" panose="020B0004020202020204" pitchFamily="34" charset="0"/>
                <a:ea typeface="Aptos" panose="020B0004020202020204" pitchFamily="34" charset="0"/>
                <a:cs typeface="Aptos" panose="020B0004020202020204" pitchFamily="34" charset="0"/>
              </a:rPr>
              <a:t>B Street Community Center</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marR="0" lvl="0" indent="-171450">
              <a:lnSpc>
                <a:spcPct val="107000"/>
              </a:lnSpc>
              <a:spcBef>
                <a:spcPts val="0"/>
              </a:spcBef>
              <a:spcAft>
                <a:spcPts val="0"/>
              </a:spcAft>
              <a:buFont typeface="Wingdings" panose="05000000000000000000" pitchFamily="2" charset="2"/>
              <a:buChar char="§"/>
            </a:pPr>
            <a:r>
              <a:rPr lang="en-US" sz="2400" kern="100" dirty="0">
                <a:solidFill>
                  <a:srgbClr val="00B050"/>
                </a:solidFill>
                <a:effectLst/>
                <a:latin typeface="Aptos" panose="020B0004020202020204" pitchFamily="34" charset="0"/>
                <a:ea typeface="Aptos" panose="020B0004020202020204" pitchFamily="34" charset="0"/>
                <a:cs typeface="Aptos" panose="020B0004020202020204" pitchFamily="34" charset="0"/>
              </a:rPr>
              <a:t>Roosevelt Academy</a:t>
            </a:r>
            <a:endParaRPr lang="en-US" sz="24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endParaRPr>
          </a:p>
          <a:p>
            <a:pPr marL="171450" marR="0" lvl="0" indent="-171450">
              <a:lnSpc>
                <a:spcPct val="107000"/>
              </a:lnSpc>
              <a:spcBef>
                <a:spcPts val="0"/>
              </a:spcBef>
              <a:spcAft>
                <a:spcPts val="0"/>
              </a:spcAft>
              <a:buFont typeface="Wingdings" panose="05000000000000000000" pitchFamily="2" charset="2"/>
              <a:buChar char="§"/>
            </a:pPr>
            <a:r>
              <a:rPr lang="en-US" sz="2400" kern="100" dirty="0">
                <a:effectLst/>
                <a:latin typeface="Aptos" panose="020B0004020202020204" pitchFamily="34" charset="0"/>
                <a:ea typeface="Aptos" panose="020B0004020202020204" pitchFamily="34" charset="0"/>
                <a:cs typeface="Aptos" panose="020B0004020202020204" pitchFamily="34" charset="0"/>
              </a:rPr>
              <a:t>City of Lake Wales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marR="0" lvl="0" indent="-171450">
              <a:lnSpc>
                <a:spcPct val="107000"/>
              </a:lnSpc>
              <a:spcBef>
                <a:spcPts val="0"/>
              </a:spcBef>
              <a:spcAft>
                <a:spcPts val="0"/>
              </a:spcAft>
              <a:buFont typeface="Wingdings" panose="05000000000000000000" pitchFamily="2" charset="2"/>
              <a:buChar char="§"/>
            </a:pPr>
            <a:r>
              <a:rPr lang="en-US" sz="2400" kern="100" dirty="0">
                <a:solidFill>
                  <a:srgbClr val="00B050"/>
                </a:solidFill>
                <a:effectLst/>
                <a:latin typeface="Aptos" panose="020B0004020202020204" pitchFamily="34" charset="0"/>
                <a:ea typeface="Aptos" panose="020B0004020202020204" pitchFamily="34" charset="0"/>
                <a:cs typeface="Aptos" panose="020B0004020202020204" pitchFamily="34" charset="0"/>
              </a:rPr>
              <a:t>Boys &amp; Girls Club – South Ridge Unit</a:t>
            </a:r>
            <a:endParaRPr lang="en-US" sz="24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endParaRPr>
          </a:p>
          <a:p>
            <a:pPr marL="171450" marR="0" lvl="0" indent="-171450">
              <a:lnSpc>
                <a:spcPct val="107000"/>
              </a:lnSpc>
              <a:spcBef>
                <a:spcPts val="0"/>
              </a:spcBef>
              <a:spcAft>
                <a:spcPts val="800"/>
              </a:spcAft>
              <a:buFont typeface="Wingdings" panose="05000000000000000000" pitchFamily="2" charset="2"/>
              <a:buChar char="§"/>
            </a:pPr>
            <a:r>
              <a:rPr lang="en-US" sz="2400" kern="100" dirty="0">
                <a:effectLst/>
                <a:latin typeface="Aptos" panose="020B0004020202020204" pitchFamily="34" charset="0"/>
                <a:ea typeface="Aptos" panose="020B0004020202020204" pitchFamily="34" charset="0"/>
                <a:cs typeface="Aptos" panose="020B0004020202020204" pitchFamily="34" charset="0"/>
              </a:rPr>
              <a:t>Lake Wales Care Center</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6" name="Picture 5" descr="Logo&#10;&#10;Description automatically generated with low confidence">
            <a:extLst>
              <a:ext uri="{FF2B5EF4-FFF2-40B4-BE49-F238E27FC236}">
                <a16:creationId xmlns:a16="http://schemas.microsoft.com/office/drawing/2014/main" id="{E8A0C89F-23BD-61B3-AE6F-AF804B5478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4410" y="929640"/>
            <a:ext cx="1401895" cy="747812"/>
          </a:xfrm>
          <a:prstGeom prst="rect">
            <a:avLst/>
          </a:prstGeom>
        </p:spPr>
      </p:pic>
    </p:spTree>
    <p:extLst>
      <p:ext uri="{BB962C8B-B14F-4D97-AF65-F5344CB8AC3E}">
        <p14:creationId xmlns:p14="http://schemas.microsoft.com/office/powerpoint/2010/main" val="1476174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74BF2-87D0-7AA9-B41A-452AEE891DB4}"/>
              </a:ext>
            </a:extLst>
          </p:cNvPr>
          <p:cNvSpPr>
            <a:spLocks noGrp="1"/>
          </p:cNvSpPr>
          <p:nvPr>
            <p:ph type="title"/>
          </p:nvPr>
        </p:nvSpPr>
        <p:spPr>
          <a:xfrm>
            <a:off x="1038998" y="2390833"/>
            <a:ext cx="10114004" cy="2076333"/>
          </a:xfrm>
        </p:spPr>
        <p:txBody>
          <a:bodyPr vert="horz" lIns="91440" tIns="45720" rIns="91440" bIns="45720" rtlCol="0" anchor="t">
            <a:noAutofit/>
          </a:bodyPr>
          <a:lstStyle/>
          <a:p>
            <a:pPr algn="ctr"/>
            <a:r>
              <a:rPr lang="en-US" sz="12500" b="1" kern="1200" dirty="0">
                <a:latin typeface="Arial" panose="020B0604020202020204" pitchFamily="34" charset="0"/>
                <a:cs typeface="Arial" panose="020B0604020202020204" pitchFamily="34" charset="0"/>
              </a:rPr>
              <a:t>Questions</a:t>
            </a:r>
          </a:p>
        </p:txBody>
      </p:sp>
      <p:pic>
        <p:nvPicPr>
          <p:cNvPr id="4" name="Picture 3" descr="Text&#10;&#10;Description automatically generated">
            <a:extLst>
              <a:ext uri="{FF2B5EF4-FFF2-40B4-BE49-F238E27FC236}">
                <a16:creationId xmlns:a16="http://schemas.microsoft.com/office/drawing/2014/main" id="{B4DFDA7E-85A5-06ED-67CE-A255DDFA93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8040" y="698384"/>
            <a:ext cx="6499654" cy="991152"/>
          </a:xfrm>
          <a:prstGeom prst="rect">
            <a:avLst/>
          </a:prstGeom>
        </p:spPr>
      </p:pic>
      <p:pic>
        <p:nvPicPr>
          <p:cNvPr id="3" name="Picture 2" descr="Logo&#10;&#10;Description automatically generated with low confidence">
            <a:extLst>
              <a:ext uri="{FF2B5EF4-FFF2-40B4-BE49-F238E27FC236}">
                <a16:creationId xmlns:a16="http://schemas.microsoft.com/office/drawing/2014/main" id="{D669F12D-555B-0873-E41E-3D867B1667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4943" y="858956"/>
            <a:ext cx="1496097" cy="830580"/>
          </a:xfrm>
          <a:prstGeom prst="rect">
            <a:avLst/>
          </a:prstGeom>
        </p:spPr>
      </p:pic>
      <p:sp>
        <p:nvSpPr>
          <p:cNvPr id="6" name="TextBox 5">
            <a:extLst>
              <a:ext uri="{FF2B5EF4-FFF2-40B4-BE49-F238E27FC236}">
                <a16:creationId xmlns:a16="http://schemas.microsoft.com/office/drawing/2014/main" id="{74BFB9C7-2320-2658-D0B8-0E2FE710C770}"/>
              </a:ext>
            </a:extLst>
          </p:cNvPr>
          <p:cNvSpPr txBox="1"/>
          <p:nvPr/>
        </p:nvSpPr>
        <p:spPr>
          <a:xfrm>
            <a:off x="3461657" y="4467166"/>
            <a:ext cx="6096000" cy="163121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rebuchet MS" panose="020B0603020202020204"/>
                <a:ea typeface="+mn-ea"/>
                <a:cs typeface="+mn-cs"/>
              </a:rPr>
              <a:t>Nicole McCleary, AICP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Trebuchet MS" panose="020B0603020202020204"/>
              </a:rPr>
              <a:t>nmccleary@ridecitrus.com</a:t>
            </a:r>
            <a:r>
              <a:rPr kumimoji="0" lang="en-US" sz="2400" b="1" i="0" u="none" strike="noStrike" kern="1200" cap="none" spc="0" normalizeH="0" baseline="0" noProof="0" dirty="0">
                <a:ln>
                  <a:noFill/>
                </a:ln>
                <a:solidFill>
                  <a:prstClr val="white"/>
                </a:solidFill>
                <a:effectLst/>
                <a:uLnTx/>
                <a:uFillTx/>
                <a:latin typeface="Trebuchet MS" panose="020B0603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Director of Strategic Planning and Innovation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Citrus Connection </a:t>
            </a:r>
            <a:endParaRPr lang="en-US" dirty="0"/>
          </a:p>
        </p:txBody>
      </p:sp>
    </p:spTree>
    <p:extLst>
      <p:ext uri="{BB962C8B-B14F-4D97-AF65-F5344CB8AC3E}">
        <p14:creationId xmlns:p14="http://schemas.microsoft.com/office/powerpoint/2010/main" val="2805309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363CC6-882F-C630-EBF4-CC7B8534A95B}"/>
              </a:ext>
            </a:extLst>
          </p:cNvPr>
          <p:cNvSpPr/>
          <p:nvPr/>
        </p:nvSpPr>
        <p:spPr>
          <a:xfrm>
            <a:off x="6629401" y="2768416"/>
            <a:ext cx="4536570" cy="33504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BB2825-CEB2-A443-16B4-1F7F0C62D4A3}"/>
              </a:ext>
            </a:extLst>
          </p:cNvPr>
          <p:cNvSpPr>
            <a:spLocks noGrp="1"/>
          </p:cNvSpPr>
          <p:nvPr>
            <p:ph type="title"/>
          </p:nvPr>
        </p:nvSpPr>
        <p:spPr>
          <a:xfrm>
            <a:off x="680321" y="921811"/>
            <a:ext cx="9613861" cy="1080938"/>
          </a:xfrm>
        </p:spPr>
        <p:txBody>
          <a:bodyPr>
            <a:normAutofit fontScale="90000"/>
          </a:bodyPr>
          <a:lstStyle/>
          <a:p>
            <a:r>
              <a:rPr lang="en-US" sz="5400" kern="100">
                <a:effectLst/>
                <a:latin typeface="Aptos" panose="020B0004020202020204" pitchFamily="34" charset="0"/>
                <a:ea typeface="Aptos" panose="020B0004020202020204" pitchFamily="34" charset="0"/>
                <a:cs typeface="Times New Roman" panose="02020603050405020304" pitchFamily="18" charset="0"/>
              </a:rPr>
              <a:t>Lake Wales Food Insecurity</a:t>
            </a:r>
            <a:br>
              <a:rPr lang="en-US" sz="1800" kern="10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18C845EF-DD46-DE3A-471E-523EEA3737D9}"/>
              </a:ext>
            </a:extLst>
          </p:cNvPr>
          <p:cNvSpPr>
            <a:spLocks noGrp="1"/>
          </p:cNvSpPr>
          <p:nvPr>
            <p:ph idx="1"/>
          </p:nvPr>
        </p:nvSpPr>
        <p:spPr>
          <a:xfrm>
            <a:off x="680321" y="2147791"/>
            <a:ext cx="5588049" cy="3414388"/>
          </a:xfrm>
        </p:spPr>
        <p:txBody>
          <a:bodyPr>
            <a:normAutofit/>
          </a:bodyPr>
          <a:lstStyle/>
          <a:p>
            <a:pPr marL="0" indent="0">
              <a:buNone/>
            </a:pPr>
            <a:r>
              <a:rPr lang="en-US" sz="3500" dirty="0"/>
              <a:t>The Lake Wales PACE EH</a:t>
            </a:r>
          </a:p>
          <a:p>
            <a:pPr marL="0" indent="0">
              <a:buNone/>
            </a:pPr>
            <a:r>
              <a:rPr lang="en-US" dirty="0"/>
              <a:t>Local task force formed to conduct a community-based environmental health assessment of the Northwest Lake Wales neighborhood (census tract 143.01) regarding food access.</a:t>
            </a:r>
          </a:p>
          <a:p>
            <a:endParaRPr lang="en-US" dirty="0"/>
          </a:p>
        </p:txBody>
      </p:sp>
      <p:pic>
        <p:nvPicPr>
          <p:cNvPr id="4" name="Picture 3" descr="Logo&#10;&#10;Description automatically generated with low confidence">
            <a:extLst>
              <a:ext uri="{FF2B5EF4-FFF2-40B4-BE49-F238E27FC236}">
                <a16:creationId xmlns:a16="http://schemas.microsoft.com/office/drawing/2014/main" id="{B3319683-DE70-CA66-F289-42E44ED723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524" y="921812"/>
            <a:ext cx="1428391" cy="761946"/>
          </a:xfrm>
          <a:prstGeom prst="rect">
            <a:avLst/>
          </a:prstGeom>
        </p:spPr>
      </p:pic>
      <p:sp>
        <p:nvSpPr>
          <p:cNvPr id="7" name="TextBox 6">
            <a:extLst>
              <a:ext uri="{FF2B5EF4-FFF2-40B4-BE49-F238E27FC236}">
                <a16:creationId xmlns:a16="http://schemas.microsoft.com/office/drawing/2014/main" id="{304FBD73-5C16-659E-1F59-3AE9D6B3C05A}"/>
              </a:ext>
            </a:extLst>
          </p:cNvPr>
          <p:cNvSpPr txBox="1"/>
          <p:nvPr/>
        </p:nvSpPr>
        <p:spPr>
          <a:xfrm>
            <a:off x="6268370" y="2853790"/>
            <a:ext cx="4960975" cy="2777171"/>
          </a:xfrm>
          <a:prstGeom prst="rect">
            <a:avLst/>
          </a:prstGeom>
          <a:noFill/>
        </p:spPr>
        <p:txBody>
          <a:bodyPr wrap="square" rtlCol="0">
            <a:spAutoFit/>
          </a:bodyPr>
          <a:lstStyle/>
          <a:p>
            <a:pPr marL="742950" marR="0" lvl="1" indent="-285750">
              <a:lnSpc>
                <a:spcPct val="107000"/>
              </a:lnSpc>
              <a:spcBef>
                <a:spcPts val="0"/>
              </a:spcBef>
              <a:spcAft>
                <a:spcPts val="800"/>
              </a:spcAft>
              <a:buFont typeface="Arial" panose="020B0604020202020204" pitchFamily="34" charset="0"/>
              <a:buChar char="•"/>
            </a:pPr>
            <a:r>
              <a:rPr lang="en-US" sz="2000" kern="0" dirty="0">
                <a:effectLst/>
                <a:latin typeface="Calibri" panose="020F0502020204030204" pitchFamily="34" charset="0"/>
                <a:ea typeface="Calibri" panose="020F0502020204030204" pitchFamily="34" charset="0"/>
                <a:cs typeface="Times New Roman" panose="02020603050405020304" pitchFamily="18" charset="0"/>
              </a:rPr>
              <a:t>Social Vulnerability Index = 0.9242 (highest value = 1)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pPr>
            <a:r>
              <a:rPr lang="en-US" sz="2000" kern="0" dirty="0" err="1">
                <a:effectLst/>
                <a:latin typeface="Calibri" panose="020F0502020204030204" pitchFamily="34" charset="0"/>
                <a:ea typeface="Calibri" panose="020F0502020204030204" pitchFamily="34" charset="0"/>
                <a:cs typeface="Times New Roman" panose="02020603050405020304" pitchFamily="18" charset="0"/>
              </a:rPr>
              <a:t>SocioNeeds</a:t>
            </a:r>
            <a:r>
              <a:rPr lang="en-US" sz="2000" kern="0" dirty="0">
                <a:effectLst/>
                <a:latin typeface="Calibri" panose="020F0502020204030204" pitchFamily="34" charset="0"/>
                <a:ea typeface="Calibri" panose="020F0502020204030204" pitchFamily="34" charset="0"/>
                <a:cs typeface="Times New Roman" panose="02020603050405020304" pitchFamily="18" charset="0"/>
              </a:rPr>
              <a:t> Index (highest value = 100):</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R="0" lvl="1">
              <a:lnSpc>
                <a:spcPct val="107000"/>
              </a:lnSpc>
              <a:spcBef>
                <a:spcPts val="0"/>
              </a:spcBef>
              <a:spcAft>
                <a:spcPts val="0"/>
              </a:spcAft>
            </a:pPr>
            <a:r>
              <a:rPr lang="en-US" sz="2000" kern="0" dirty="0">
                <a:effectLst/>
                <a:latin typeface="Calibri" panose="020F0502020204030204" pitchFamily="34" charset="0"/>
                <a:ea typeface="Calibri" panose="020F0502020204030204" pitchFamily="34" charset="0"/>
                <a:cs typeface="Times New Roman" panose="02020603050405020304" pitchFamily="18" charset="0"/>
              </a:rPr>
              <a:t>	Food Insecurity: 95.2</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R="0" lvl="1">
              <a:lnSpc>
                <a:spcPct val="107000"/>
              </a:lnSpc>
              <a:spcBef>
                <a:spcPts val="0"/>
              </a:spcBef>
              <a:spcAft>
                <a:spcPts val="0"/>
              </a:spcAft>
            </a:pPr>
            <a:r>
              <a:rPr lang="en-US" sz="2000" kern="0" dirty="0">
                <a:effectLst/>
                <a:latin typeface="Calibri" panose="020F0502020204030204" pitchFamily="34" charset="0"/>
                <a:ea typeface="Calibri" panose="020F0502020204030204" pitchFamily="34" charset="0"/>
                <a:cs typeface="Times New Roman" panose="02020603050405020304" pitchFamily="18" charset="0"/>
              </a:rPr>
              <a:t>	Health Equity: 99.2</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R="0" lvl="1">
              <a:lnSpc>
                <a:spcPct val="107000"/>
              </a:lnSpc>
              <a:spcBef>
                <a:spcPts val="0"/>
              </a:spcBef>
              <a:spcAft>
                <a:spcPts val="0"/>
              </a:spcAft>
            </a:pPr>
            <a:r>
              <a:rPr lang="en-US" sz="2000" kern="0" dirty="0">
                <a:effectLst/>
                <a:latin typeface="Calibri" panose="020F0502020204030204" pitchFamily="34" charset="0"/>
                <a:ea typeface="Calibri" panose="020F0502020204030204" pitchFamily="34" charset="0"/>
                <a:cs typeface="Times New Roman" panose="02020603050405020304" pitchFamily="18" charset="0"/>
              </a:rPr>
              <a:t>	Mental Health: 97.8</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5" name="TextBox 4">
            <a:extLst>
              <a:ext uri="{FF2B5EF4-FFF2-40B4-BE49-F238E27FC236}">
                <a16:creationId xmlns:a16="http://schemas.microsoft.com/office/drawing/2014/main" id="{26DA1C79-1759-A201-F65D-AD002368A6E4}"/>
              </a:ext>
            </a:extLst>
          </p:cNvPr>
          <p:cNvSpPr txBox="1"/>
          <p:nvPr/>
        </p:nvSpPr>
        <p:spPr>
          <a:xfrm>
            <a:off x="6870288" y="2062417"/>
            <a:ext cx="3988249" cy="646331"/>
          </a:xfrm>
          <a:prstGeom prst="rect">
            <a:avLst/>
          </a:prstGeom>
          <a:noFill/>
        </p:spPr>
        <p:txBody>
          <a:bodyPr wrap="square" rtlCol="0">
            <a:spAutoFit/>
          </a:bodyPr>
          <a:lstStyle/>
          <a:p>
            <a:r>
              <a:rPr lang="en-US" sz="3600" dirty="0"/>
              <a:t>What They Found </a:t>
            </a:r>
          </a:p>
        </p:txBody>
      </p:sp>
    </p:spTree>
    <p:extLst>
      <p:ext uri="{BB962C8B-B14F-4D97-AF65-F5344CB8AC3E}">
        <p14:creationId xmlns:p14="http://schemas.microsoft.com/office/powerpoint/2010/main" val="2540362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8A870-0404-DFF3-8239-16CE041F8226}"/>
              </a:ext>
            </a:extLst>
          </p:cNvPr>
          <p:cNvSpPr>
            <a:spLocks noGrp="1"/>
          </p:cNvSpPr>
          <p:nvPr>
            <p:ph type="title"/>
          </p:nvPr>
        </p:nvSpPr>
        <p:spPr>
          <a:xfrm>
            <a:off x="769358" y="784819"/>
            <a:ext cx="8652116" cy="1080938"/>
          </a:xfrm>
        </p:spPr>
        <p:txBody>
          <a:bodyPr>
            <a:noAutofit/>
          </a:bodyPr>
          <a:lstStyle/>
          <a:p>
            <a:pPr algn="ctr"/>
            <a:r>
              <a:rPr lang="en-US" sz="4400" b="1" dirty="0"/>
              <a:t>Lake Wales Census Tract 143.01</a:t>
            </a:r>
          </a:p>
        </p:txBody>
      </p:sp>
      <p:pic>
        <p:nvPicPr>
          <p:cNvPr id="11" name="Picture 10" descr="Logo&#10;&#10;Description automatically generated with low confidence">
            <a:extLst>
              <a:ext uri="{FF2B5EF4-FFF2-40B4-BE49-F238E27FC236}">
                <a16:creationId xmlns:a16="http://schemas.microsoft.com/office/drawing/2014/main" id="{2CDFE31B-0253-C11C-AE7A-8A59682F06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9287" y="913700"/>
            <a:ext cx="1384486" cy="738526"/>
          </a:xfrm>
          <a:prstGeom prst="rect">
            <a:avLst/>
          </a:prstGeom>
        </p:spPr>
      </p:pic>
      <p:pic>
        <p:nvPicPr>
          <p:cNvPr id="5" name="Picture 4" descr="A map of a city&#10;&#10;Description automatically generated">
            <a:extLst>
              <a:ext uri="{FF2B5EF4-FFF2-40B4-BE49-F238E27FC236}">
                <a16:creationId xmlns:a16="http://schemas.microsoft.com/office/drawing/2014/main" id="{C79B61DA-D57F-49A7-C188-12FB3E67D4BA}"/>
              </a:ext>
            </a:extLst>
          </p:cNvPr>
          <p:cNvPicPr>
            <a:picLocks noChangeAspect="1"/>
          </p:cNvPicPr>
          <p:nvPr/>
        </p:nvPicPr>
        <p:blipFill rotWithShape="1">
          <a:blip r:embed="rId3">
            <a:extLst>
              <a:ext uri="{28A0092B-C50C-407E-A947-70E740481C1C}">
                <a14:useLocalDpi xmlns:a14="http://schemas.microsoft.com/office/drawing/2010/main" val="0"/>
              </a:ext>
            </a:extLst>
          </a:blip>
          <a:srcRect l="42171" t="21080" b="15290"/>
          <a:stretch/>
        </p:blipFill>
        <p:spPr>
          <a:xfrm>
            <a:off x="7261598" y="2164160"/>
            <a:ext cx="4171031" cy="4589462"/>
          </a:xfrm>
          <a:prstGeom prst="rect">
            <a:avLst/>
          </a:prstGeom>
        </p:spPr>
      </p:pic>
      <p:pic>
        <p:nvPicPr>
          <p:cNvPr id="7" name="Picture 6" descr="A map of a city&#10;&#10;Description automatically generated">
            <a:extLst>
              <a:ext uri="{FF2B5EF4-FFF2-40B4-BE49-F238E27FC236}">
                <a16:creationId xmlns:a16="http://schemas.microsoft.com/office/drawing/2014/main" id="{93E27936-D3ED-DF70-C2C2-2F51E51A10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028" y="2283266"/>
            <a:ext cx="5175031" cy="4351251"/>
          </a:xfrm>
          <a:prstGeom prst="rect">
            <a:avLst/>
          </a:prstGeom>
        </p:spPr>
      </p:pic>
      <p:cxnSp>
        <p:nvCxnSpPr>
          <p:cNvPr id="15" name="Straight Connector 14">
            <a:extLst>
              <a:ext uri="{FF2B5EF4-FFF2-40B4-BE49-F238E27FC236}">
                <a16:creationId xmlns:a16="http://schemas.microsoft.com/office/drawing/2014/main" id="{D47D0BA3-ACCD-AF9D-2229-CDC6A53418F7}"/>
              </a:ext>
            </a:extLst>
          </p:cNvPr>
          <p:cNvCxnSpPr>
            <a:cxnSpLocks/>
          </p:cNvCxnSpPr>
          <p:nvPr/>
        </p:nvCxnSpPr>
        <p:spPr>
          <a:xfrm flipV="1">
            <a:off x="2976530" y="4080116"/>
            <a:ext cx="6035040" cy="1027912"/>
          </a:xfrm>
          <a:prstGeom prst="line">
            <a:avLst/>
          </a:prstGeom>
          <a:ln w="412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E42F7D0-53D7-6F13-0128-B0FF7A01AD3D}"/>
              </a:ext>
            </a:extLst>
          </p:cNvPr>
          <p:cNvCxnSpPr>
            <a:cxnSpLocks/>
          </p:cNvCxnSpPr>
          <p:nvPr/>
        </p:nvCxnSpPr>
        <p:spPr>
          <a:xfrm>
            <a:off x="3034336" y="5108028"/>
            <a:ext cx="6181134" cy="765998"/>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6730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8A870-0404-DFF3-8239-16CE041F8226}"/>
              </a:ext>
            </a:extLst>
          </p:cNvPr>
          <p:cNvSpPr>
            <a:spLocks noGrp="1"/>
          </p:cNvSpPr>
          <p:nvPr>
            <p:ph type="title"/>
          </p:nvPr>
        </p:nvSpPr>
        <p:spPr>
          <a:xfrm>
            <a:off x="769358" y="784819"/>
            <a:ext cx="8652116" cy="1080938"/>
          </a:xfrm>
        </p:spPr>
        <p:txBody>
          <a:bodyPr>
            <a:noAutofit/>
          </a:bodyPr>
          <a:lstStyle/>
          <a:p>
            <a:pPr algn="ctr"/>
            <a:r>
              <a:rPr lang="en-US" sz="4400" b="1" dirty="0"/>
              <a:t>Lake Wales Census Tract 143.01</a:t>
            </a:r>
          </a:p>
        </p:txBody>
      </p:sp>
      <p:pic>
        <p:nvPicPr>
          <p:cNvPr id="11" name="Picture 10" descr="Logo&#10;&#10;Description automatically generated with low confidence">
            <a:extLst>
              <a:ext uri="{FF2B5EF4-FFF2-40B4-BE49-F238E27FC236}">
                <a16:creationId xmlns:a16="http://schemas.microsoft.com/office/drawing/2014/main" id="{2CDFE31B-0253-C11C-AE7A-8A59682F0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3819" y="896880"/>
            <a:ext cx="1451485" cy="774265"/>
          </a:xfrm>
          <a:prstGeom prst="rect">
            <a:avLst/>
          </a:prstGeom>
        </p:spPr>
      </p:pic>
      <p:sp>
        <p:nvSpPr>
          <p:cNvPr id="3" name="TextBox 2">
            <a:extLst>
              <a:ext uri="{FF2B5EF4-FFF2-40B4-BE49-F238E27FC236}">
                <a16:creationId xmlns:a16="http://schemas.microsoft.com/office/drawing/2014/main" id="{E05A2D89-1F66-F6BD-F5A9-BAF71AA8E6BD}"/>
              </a:ext>
            </a:extLst>
          </p:cNvPr>
          <p:cNvSpPr txBox="1"/>
          <p:nvPr/>
        </p:nvSpPr>
        <p:spPr>
          <a:xfrm>
            <a:off x="390984" y="2043220"/>
            <a:ext cx="4443566" cy="665695"/>
          </a:xfrm>
          <a:prstGeom prst="rect">
            <a:avLst/>
          </a:prstGeom>
          <a:noFill/>
        </p:spPr>
        <p:txBody>
          <a:bodyPr wrap="square" rtlCol="0">
            <a:spAutoFit/>
          </a:bodyPr>
          <a:lstStyle/>
          <a:p>
            <a:pPr marL="0" marR="0">
              <a:lnSpc>
                <a:spcPct val="107000"/>
              </a:lnSpc>
              <a:spcBef>
                <a:spcPts val="0"/>
              </a:spcBef>
              <a:spcAft>
                <a:spcPts val="0"/>
              </a:spcAft>
            </a:pPr>
            <a:r>
              <a:rPr lang="en-US" dirty="0"/>
              <a:t> </a:t>
            </a:r>
          </a:p>
          <a:p>
            <a:endParaRPr lang="en-US" dirty="0"/>
          </a:p>
        </p:txBody>
      </p:sp>
      <p:sp>
        <p:nvSpPr>
          <p:cNvPr id="5" name="TextBox 4">
            <a:extLst>
              <a:ext uri="{FF2B5EF4-FFF2-40B4-BE49-F238E27FC236}">
                <a16:creationId xmlns:a16="http://schemas.microsoft.com/office/drawing/2014/main" id="{13EF6DDD-24C2-A1C3-C0FE-3D36C5A2AD26}"/>
              </a:ext>
            </a:extLst>
          </p:cNvPr>
          <p:cNvSpPr txBox="1"/>
          <p:nvPr/>
        </p:nvSpPr>
        <p:spPr>
          <a:xfrm>
            <a:off x="8327980" y="2376067"/>
            <a:ext cx="3864020" cy="3293209"/>
          </a:xfrm>
          <a:prstGeom prst="rect">
            <a:avLst/>
          </a:prstGeom>
          <a:noFill/>
        </p:spPr>
        <p:txBody>
          <a:bodyPr wrap="square" rtlCol="0">
            <a:spAutoFit/>
          </a:bodyPr>
          <a:lstStyle/>
          <a:p>
            <a:r>
              <a:rPr lang="en-US" dirty="0"/>
              <a:t>1.3 Square Miles</a:t>
            </a:r>
          </a:p>
          <a:p>
            <a:endParaRPr lang="en-US" dirty="0"/>
          </a:p>
          <a:p>
            <a:r>
              <a:rPr lang="en-US" dirty="0"/>
              <a:t>Population 1500</a:t>
            </a:r>
          </a:p>
          <a:p>
            <a:endParaRPr lang="en-US" dirty="0"/>
          </a:p>
          <a:p>
            <a:r>
              <a:rPr lang="en-US" sz="3600" dirty="0"/>
              <a:t>81% </a:t>
            </a:r>
            <a:r>
              <a:rPr lang="en-US" dirty="0"/>
              <a:t>African American </a:t>
            </a:r>
          </a:p>
          <a:p>
            <a:r>
              <a:rPr lang="en-US" dirty="0"/>
              <a:t>Median Household income </a:t>
            </a:r>
            <a:r>
              <a:rPr lang="en-US" sz="3200" dirty="0">
                <a:solidFill>
                  <a:srgbClr val="FF0000"/>
                </a:solidFill>
              </a:rPr>
              <a:t>$27K</a:t>
            </a:r>
            <a:endParaRPr lang="en-US" dirty="0">
              <a:solidFill>
                <a:srgbClr val="FF0000"/>
              </a:solidFill>
            </a:endParaRPr>
          </a:p>
          <a:p>
            <a:r>
              <a:rPr lang="en-US" dirty="0"/>
              <a:t>Poverty Rate </a:t>
            </a:r>
            <a:r>
              <a:rPr lang="en-US" sz="3200" dirty="0">
                <a:solidFill>
                  <a:srgbClr val="FF0000"/>
                </a:solidFill>
              </a:rPr>
              <a:t>37%</a:t>
            </a:r>
          </a:p>
          <a:p>
            <a:endParaRPr lang="en-US" dirty="0">
              <a:solidFill>
                <a:srgbClr val="FF0000"/>
              </a:solidFill>
            </a:endParaRPr>
          </a:p>
          <a:p>
            <a:endParaRPr lang="en-US" dirty="0"/>
          </a:p>
        </p:txBody>
      </p:sp>
      <p:pic>
        <p:nvPicPr>
          <p:cNvPr id="8" name="Picture 7" descr="A group of houses and a tree&#10;&#10;Description automatically generated">
            <a:extLst>
              <a:ext uri="{FF2B5EF4-FFF2-40B4-BE49-F238E27FC236}">
                <a16:creationId xmlns:a16="http://schemas.microsoft.com/office/drawing/2014/main" id="{EFFA69AD-4548-FB22-1414-069EC61A8B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984" y="2177041"/>
            <a:ext cx="7840301" cy="3640790"/>
          </a:xfrm>
          <a:prstGeom prst="rect">
            <a:avLst/>
          </a:prstGeom>
        </p:spPr>
      </p:pic>
    </p:spTree>
    <p:extLst>
      <p:ext uri="{BB962C8B-B14F-4D97-AF65-F5344CB8AC3E}">
        <p14:creationId xmlns:p14="http://schemas.microsoft.com/office/powerpoint/2010/main" val="1449488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655CD-C9E0-447F-9BFB-40F0CE10668D}"/>
              </a:ext>
            </a:extLst>
          </p:cNvPr>
          <p:cNvSpPr>
            <a:spLocks noGrp="1"/>
          </p:cNvSpPr>
          <p:nvPr>
            <p:ph type="title"/>
          </p:nvPr>
        </p:nvSpPr>
        <p:spPr>
          <a:xfrm>
            <a:off x="1106333" y="753227"/>
            <a:ext cx="9841242" cy="1075573"/>
          </a:xfrm>
        </p:spPr>
        <p:txBody>
          <a:bodyPr>
            <a:noAutofit/>
          </a:bodyPr>
          <a:lstStyle/>
          <a:p>
            <a:pPr algn="ctr"/>
            <a:r>
              <a:rPr lang="en-US" sz="4400" b="1" dirty="0"/>
              <a:t>Key contributing factors to </a:t>
            </a:r>
            <a:br>
              <a:rPr lang="en-US" sz="4400" b="1" dirty="0"/>
            </a:br>
            <a:r>
              <a:rPr lang="en-US" sz="4400" b="1" dirty="0"/>
              <a:t>food inaccessibility</a:t>
            </a:r>
          </a:p>
        </p:txBody>
      </p:sp>
      <p:pic>
        <p:nvPicPr>
          <p:cNvPr id="14" name="Picture 13" descr="Logo&#10;&#10;Description automatically generated with low confidence">
            <a:extLst>
              <a:ext uri="{FF2B5EF4-FFF2-40B4-BE49-F238E27FC236}">
                <a16:creationId xmlns:a16="http://schemas.microsoft.com/office/drawing/2014/main" id="{843CBFEB-299C-4E6E-83E9-3FAE658D0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6432" y="895482"/>
            <a:ext cx="1465930" cy="781970"/>
          </a:xfrm>
          <a:prstGeom prst="rect">
            <a:avLst/>
          </a:prstGeom>
        </p:spPr>
      </p:pic>
      <p:sp>
        <p:nvSpPr>
          <p:cNvPr id="3" name="Rectangle: Rounded Corners 2">
            <a:extLst>
              <a:ext uri="{FF2B5EF4-FFF2-40B4-BE49-F238E27FC236}">
                <a16:creationId xmlns:a16="http://schemas.microsoft.com/office/drawing/2014/main" id="{25B8874C-7D01-FF8E-B867-7AADB3468A95}"/>
              </a:ext>
            </a:extLst>
          </p:cNvPr>
          <p:cNvSpPr/>
          <p:nvPr/>
        </p:nvSpPr>
        <p:spPr>
          <a:xfrm>
            <a:off x="186753" y="1828800"/>
            <a:ext cx="5692014" cy="49602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D15C179-F4F3-F553-6232-780D574BA8A1}"/>
              </a:ext>
            </a:extLst>
          </p:cNvPr>
          <p:cNvSpPr txBox="1"/>
          <p:nvPr/>
        </p:nvSpPr>
        <p:spPr>
          <a:xfrm>
            <a:off x="350039" y="2195516"/>
            <a:ext cx="5181599" cy="4226863"/>
          </a:xfrm>
          <a:prstGeom prst="rect">
            <a:avLst/>
          </a:prstGeom>
          <a:noFill/>
        </p:spPr>
        <p:txBody>
          <a:bodyPr wrap="square" lIns="91440" tIns="45720" rIns="91440" bIns="45720" rtlCol="0" anchor="t">
            <a:spAutoFit/>
          </a:bodyPr>
          <a:lstStyle/>
          <a:p>
            <a:pPr marL="0" marR="0" algn="ctr">
              <a:lnSpc>
                <a:spcPct val="107000"/>
              </a:lnSpc>
              <a:spcBef>
                <a:spcPts val="0"/>
              </a:spcBef>
              <a:spcAft>
                <a:spcPts val="800"/>
              </a:spcAft>
            </a:pPr>
            <a:r>
              <a:rPr lang="en-US" sz="2400" b="1" kern="100" dirty="0">
                <a:effectLst/>
                <a:latin typeface="Aptos" panose="020B0004020202020204" pitchFamily="34" charset="0"/>
                <a:ea typeface="Aptos" panose="020B0004020202020204" pitchFamily="34" charset="0"/>
                <a:cs typeface="Aptos" panose="020B0004020202020204" pitchFamily="34" charset="0"/>
              </a:rPr>
              <a:t>The Task Force identified the following 3 key contributing factors </a:t>
            </a:r>
          </a:p>
          <a:p>
            <a:pPr marL="0" marR="0" algn="ctr">
              <a:lnSpc>
                <a:spcPct val="107000"/>
              </a:lnSpc>
              <a:spcBef>
                <a:spcPts val="0"/>
              </a:spcBef>
              <a:spcAft>
                <a:spcPts val="800"/>
              </a:spcAft>
            </a:pPr>
            <a:r>
              <a:rPr lang="en-US" sz="2400" b="1" kern="100" dirty="0">
                <a:effectLst/>
                <a:latin typeface="Aptos" panose="020B0004020202020204" pitchFamily="34" charset="0"/>
                <a:ea typeface="Aptos" panose="020B0004020202020204" pitchFamily="34" charset="0"/>
                <a:cs typeface="Aptos" panose="020B0004020202020204" pitchFamily="34" charset="0"/>
              </a:rPr>
              <a:t>to food inaccessibility among residents:</a:t>
            </a:r>
          </a:p>
          <a:p>
            <a:pPr marL="0" marR="0">
              <a:lnSpc>
                <a:spcPct val="107000"/>
              </a:lnSpc>
              <a:spcBef>
                <a:spcPts val="0"/>
              </a:spcBef>
              <a:spcAft>
                <a:spcPts val="0"/>
              </a:spcAft>
            </a:pPr>
            <a:endParaRPr lang="en-US" sz="1100" b="1" kern="100" dirty="0">
              <a:solidFill>
                <a:srgbClr val="00984A"/>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indent="-457200" algn="ctr">
              <a:lnSpc>
                <a:spcPct val="107000"/>
              </a:lnSpc>
              <a:spcBef>
                <a:spcPts val="0"/>
              </a:spcBef>
              <a:spcAft>
                <a:spcPts val="800"/>
              </a:spcAft>
              <a:buAutoNum type="arabicPeriod"/>
            </a:pPr>
            <a:r>
              <a:rPr lang="en-US" sz="2400" b="1" kern="100" dirty="0">
                <a:solidFill>
                  <a:srgbClr val="00984A"/>
                </a:solidFill>
                <a:effectLst/>
                <a:latin typeface="Aptos"/>
                <a:ea typeface="Aptos" panose="020B0004020202020204" pitchFamily="34" charset="0"/>
                <a:cs typeface="Times New Roman"/>
              </a:rPr>
              <a:t>Lack of Knowledge about food distribution</a:t>
            </a:r>
          </a:p>
          <a:p>
            <a:pPr marL="457200" marR="0" indent="-457200" algn="ctr">
              <a:lnSpc>
                <a:spcPct val="107000"/>
              </a:lnSpc>
              <a:spcBef>
                <a:spcPts val="0"/>
              </a:spcBef>
              <a:spcAft>
                <a:spcPts val="800"/>
              </a:spcAft>
              <a:buAutoNum type="arabicPeriod"/>
            </a:pPr>
            <a:r>
              <a:rPr lang="en-US" sz="2400" b="1" kern="100" dirty="0">
                <a:latin typeface="Aptos" panose="020B0004020202020204" pitchFamily="34" charset="0"/>
                <a:ea typeface="Aptos" panose="020B0004020202020204" pitchFamily="34" charset="0"/>
                <a:cs typeface="Times New Roman" panose="02020603050405020304" pitchFamily="18" charset="0"/>
              </a:rPr>
              <a:t>Transportation Limitations</a:t>
            </a:r>
          </a:p>
          <a:p>
            <a:pPr marL="457200" marR="0" indent="-457200" algn="ctr">
              <a:lnSpc>
                <a:spcPct val="107000"/>
              </a:lnSpc>
              <a:spcBef>
                <a:spcPts val="0"/>
              </a:spcBef>
              <a:spcAft>
                <a:spcPts val="800"/>
              </a:spcAft>
              <a:buAutoNum type="arabicPeriod"/>
            </a:pPr>
            <a:r>
              <a:rPr lang="en-US" sz="2400" b="1" kern="100" dirty="0">
                <a:solidFill>
                  <a:srgbClr val="00984A"/>
                </a:solidFill>
                <a:effectLst/>
                <a:latin typeface="Aptos" panose="020B0004020202020204" pitchFamily="34" charset="0"/>
                <a:ea typeface="Aptos" panose="020B0004020202020204" pitchFamily="34" charset="0"/>
                <a:cs typeface="Times New Roman" panose="02020603050405020304" pitchFamily="18" charset="0"/>
              </a:rPr>
              <a:t>Lack of Access to Healthy Food Options</a:t>
            </a:r>
          </a:p>
        </p:txBody>
      </p:sp>
      <p:pic>
        <p:nvPicPr>
          <p:cNvPr id="6" name="Picture 5" descr="A car parked outside a store&#10;&#10;Description automatically generated">
            <a:extLst>
              <a:ext uri="{FF2B5EF4-FFF2-40B4-BE49-F238E27FC236}">
                <a16:creationId xmlns:a16="http://schemas.microsoft.com/office/drawing/2014/main" id="{262B8035-F280-801E-D60C-4ADB4F5CC9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6137" y="2068011"/>
            <a:ext cx="5805824" cy="4354368"/>
          </a:xfrm>
          <a:prstGeom prst="rect">
            <a:avLst/>
          </a:prstGeom>
        </p:spPr>
      </p:pic>
    </p:spTree>
    <p:extLst>
      <p:ext uri="{BB962C8B-B14F-4D97-AF65-F5344CB8AC3E}">
        <p14:creationId xmlns:p14="http://schemas.microsoft.com/office/powerpoint/2010/main" val="2523587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655CD-C9E0-447F-9BFB-40F0CE10668D}"/>
              </a:ext>
            </a:extLst>
          </p:cNvPr>
          <p:cNvSpPr>
            <a:spLocks noGrp="1"/>
          </p:cNvSpPr>
          <p:nvPr>
            <p:ph type="title"/>
          </p:nvPr>
        </p:nvSpPr>
        <p:spPr>
          <a:xfrm>
            <a:off x="142742" y="631723"/>
            <a:ext cx="10249930" cy="1075573"/>
          </a:xfrm>
        </p:spPr>
        <p:txBody>
          <a:bodyPr>
            <a:noAutofit/>
          </a:bodyPr>
          <a:lstStyle/>
          <a:p>
            <a:r>
              <a:rPr lang="en-US" sz="4400" b="1" dirty="0"/>
              <a:t>Lake Wales Circulator</a:t>
            </a:r>
          </a:p>
        </p:txBody>
      </p:sp>
      <p:pic>
        <p:nvPicPr>
          <p:cNvPr id="14" name="Picture 13" descr="Logo&#10;&#10;Description automatically generated with low confidence">
            <a:extLst>
              <a:ext uri="{FF2B5EF4-FFF2-40B4-BE49-F238E27FC236}">
                <a16:creationId xmlns:a16="http://schemas.microsoft.com/office/drawing/2014/main" id="{843CBFEB-299C-4E6E-83E9-3FAE658D04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0759" y="891540"/>
            <a:ext cx="1385638" cy="739140"/>
          </a:xfrm>
          <a:prstGeom prst="rect">
            <a:avLst/>
          </a:prstGeom>
        </p:spPr>
      </p:pic>
      <p:sp>
        <p:nvSpPr>
          <p:cNvPr id="13" name="TextBox 12">
            <a:extLst>
              <a:ext uri="{FF2B5EF4-FFF2-40B4-BE49-F238E27FC236}">
                <a16:creationId xmlns:a16="http://schemas.microsoft.com/office/drawing/2014/main" id="{1C8D5D17-2AA2-8D24-310B-F1708D80DF91}"/>
              </a:ext>
            </a:extLst>
          </p:cNvPr>
          <p:cNvSpPr txBox="1"/>
          <p:nvPr/>
        </p:nvSpPr>
        <p:spPr>
          <a:xfrm>
            <a:off x="380390" y="2142188"/>
            <a:ext cx="4115410" cy="4123436"/>
          </a:xfrm>
          <a:prstGeom prst="rect">
            <a:avLst/>
          </a:prstGeom>
          <a:noFill/>
        </p:spPr>
        <p:txBody>
          <a:bodyPr wrap="square" rtlCol="0">
            <a:spAutoFit/>
          </a:bodyPr>
          <a:lstStyle/>
          <a:p>
            <a:pPr marL="0" marR="0">
              <a:lnSpc>
                <a:spcPct val="107000"/>
              </a:lnSpc>
              <a:spcBef>
                <a:spcPts val="0"/>
              </a:spcBef>
              <a:spcAft>
                <a:spcPts val="0"/>
              </a:spcAft>
            </a:pPr>
            <a:r>
              <a:rPr lang="en-US" sz="4800" i="1" kern="100"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Citrus Connection answered the call. </a:t>
            </a:r>
          </a:p>
          <a:p>
            <a:pPr marL="0" marR="0">
              <a:lnSpc>
                <a:spcPct val="107000"/>
              </a:lnSpc>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pic>
        <p:nvPicPr>
          <p:cNvPr id="3" name="Picture 2">
            <a:extLst>
              <a:ext uri="{FF2B5EF4-FFF2-40B4-BE49-F238E27FC236}">
                <a16:creationId xmlns:a16="http://schemas.microsoft.com/office/drawing/2014/main" id="{E2E973F5-ABBA-6616-3544-112208DECE96}"/>
              </a:ext>
            </a:extLst>
          </p:cNvPr>
          <p:cNvPicPr>
            <a:picLocks noChangeAspect="1"/>
          </p:cNvPicPr>
          <p:nvPr/>
        </p:nvPicPr>
        <p:blipFill>
          <a:blip r:embed="rId3"/>
          <a:stretch>
            <a:fillRect/>
          </a:stretch>
        </p:blipFill>
        <p:spPr>
          <a:xfrm>
            <a:off x="4958299" y="2227913"/>
            <a:ext cx="6578154" cy="4279763"/>
          </a:xfrm>
          <a:prstGeom prst="rect">
            <a:avLst/>
          </a:prstGeom>
        </p:spPr>
      </p:pic>
    </p:spTree>
    <p:extLst>
      <p:ext uri="{BB962C8B-B14F-4D97-AF65-F5344CB8AC3E}">
        <p14:creationId xmlns:p14="http://schemas.microsoft.com/office/powerpoint/2010/main" val="4087916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E0336-2D80-9A96-AFC5-ED9B26FC089D}"/>
              </a:ext>
            </a:extLst>
          </p:cNvPr>
          <p:cNvSpPr>
            <a:spLocks noGrp="1"/>
          </p:cNvSpPr>
          <p:nvPr>
            <p:ph type="title"/>
          </p:nvPr>
        </p:nvSpPr>
        <p:spPr/>
        <p:txBody>
          <a:bodyPr>
            <a:normAutofit/>
          </a:bodyPr>
          <a:lstStyle/>
          <a:p>
            <a:r>
              <a:rPr lang="en-US" sz="4400" b="1" dirty="0"/>
              <a:t>Previous Service in Lake Wales</a:t>
            </a:r>
          </a:p>
        </p:txBody>
      </p:sp>
      <p:pic>
        <p:nvPicPr>
          <p:cNvPr id="5" name="Content Placeholder 4" descr="A map of the south county jail&#10;&#10;Description automatically generated">
            <a:extLst>
              <a:ext uri="{FF2B5EF4-FFF2-40B4-BE49-F238E27FC236}">
                <a16:creationId xmlns:a16="http://schemas.microsoft.com/office/drawing/2014/main" id="{A916E7A2-07F6-5C31-7C70-7DB40FC4424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0321" y="2019811"/>
            <a:ext cx="7077955" cy="4297330"/>
          </a:xfrm>
        </p:spPr>
      </p:pic>
      <p:sp>
        <p:nvSpPr>
          <p:cNvPr id="6" name="TextBox 5">
            <a:extLst>
              <a:ext uri="{FF2B5EF4-FFF2-40B4-BE49-F238E27FC236}">
                <a16:creationId xmlns:a16="http://schemas.microsoft.com/office/drawing/2014/main" id="{904FE86D-9E44-8D4A-1340-598E05680896}"/>
              </a:ext>
            </a:extLst>
          </p:cNvPr>
          <p:cNvSpPr txBox="1"/>
          <p:nvPr/>
        </p:nvSpPr>
        <p:spPr>
          <a:xfrm>
            <a:off x="8100060" y="2070274"/>
            <a:ext cx="4091940" cy="4196405"/>
          </a:xfrm>
          <a:prstGeom prst="rect">
            <a:avLst/>
          </a:prstGeom>
          <a:noFill/>
        </p:spPr>
        <p:txBody>
          <a:bodyPr wrap="square" rtlCol="0">
            <a:spAutoFit/>
          </a:bodyPr>
          <a:lstStyle/>
          <a:p>
            <a:pPr marL="0" marR="0">
              <a:lnSpc>
                <a:spcPct val="107000"/>
              </a:lnSpc>
              <a:spcBef>
                <a:spcPts val="0"/>
              </a:spcBef>
              <a:spcAft>
                <a:spcPts val="0"/>
              </a:spcAft>
            </a:pPr>
            <a:r>
              <a:rPr lang="en-US" sz="2400" b="1" kern="100" dirty="0">
                <a:solidFill>
                  <a:srgbClr val="F48423"/>
                </a:solidFill>
                <a:effectLst/>
                <a:latin typeface="Arial" panose="020B0604020202020204" pitchFamily="34" charset="0"/>
                <a:ea typeface="Aptos" panose="020B0004020202020204" pitchFamily="34" charset="0"/>
                <a:cs typeface="Arial" panose="020B0604020202020204" pitchFamily="34" charset="0"/>
              </a:rPr>
              <a:t>Ridership </a:t>
            </a:r>
            <a:endParaRPr lang="en-US" sz="2400" kern="100" dirty="0">
              <a:solidFill>
                <a:srgbClr val="F48423"/>
              </a:solidFill>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0"/>
              </a:spcAft>
            </a:pPr>
            <a:r>
              <a:rPr lang="en-US" sz="2400" b="1" kern="100" dirty="0">
                <a:effectLst/>
                <a:latin typeface="Arial" panose="020B0604020202020204" pitchFamily="34" charset="0"/>
                <a:ea typeface="Aptos" panose="020B0004020202020204" pitchFamily="34" charset="0"/>
                <a:cs typeface="Arial" panose="020B0604020202020204" pitchFamily="34" charset="0"/>
              </a:rPr>
              <a:t>Old Route 35 </a:t>
            </a:r>
            <a:endParaRPr lang="en-US" sz="2400"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0"/>
              </a:spcAft>
            </a:pPr>
            <a:r>
              <a:rPr lang="en-US" sz="2400" kern="100" dirty="0">
                <a:effectLst/>
                <a:latin typeface="Arial" panose="020B0604020202020204" pitchFamily="34" charset="0"/>
                <a:ea typeface="Aptos" panose="020B0004020202020204" pitchFamily="34" charset="0"/>
                <a:cs typeface="Arial" panose="020B0604020202020204" pitchFamily="34" charset="0"/>
              </a:rPr>
              <a:t>Oct. 2022 – Sept. 2023</a:t>
            </a:r>
          </a:p>
          <a:p>
            <a:pPr marL="0" marR="0">
              <a:lnSpc>
                <a:spcPct val="107000"/>
              </a:lnSpc>
              <a:spcBef>
                <a:spcPts val="0"/>
              </a:spcBef>
              <a:spcAft>
                <a:spcPts val="0"/>
              </a:spcAft>
            </a:pPr>
            <a:r>
              <a:rPr lang="en-US" sz="2400" kern="100" dirty="0">
                <a:effectLst/>
                <a:latin typeface="Arial" panose="020B0604020202020204" pitchFamily="34" charset="0"/>
                <a:ea typeface="Aptos" panose="020B0004020202020204" pitchFamily="34" charset="0"/>
                <a:cs typeface="Arial" panose="020B0604020202020204" pitchFamily="34" charset="0"/>
              </a:rPr>
              <a:t>931</a:t>
            </a:r>
          </a:p>
          <a:p>
            <a:endParaRPr lang="en-US" sz="2400"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sz="2400" b="1" kern="100" dirty="0">
                <a:effectLst/>
                <a:latin typeface="Arial" panose="020B0604020202020204" pitchFamily="34" charset="0"/>
                <a:ea typeface="Aptos" panose="020B0004020202020204" pitchFamily="34" charset="0"/>
                <a:cs typeface="Arial" panose="020B0604020202020204" pitchFamily="34" charset="0"/>
              </a:rPr>
              <a:t>Circulator Ridership </a:t>
            </a:r>
          </a:p>
          <a:p>
            <a:pPr marL="0" marR="0">
              <a:lnSpc>
                <a:spcPct val="107000"/>
              </a:lnSpc>
              <a:spcBef>
                <a:spcPts val="0"/>
              </a:spcBef>
              <a:spcAft>
                <a:spcPts val="0"/>
              </a:spcAft>
            </a:pPr>
            <a:r>
              <a:rPr lang="en-US" sz="2400" b="1" kern="100" dirty="0">
                <a:effectLst/>
                <a:latin typeface="Arial" panose="020B0604020202020204" pitchFamily="34" charset="0"/>
                <a:ea typeface="Aptos" panose="020B0004020202020204" pitchFamily="34" charset="0"/>
                <a:cs typeface="Arial" panose="020B0604020202020204" pitchFamily="34" charset="0"/>
              </a:rPr>
              <a:t>Since Inception </a:t>
            </a:r>
            <a:endParaRPr lang="en-US" sz="2400"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0"/>
              </a:spcAft>
            </a:pPr>
            <a:r>
              <a:rPr lang="en-US" sz="2400" kern="0" dirty="0">
                <a:effectLst/>
                <a:latin typeface="Arial" panose="020B0604020202020204" pitchFamily="34" charset="0"/>
                <a:ea typeface="Aptos" panose="020B0004020202020204" pitchFamily="34" charset="0"/>
                <a:cs typeface="Arial" panose="020B0604020202020204" pitchFamily="34" charset="0"/>
              </a:rPr>
              <a:t>Oct. 2023 – April 2024</a:t>
            </a:r>
          </a:p>
          <a:p>
            <a:pPr marL="0" marR="0">
              <a:lnSpc>
                <a:spcPct val="107000"/>
              </a:lnSpc>
              <a:spcBef>
                <a:spcPts val="0"/>
              </a:spcBef>
              <a:spcAft>
                <a:spcPts val="0"/>
              </a:spcAft>
            </a:pPr>
            <a:r>
              <a:rPr lang="en-US" sz="2400" kern="0" dirty="0">
                <a:effectLst/>
                <a:latin typeface="Arial" panose="020B0604020202020204" pitchFamily="34" charset="0"/>
                <a:ea typeface="Aptos" panose="020B0004020202020204" pitchFamily="34" charset="0"/>
                <a:cs typeface="Arial" panose="020B0604020202020204" pitchFamily="34" charset="0"/>
              </a:rPr>
              <a:t>5,036</a:t>
            </a:r>
            <a:endParaRPr lang="en-US" sz="2400"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0"/>
              </a:spcAft>
            </a:pPr>
            <a:endParaRPr lang="en-US" sz="1800" kern="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pic>
        <p:nvPicPr>
          <p:cNvPr id="7" name="Picture 6" descr="Logo&#10;&#10;Description automatically generated with low confidence">
            <a:extLst>
              <a:ext uri="{FF2B5EF4-FFF2-40B4-BE49-F238E27FC236}">
                <a16:creationId xmlns:a16="http://schemas.microsoft.com/office/drawing/2014/main" id="{53F4A265-E6F9-9AB0-E089-062BF9B5D2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9926" y="945264"/>
            <a:ext cx="1427773" cy="761616"/>
          </a:xfrm>
          <a:prstGeom prst="rect">
            <a:avLst/>
          </a:prstGeom>
        </p:spPr>
      </p:pic>
      <p:sp>
        <p:nvSpPr>
          <p:cNvPr id="3" name="TextBox 2">
            <a:extLst>
              <a:ext uri="{FF2B5EF4-FFF2-40B4-BE49-F238E27FC236}">
                <a16:creationId xmlns:a16="http://schemas.microsoft.com/office/drawing/2014/main" id="{079010EF-AE91-925E-06E4-4D723BB7ABE5}"/>
              </a:ext>
            </a:extLst>
          </p:cNvPr>
          <p:cNvSpPr txBox="1"/>
          <p:nvPr/>
        </p:nvSpPr>
        <p:spPr>
          <a:xfrm>
            <a:off x="7935909" y="5750829"/>
            <a:ext cx="5428034" cy="707886"/>
          </a:xfrm>
          <a:prstGeom prst="rect">
            <a:avLst/>
          </a:prstGeom>
          <a:noFill/>
        </p:spPr>
        <p:txBody>
          <a:bodyPr wrap="square" rtlCol="0">
            <a:spAutoFit/>
          </a:bodyPr>
          <a:lstStyle/>
          <a:p>
            <a:r>
              <a:rPr lang="en-US" sz="4000" b="1" dirty="0">
                <a:solidFill>
                  <a:srgbClr val="00B050"/>
                </a:solidFill>
              </a:rPr>
              <a:t>5.4X</a:t>
            </a:r>
            <a:r>
              <a:rPr lang="en-US" dirty="0"/>
              <a:t> </a:t>
            </a:r>
            <a:r>
              <a:rPr lang="en-US" sz="2400" dirty="0"/>
              <a:t>increase in ridership</a:t>
            </a:r>
          </a:p>
        </p:txBody>
      </p:sp>
    </p:spTree>
    <p:extLst>
      <p:ext uri="{BB962C8B-B14F-4D97-AF65-F5344CB8AC3E}">
        <p14:creationId xmlns:p14="http://schemas.microsoft.com/office/powerpoint/2010/main" val="2275282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655CD-C9E0-447F-9BFB-40F0CE10668D}"/>
              </a:ext>
            </a:extLst>
          </p:cNvPr>
          <p:cNvSpPr>
            <a:spLocks noGrp="1"/>
          </p:cNvSpPr>
          <p:nvPr>
            <p:ph type="title"/>
          </p:nvPr>
        </p:nvSpPr>
        <p:spPr>
          <a:xfrm>
            <a:off x="142742" y="631723"/>
            <a:ext cx="10249930" cy="1075573"/>
          </a:xfrm>
        </p:spPr>
        <p:txBody>
          <a:bodyPr>
            <a:noAutofit/>
          </a:bodyPr>
          <a:lstStyle/>
          <a:p>
            <a:r>
              <a:rPr lang="en-US" sz="4400" b="1" dirty="0"/>
              <a:t>Lake Wales Circulator</a:t>
            </a:r>
          </a:p>
        </p:txBody>
      </p:sp>
      <p:pic>
        <p:nvPicPr>
          <p:cNvPr id="14" name="Picture 13" descr="Logo&#10;&#10;Description automatically generated with low confidence">
            <a:extLst>
              <a:ext uri="{FF2B5EF4-FFF2-40B4-BE49-F238E27FC236}">
                <a16:creationId xmlns:a16="http://schemas.microsoft.com/office/drawing/2014/main" id="{843CBFEB-299C-4E6E-83E9-3FAE658D04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0759" y="891540"/>
            <a:ext cx="1385638" cy="739140"/>
          </a:xfrm>
          <a:prstGeom prst="rect">
            <a:avLst/>
          </a:prstGeom>
        </p:spPr>
      </p:pic>
      <p:pic>
        <p:nvPicPr>
          <p:cNvPr id="11" name="Picture 10" descr="A map of a circular route&#10;&#10;Description automatically generated with medium confidence">
            <a:extLst>
              <a:ext uri="{FF2B5EF4-FFF2-40B4-BE49-F238E27FC236}">
                <a16:creationId xmlns:a16="http://schemas.microsoft.com/office/drawing/2014/main" id="{8710DED0-3405-26D1-5E95-56339A097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315" y="2010390"/>
            <a:ext cx="7323311" cy="4447165"/>
          </a:xfrm>
          <a:prstGeom prst="rect">
            <a:avLst/>
          </a:prstGeom>
        </p:spPr>
      </p:pic>
      <p:sp>
        <p:nvSpPr>
          <p:cNvPr id="13" name="TextBox 12">
            <a:extLst>
              <a:ext uri="{FF2B5EF4-FFF2-40B4-BE49-F238E27FC236}">
                <a16:creationId xmlns:a16="http://schemas.microsoft.com/office/drawing/2014/main" id="{1C8D5D17-2AA2-8D24-310B-F1708D80DF91}"/>
              </a:ext>
            </a:extLst>
          </p:cNvPr>
          <p:cNvSpPr txBox="1"/>
          <p:nvPr/>
        </p:nvSpPr>
        <p:spPr>
          <a:xfrm>
            <a:off x="8115037" y="2369839"/>
            <a:ext cx="3827868" cy="3728265"/>
          </a:xfrm>
          <a:prstGeom prst="rect">
            <a:avLst/>
          </a:prstGeom>
          <a:noFill/>
        </p:spPr>
        <p:txBody>
          <a:bodyPr wrap="square" rtlCol="0">
            <a:spAutoFit/>
          </a:bodyPr>
          <a:lstStyle/>
          <a:p>
            <a:pPr marL="0" marR="0">
              <a:lnSpc>
                <a:spcPct val="107000"/>
              </a:lnSpc>
              <a:spcBef>
                <a:spcPts val="0"/>
              </a:spcBef>
              <a:spcAft>
                <a:spcPts val="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The Lake Wales Circulator was created through state grant funding to address the high rates of food insecurity, behavioral health concerns and health inequity in NW Lake Wales.</a:t>
            </a:r>
          </a:p>
          <a:p>
            <a:pPr marL="0" marR="0">
              <a:lnSpc>
                <a:spcPct val="107000"/>
              </a:lnSpc>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134379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D1673-14E8-2433-A43D-5FFA4177DD71}"/>
              </a:ext>
            </a:extLst>
          </p:cNvPr>
          <p:cNvSpPr>
            <a:spLocks noGrp="1"/>
          </p:cNvSpPr>
          <p:nvPr>
            <p:ph type="title"/>
          </p:nvPr>
        </p:nvSpPr>
        <p:spPr/>
        <p:txBody>
          <a:bodyPr>
            <a:normAutofit/>
          </a:bodyPr>
          <a:lstStyle/>
          <a:p>
            <a:r>
              <a:rPr lang="en-US" sz="4400" b="1" dirty="0"/>
              <a:t>Lake Wales Circulator</a:t>
            </a:r>
          </a:p>
        </p:txBody>
      </p:sp>
      <p:sp>
        <p:nvSpPr>
          <p:cNvPr id="5" name="TextBox 4">
            <a:extLst>
              <a:ext uri="{FF2B5EF4-FFF2-40B4-BE49-F238E27FC236}">
                <a16:creationId xmlns:a16="http://schemas.microsoft.com/office/drawing/2014/main" id="{3F0BF346-3A5B-3AAF-A109-B0CE6B1B8BA8}"/>
              </a:ext>
            </a:extLst>
          </p:cNvPr>
          <p:cNvSpPr txBox="1"/>
          <p:nvPr/>
        </p:nvSpPr>
        <p:spPr>
          <a:xfrm>
            <a:off x="399660" y="2074492"/>
            <a:ext cx="4215479" cy="4518545"/>
          </a:xfrm>
          <a:prstGeom prst="rect">
            <a:avLst/>
          </a:prstGeom>
          <a:noFill/>
        </p:spPr>
        <p:txBody>
          <a:bodyPr wrap="square" rtlCol="0">
            <a:spAutoFit/>
          </a:bodyPr>
          <a:lstStyle/>
          <a:p>
            <a:pPr marL="0" marR="0">
              <a:lnSpc>
                <a:spcPct val="107000"/>
              </a:lnSpc>
              <a:spcBef>
                <a:spcPts val="0"/>
              </a:spcBef>
              <a:spcAft>
                <a:spcPts val="0"/>
              </a:spcAft>
            </a:pPr>
            <a:r>
              <a:rPr lang="en-US" sz="2800" kern="100" dirty="0">
                <a:effectLst/>
                <a:latin typeface="Aptos" panose="020B0004020202020204" pitchFamily="34" charset="0"/>
                <a:ea typeface="Aptos" panose="020B0004020202020204" pitchFamily="34" charset="0"/>
                <a:cs typeface="Times New Roman" panose="02020603050405020304" pitchFamily="18" charset="0"/>
              </a:rPr>
              <a:t>This route connects people to food distribution points and health services.</a:t>
            </a:r>
          </a:p>
          <a:p>
            <a:pPr marL="0" marR="0">
              <a:lnSpc>
                <a:spcPct val="107000"/>
              </a:lnSpc>
              <a:spcBef>
                <a:spcPts val="0"/>
              </a:spcBef>
              <a:spcAft>
                <a:spcPts val="0"/>
              </a:spcAft>
            </a:pPr>
            <a:r>
              <a:rPr lang="en-US" sz="2800" kern="100" dirty="0">
                <a:effectLst/>
                <a:latin typeface="Aptos" panose="020B0004020202020204" pitchFamily="34" charset="0"/>
                <a:ea typeface="Aptos" panose="020B0004020202020204" pitchFamily="34" charset="0"/>
                <a:cs typeface="Times New Roman" panose="02020603050405020304" pitchFamily="18" charset="0"/>
              </a:rPr>
              <a:t>Walmart, Publix and the Polk County Health Department are part of the bus route advancements.</a:t>
            </a:r>
          </a:p>
          <a:p>
            <a:endParaRPr lang="en-US" dirty="0"/>
          </a:p>
        </p:txBody>
      </p:sp>
      <p:pic>
        <p:nvPicPr>
          <p:cNvPr id="6" name="Picture 5" descr="Logo&#10;&#10;Description automatically generated with low confidence">
            <a:extLst>
              <a:ext uri="{FF2B5EF4-FFF2-40B4-BE49-F238E27FC236}">
                <a16:creationId xmlns:a16="http://schemas.microsoft.com/office/drawing/2014/main" id="{959B505F-D9F5-F2EA-E45A-2827692ED8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8496" y="891540"/>
            <a:ext cx="1414207" cy="754380"/>
          </a:xfrm>
          <a:prstGeom prst="rect">
            <a:avLst/>
          </a:prstGeom>
        </p:spPr>
      </p:pic>
      <p:pic>
        <p:nvPicPr>
          <p:cNvPr id="1026" name="Picture 2" descr="Polk County Health Department - Public Health Accreditation Board">
            <a:extLst>
              <a:ext uri="{FF2B5EF4-FFF2-40B4-BE49-F238E27FC236}">
                <a16:creationId xmlns:a16="http://schemas.microsoft.com/office/drawing/2014/main" id="{0E832CBB-A9EB-BA82-4351-FB4D606695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785" y="2162175"/>
            <a:ext cx="3176423" cy="19164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94AFC24-F556-B43B-F0DC-FF91ACEA9976}"/>
              </a:ext>
            </a:extLst>
          </p:cNvPr>
          <p:cNvPicPr>
            <a:picLocks noChangeAspect="1"/>
          </p:cNvPicPr>
          <p:nvPr/>
        </p:nvPicPr>
        <p:blipFill>
          <a:blip r:embed="rId4"/>
          <a:stretch>
            <a:fillRect/>
          </a:stretch>
        </p:blipFill>
        <p:spPr>
          <a:xfrm>
            <a:off x="6721945" y="4333764"/>
            <a:ext cx="3176423" cy="2119285"/>
          </a:xfrm>
          <a:prstGeom prst="rect">
            <a:avLst/>
          </a:prstGeom>
        </p:spPr>
      </p:pic>
      <p:pic>
        <p:nvPicPr>
          <p:cNvPr id="1028" name="Picture 4" descr="Walmart Gibsonton Dr. Lake Wales evacuated after bomb threat">
            <a:extLst>
              <a:ext uri="{FF2B5EF4-FFF2-40B4-BE49-F238E27FC236}">
                <a16:creationId xmlns:a16="http://schemas.microsoft.com/office/drawing/2014/main" id="{5C15C26F-A276-D33E-D84B-24EBA3F385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0157" y="2162174"/>
            <a:ext cx="3407008" cy="1916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108645"/>
      </p:ext>
    </p:extLst>
  </p:cSld>
  <p:clrMapOvr>
    <a:masterClrMapping/>
  </p:clrMapOvr>
</p:sld>
</file>

<file path=ppt/theme/theme1.xml><?xml version="1.0" encoding="utf-8"?>
<a:theme xmlns:a="http://schemas.openxmlformats.org/drawingml/2006/main" name="Berlin">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2401</TotalTime>
  <Words>666</Words>
  <Application>Microsoft Office PowerPoint</Application>
  <PresentationFormat>Widescreen</PresentationFormat>
  <Paragraphs>91</Paragraphs>
  <Slides>12</Slides>
  <Notes>4</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Berlin</vt:lpstr>
      <vt:lpstr>Ensuring Access to Healthy Food with Transit </vt:lpstr>
      <vt:lpstr>Lake Wales Food Insecurity </vt:lpstr>
      <vt:lpstr>Lake Wales Census Tract 143.01</vt:lpstr>
      <vt:lpstr>Lake Wales Census Tract 143.01</vt:lpstr>
      <vt:lpstr>Key contributing factors to  food inaccessibility</vt:lpstr>
      <vt:lpstr>Lake Wales Circulator</vt:lpstr>
      <vt:lpstr>Previous Service in Lake Wales</vt:lpstr>
      <vt:lpstr>Lake Wales Circulator</vt:lpstr>
      <vt:lpstr>Lake Wales Circulator</vt:lpstr>
      <vt:lpstr>It takes more than transit</vt:lpstr>
      <vt:lpstr>It takes more than transit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David R. Walters</dc:creator>
  <cp:lastModifiedBy>Niccole McCleary</cp:lastModifiedBy>
  <cp:revision>57</cp:revision>
  <cp:lastPrinted>2024-03-06T15:00:43Z</cp:lastPrinted>
  <dcterms:created xsi:type="dcterms:W3CDTF">2022-05-18T12:57:21Z</dcterms:created>
  <dcterms:modified xsi:type="dcterms:W3CDTF">2024-06-06T19:09:04Z</dcterms:modified>
</cp:coreProperties>
</file>