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57" r:id="rId2"/>
    <p:sldId id="701" r:id="rId3"/>
    <p:sldId id="704" r:id="rId4"/>
    <p:sldId id="2296" r:id="rId5"/>
    <p:sldId id="2298" r:id="rId6"/>
    <p:sldId id="2297" r:id="rId7"/>
    <p:sldId id="700" r:id="rId8"/>
    <p:sldId id="702" r:id="rId9"/>
    <p:sldId id="705" r:id="rId10"/>
    <p:sldId id="703" r:id="rId11"/>
    <p:sldId id="716" r:id="rId12"/>
    <p:sldId id="717" r:id="rId13"/>
    <p:sldId id="718" r:id="rId14"/>
    <p:sldId id="712" r:id="rId15"/>
    <p:sldId id="699" r:id="rId16"/>
    <p:sldId id="2318" r:id="rId17"/>
    <p:sldId id="2317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75">
          <p15:clr>
            <a:srgbClr val="A4A3A4"/>
          </p15:clr>
        </p15:guide>
        <p15:guide id="2" pos="307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B1E9E9-FFA8-80E2-B8FD-A5345F92942C}" name="Richard Garrity" initials="RG" userId="f4ee644d6ed9dc7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7BD8"/>
    <a:srgbClr val="000000"/>
    <a:srgbClr val="DDDDDD"/>
    <a:srgbClr val="FF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713" autoAdjust="0"/>
  </p:normalViewPr>
  <p:slideViewPr>
    <p:cSldViewPr>
      <p:cViewPr varScale="1">
        <p:scale>
          <a:sx n="77" d="100"/>
          <a:sy n="77" d="100"/>
        </p:scale>
        <p:origin x="96" y="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13" y="-92"/>
      </p:cViewPr>
      <p:guideLst>
        <p:guide orient="horz" pos="2275"/>
        <p:guide pos="307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4288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-14288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328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328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fld id="{FE8E7D53-2362-4A7A-9473-B6186E7F89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70238" cy="47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7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5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498" tIns="48750" rIns="97498" bIns="48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72" tIns="0" rIns="20172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fld id="{B86D54E4-9471-4652-BDA6-E1E15DFB7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75380-0E00-467E-AF1D-9A354D48E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9525" y="738188"/>
            <a:ext cx="4756150" cy="3567112"/>
          </a:xfrm>
          <a:ln cap="flat"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9013" y="4556125"/>
            <a:ext cx="5337175" cy="4313238"/>
          </a:xfrm>
          <a:noFill/>
          <a:ln/>
        </p:spPr>
        <p:txBody>
          <a:bodyPr lIns="95818" tIns="47068" rIns="95818" bIns="47068"/>
          <a:lstStyle/>
          <a:p>
            <a:pPr defTabSz="933450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9346578" indent="-38872325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85634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59887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134141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608395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3082648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556902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4031155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9C54CF7-0422-4B30-9A4B-8F96ABAFD015}" type="slidenum">
              <a:rPr lang="en-US" altLang="en-US" sz="1200"/>
              <a:pPr/>
              <a:t>4</a:t>
            </a:fld>
            <a:endParaRPr lang="en-US" altLang="en-US" sz="1200" dirty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129710" y="-1640"/>
            <a:ext cx="3215308" cy="4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4129710" y="9109335"/>
            <a:ext cx="3215308" cy="4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82" tIns="0" rIns="20082" bIns="0" anchor="b"/>
          <a:lstStyle>
            <a:lvl1pPr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/>
            <a:r>
              <a:rPr lang="en-US" altLang="en-US" sz="1200" i="1" dirty="0"/>
              <a:t>6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-29817" y="9109335"/>
            <a:ext cx="3215309" cy="4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-29817" y="-1640"/>
            <a:ext cx="3215309" cy="4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9346578" indent="-38872325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85634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59887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134141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608395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3082648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556902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4031155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9C54CF7-0422-4B30-9A4B-8F96ABAFD015}" type="slidenum">
              <a:rPr lang="en-US" altLang="en-US" sz="1200"/>
              <a:pPr/>
              <a:t>5</a:t>
            </a:fld>
            <a:endParaRPr lang="en-US" altLang="en-US" sz="1200" dirty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129710" y="-1640"/>
            <a:ext cx="3215308" cy="4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4129710" y="9109335"/>
            <a:ext cx="3215308" cy="4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82" tIns="0" rIns="20082" bIns="0" anchor="b"/>
          <a:lstStyle>
            <a:lvl1pPr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/>
            <a:r>
              <a:rPr lang="en-US" altLang="en-US" sz="1200" i="1" dirty="0"/>
              <a:t>6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-29817" y="9109335"/>
            <a:ext cx="3215309" cy="4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-29817" y="-1640"/>
            <a:ext cx="3215309" cy="4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66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9346578" indent="-38872325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85634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59887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134141" indent="-237127" defTabSz="961681"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608395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3082648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556902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4031155" indent="-237127" defTabSz="9616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9C54CF7-0422-4B30-9A4B-8F96ABAFD015}" type="slidenum">
              <a:rPr lang="en-US" altLang="en-US" sz="1200"/>
              <a:pPr/>
              <a:t>6</a:t>
            </a:fld>
            <a:endParaRPr lang="en-US" altLang="en-US" sz="1200" dirty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129710" y="-1640"/>
            <a:ext cx="3215308" cy="4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4129710" y="9109335"/>
            <a:ext cx="3215308" cy="4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82" tIns="0" rIns="20082" bIns="0" anchor="b"/>
          <a:lstStyle>
            <a:lvl1pPr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/>
            <a:r>
              <a:rPr lang="en-US" altLang="en-US" sz="1200" i="1" dirty="0"/>
              <a:t>6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-29817" y="9109335"/>
            <a:ext cx="3215309" cy="4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-29817" y="-1640"/>
            <a:ext cx="3215309" cy="4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0" tIns="45700" rIns="91400" bIns="4570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15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 Templat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910F9-1555-4131-9E5F-BBBE3A01E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3092B-8B23-46AE-B5F8-0C2B21F49D7F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804D5-99F8-484E-BC66-D6753381F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56151-D213-4635-B092-2FE9939BE248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0D38B-EDFC-48D3-AE26-1F743792DA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6934200" y="632460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0" hangingPunct="0">
              <a:defRPr/>
            </a:pPr>
            <a:fld id="{E6B0534D-526D-43C5-ABD2-2AEBD8B9545C}" type="slidenum">
              <a:rPr lang="en-US" sz="1200" smtClean="0">
                <a:solidFill>
                  <a:srgbClr val="898989"/>
                </a:solidFill>
                <a:latin typeface="+mn-lt"/>
                <a:cs typeface="+mn-cs"/>
              </a:rPr>
              <a:pPr algn="r" eaLnBrk="0" hangingPunct="0">
                <a:defRPr/>
              </a:pPr>
              <a:t>‹#›</a:t>
            </a:fld>
            <a:endParaRPr lang="en-US" sz="1200" dirty="0">
              <a:solidFill>
                <a:srgbClr val="898989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7F058-70F7-42AD-A9C8-59A5F52F78DE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AE5DB-49C1-4126-AE5B-D44E900C08EF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8ECA6-3A27-4B07-A18D-CAEC0BD13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776D5-4832-4345-A241-A4778FBFB9C6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B1EF2-3AF8-416F-A950-F71ED58004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68-EECC-4ADD-890B-9550882562A5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72FFC-2EE9-4859-A594-A22D3D5C3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50314-23C5-4A7C-9EEB-FA90D8CE92FA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590C2-2312-437C-AB27-55BFE8DAC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ADBE4-00D0-4562-8541-EE4D1E83F87E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C9505-E748-4FCD-9C84-81A8D82773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F6260-928E-4BC2-8EB7-0D1F9D86CC56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E5631-4FEE-4DE0-9E31-964375E84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PT Template-inn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3C561-2451-4DA5-8C78-D0DCDF1BC544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4FAD6-99A5-4411-83C4-25F78CD569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Cambria" pitchFamily="18" charset="0"/>
                <a:cs typeface="+mn-cs"/>
              </a:defRPr>
            </a:lvl1pPr>
          </a:lstStyle>
          <a:p>
            <a:pPr>
              <a:defRPr/>
            </a:pPr>
            <a:fld id="{27EDC637-F1D1-4872-A04F-FB0BE29D5698}" type="datetime1">
              <a:rPr lang="en-US"/>
              <a:pPr>
                <a:defRPr/>
              </a:pPr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Cambria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Cambria" pitchFamily="18" charset="0"/>
                <a:cs typeface="+mn-cs"/>
              </a:defRPr>
            </a:lvl1pPr>
          </a:lstStyle>
          <a:p>
            <a:pPr>
              <a:defRPr/>
            </a:pPr>
            <a:fld id="{D5B856E2-44DF-4A1F-B4D6-301EB4186D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151" name="Picture 1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0" y="60960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2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34400" y="6096000"/>
            <a:ext cx="3619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49" charset="0"/>
        <a:buChar char="♦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SzPct val="75000"/>
        <a:buFont typeface="Arial" pitchFamily="34" charset="0"/>
        <a:buChar char="○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SzPct val="7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848600" cy="1524000"/>
          </a:xfrm>
        </p:spPr>
        <p:txBody>
          <a:bodyPr lIns="101600" tIns="50800" rIns="101600" bIns="50800"/>
          <a:lstStyle/>
          <a:p>
            <a:pPr defTabSz="755650" eaLnBrk="1" hangingPunct="1"/>
            <a:r>
              <a:rPr lang="en-US" sz="2600" b="1" dirty="0">
                <a:ea typeface="ＭＳ Ｐゴシック" pitchFamily="34" charset="-128"/>
              </a:rPr>
              <a:t>Medical Transportation Update:  National View</a:t>
            </a:r>
            <a:br>
              <a:rPr lang="en-US" sz="2600" b="1" dirty="0">
                <a:ea typeface="ＭＳ Ｐゴシック" pitchFamily="34" charset="-128"/>
              </a:rPr>
            </a:br>
            <a:r>
              <a:rPr lang="en-US" sz="2600" b="1" dirty="0">
                <a:ea typeface="ＭＳ Ｐゴシック" pitchFamily="34" charset="-128"/>
              </a:rPr>
              <a:t>Focus on Mobility Management</a:t>
            </a:r>
            <a:endParaRPr lang="en-US" sz="3000" b="1" dirty="0">
              <a:ea typeface="ＭＳ Ｐゴシック" pitchFamily="34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419600"/>
            <a:ext cx="5867400" cy="1828800"/>
          </a:xfrm>
        </p:spPr>
        <p:txBody>
          <a:bodyPr lIns="101600" tIns="50800" rIns="101600" bIns="50800"/>
          <a:lstStyle/>
          <a:p>
            <a:pPr marL="365125" indent="-365125" defTabSz="755650" eaLnBrk="1" hangingPunct="1"/>
            <a:r>
              <a:rPr lang="en-US" sz="1200" b="1" i="1" dirty="0">
                <a:solidFill>
                  <a:schemeClr val="tx1"/>
                </a:solidFill>
                <a:ea typeface="ＭＳ Ｐゴシック" pitchFamily="34" charset="-128"/>
              </a:rPr>
              <a:t>Presented for</a:t>
            </a:r>
            <a:endParaRPr lang="en-US" sz="1600" b="1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365125" indent="-365125" defTabSz="755650" eaLnBrk="1" hangingPunct="1"/>
            <a:r>
              <a:rPr lang="en-US" sz="1800" b="1" i="1" dirty="0">
                <a:solidFill>
                  <a:schemeClr val="tx1"/>
                </a:solidFill>
                <a:ea typeface="ＭＳ Ｐゴシック" pitchFamily="34" charset="-128"/>
              </a:rPr>
              <a:t> National Center for Mobility Management</a:t>
            </a:r>
          </a:p>
          <a:p>
            <a:pPr marL="365125" indent="-365125" defTabSz="755650" eaLnBrk="1" hangingPunct="1"/>
            <a:r>
              <a:rPr lang="en-US" sz="1800" b="1" i="1" dirty="0">
                <a:solidFill>
                  <a:schemeClr val="tx1"/>
                </a:solidFill>
                <a:ea typeface="ＭＳ Ｐゴシック" pitchFamily="34" charset="-128"/>
              </a:rPr>
              <a:t>June 10, 2024</a:t>
            </a:r>
          </a:p>
          <a:p>
            <a:pPr marL="365125" indent="-365125" defTabSz="755650" eaLnBrk="1" hangingPunct="1"/>
            <a:endParaRPr lang="en-US" sz="1000" b="1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365125" indent="-365125" defTabSz="755650" eaLnBrk="1" hangingPunct="1"/>
            <a:r>
              <a:rPr lang="en-US" sz="1200" b="1" i="1" dirty="0">
                <a:solidFill>
                  <a:schemeClr val="tx1"/>
                </a:solidFill>
                <a:ea typeface="ＭＳ Ｐゴシック" pitchFamily="34" charset="-128"/>
              </a:rPr>
              <a:t>Presented by:</a:t>
            </a:r>
          </a:p>
          <a:p>
            <a:pPr marL="365125" indent="-365125" defTabSz="755650" eaLnBrk="1" hangingPunct="1"/>
            <a:r>
              <a:rPr lang="en-US" sz="1600" b="1" dirty="0">
                <a:solidFill>
                  <a:schemeClr val="tx1"/>
                </a:solidFill>
                <a:ea typeface="ＭＳ Ｐゴシック" pitchFamily="34" charset="-128"/>
              </a:rPr>
              <a:t>Robbie Sarles </a:t>
            </a:r>
          </a:p>
          <a:p>
            <a:pPr marL="365125" indent="-365125" defTabSz="755650" eaLnBrk="1" hangingPunct="1"/>
            <a:r>
              <a:rPr lang="en-US" sz="1600" b="1" dirty="0">
                <a:solidFill>
                  <a:schemeClr val="tx1"/>
                </a:solidFill>
                <a:ea typeface="ＭＳ Ｐゴシック" pitchFamily="34" charset="-128"/>
              </a:rPr>
              <a:t>RLS &amp; Associates, Inc</a:t>
            </a:r>
          </a:p>
          <a:p>
            <a:pPr marL="365125" indent="-365125" defTabSz="755650" eaLnBrk="1" hangingPunct="1"/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365125" indent="-365125" defTabSz="755650" eaLnBrk="1" hangingPunct="1"/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365125" indent="-365125" defTabSz="755650" eaLnBrk="1" hangingPunct="1"/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6B53C-9C4D-FC77-4DBE-27D37370B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Access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B0611-0D3F-F54F-B9AF-BFC6D6CD6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Necessary Transportation</a:t>
            </a:r>
          </a:p>
          <a:p>
            <a:pPr lvl="1"/>
            <a:r>
              <a:rPr lang="en-US" dirty="0"/>
              <a:t>No other option is available</a:t>
            </a:r>
          </a:p>
          <a:p>
            <a:r>
              <a:rPr lang="en-US" dirty="0"/>
              <a:t>Nearest Qualified Provider</a:t>
            </a:r>
          </a:p>
          <a:p>
            <a:pPr lvl="1"/>
            <a:r>
              <a:rPr lang="en-US" dirty="0"/>
              <a:t>Unless Medical Need</a:t>
            </a:r>
          </a:p>
          <a:p>
            <a:r>
              <a:rPr lang="en-US" dirty="0"/>
              <a:t>Least Costly/</a:t>
            </a:r>
            <a:r>
              <a:rPr lang="en-US" dirty="0">
                <a:solidFill>
                  <a:srgbClr val="0070C0"/>
                </a:solidFill>
              </a:rPr>
              <a:t>Most Appropriate</a:t>
            </a:r>
          </a:p>
          <a:p>
            <a:pPr lvl="1"/>
            <a:r>
              <a:rPr lang="en-US" dirty="0"/>
              <a:t>Physical/emotional condition of the beneficiary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Must consider quality of service</a:t>
            </a:r>
          </a:p>
          <a:p>
            <a:r>
              <a:rPr lang="en-US" dirty="0"/>
              <a:t>Improve Passenger/Provider Relations</a:t>
            </a:r>
          </a:p>
        </p:txBody>
      </p:sp>
    </p:spTree>
    <p:extLst>
      <p:ext uri="{BB962C8B-B14F-4D97-AF65-F5344CB8AC3E}">
        <p14:creationId xmlns:p14="http://schemas.microsoft.com/office/powerpoint/2010/main" val="138711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C4C5-8B4C-251E-C960-89E647F2D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Transportation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D160B-FFE1-3EDB-3393-F2209F1C4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State Medicaid agencies are encouraged to explore partnerships with State DOT agencies to better serve the Medicaid population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50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C9EE0-2C01-81E1-2421-AA3EB116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Transportation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C10-767E-F18F-60DC-02A6EA32D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Allows for trip sharing</a:t>
            </a:r>
          </a:p>
          <a:p>
            <a:r>
              <a:rPr lang="en-US" dirty="0"/>
              <a:t>Medicaid is payer of last resort</a:t>
            </a:r>
          </a:p>
          <a:p>
            <a:r>
              <a:rPr lang="en-US" dirty="0"/>
              <a:t>Medicaid only pays for its portion of a coordinated trip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States have flexibility to utilize cost allocation methods reflecting basic cost principles 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Implied reference to CCAM cost principles and SBIR cost allocation model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23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F9E9C-6573-71ED-A1E1-2DCD6AD9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0C729-001D-7DAD-E1C5-221F3A612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Must not offer payment </a:t>
            </a:r>
            <a:r>
              <a:rPr lang="en-US" dirty="0">
                <a:solidFill>
                  <a:schemeClr val="accent1"/>
                </a:solidFill>
              </a:rPr>
              <a:t>too</a:t>
            </a:r>
            <a:r>
              <a:rPr lang="en-US" dirty="0">
                <a:solidFill>
                  <a:srgbClr val="0070C0"/>
                </a:solidFill>
              </a:rPr>
              <a:t> low that results in a limited number of potential service providers</a:t>
            </a:r>
          </a:p>
          <a:p>
            <a:r>
              <a:rPr lang="en-US" dirty="0">
                <a:solidFill>
                  <a:srgbClr val="0070C0"/>
                </a:solidFill>
              </a:rPr>
              <a:t>States have flexibility to explore a broad array of innovative payment models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92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4AB-CF7F-C8A7-DDFA-F90B7172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5E269-BAE5-1359-E258-7B55D3B8A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Travel related costs covered as a direct expense</a:t>
            </a:r>
          </a:p>
          <a:p>
            <a:pPr lvl="1"/>
            <a:r>
              <a:rPr lang="en-US" dirty="0"/>
              <a:t>Overnight long distance trips</a:t>
            </a:r>
          </a:p>
          <a:p>
            <a:pPr lvl="1"/>
            <a:r>
              <a:rPr lang="en-US" dirty="0"/>
              <a:t>Lodging, Meals</a:t>
            </a:r>
          </a:p>
          <a:p>
            <a:pPr lvl="1"/>
            <a:r>
              <a:rPr lang="en-US" dirty="0"/>
              <a:t>Transportation Attendant </a:t>
            </a:r>
          </a:p>
          <a:p>
            <a:r>
              <a:rPr lang="en-US" dirty="0"/>
              <a:t>States afforded </a:t>
            </a:r>
            <a:r>
              <a:rPr lang="en-US" dirty="0">
                <a:solidFill>
                  <a:srgbClr val="0070C0"/>
                </a:solidFill>
              </a:rPr>
              <a:t>flexibilities</a:t>
            </a:r>
            <a:r>
              <a:rPr lang="en-US" dirty="0"/>
              <a:t> for coverage of wait times and long distance trips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63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E92C-32E7-8654-BFB1-5F70915E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Recognizes </a:t>
            </a:r>
            <a:r>
              <a:rPr lang="en-US" dirty="0" err="1"/>
              <a:t>Fundbraiding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1938D-3695-8A94-2E4B-FD723EC5A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use </a:t>
            </a:r>
            <a:r>
              <a:rPr lang="en-US" dirty="0" err="1"/>
              <a:t>fundbraiding</a:t>
            </a:r>
            <a:r>
              <a:rPr lang="en-US" dirty="0"/>
              <a:t> to match Medicaid</a:t>
            </a:r>
          </a:p>
          <a:p>
            <a:r>
              <a:rPr lang="en-US" dirty="0"/>
              <a:t>Can use </a:t>
            </a:r>
            <a:r>
              <a:rPr lang="en-US" dirty="0" err="1"/>
              <a:t>fundbraiding</a:t>
            </a:r>
            <a:r>
              <a:rPr lang="en-US" dirty="0"/>
              <a:t> to match transit programs to increase coordination among Federal agencies that provide transportation services</a:t>
            </a:r>
          </a:p>
          <a:p>
            <a:pPr lvl="1"/>
            <a:r>
              <a:rPr lang="en-US" dirty="0"/>
              <a:t>Section 5311</a:t>
            </a:r>
          </a:p>
          <a:p>
            <a:pPr lvl="1"/>
            <a:r>
              <a:rPr lang="en-US" dirty="0"/>
              <a:t>Section 5310</a:t>
            </a:r>
          </a:p>
          <a:p>
            <a:pPr lvl="1"/>
            <a:r>
              <a:rPr lang="en-US" dirty="0"/>
              <a:t>Section 5307</a:t>
            </a:r>
          </a:p>
        </p:txBody>
      </p:sp>
    </p:spTree>
    <p:extLst>
      <p:ext uri="{BB962C8B-B14F-4D97-AF65-F5344CB8AC3E}">
        <p14:creationId xmlns:p14="http://schemas.microsoft.com/office/powerpoint/2010/main" val="3586067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DE12A-5168-6F77-08F1-DDC868AEC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0CF95-B121-EC1A-AF04-BF9628DDF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 Should Be Part of the Dialog</a:t>
            </a:r>
          </a:p>
          <a:p>
            <a:r>
              <a:rPr lang="en-US" dirty="0"/>
              <a:t>Know the Model, Philosophy and Players within your State and Local Communities</a:t>
            </a:r>
          </a:p>
          <a:p>
            <a:r>
              <a:rPr lang="en-US" dirty="0"/>
              <a:t>Define What You Bring to the Table</a:t>
            </a:r>
          </a:p>
          <a:p>
            <a:pPr lvl="1"/>
            <a:r>
              <a:rPr lang="en-US" dirty="0"/>
              <a:t>How You Can Meet Their Needs</a:t>
            </a:r>
          </a:p>
          <a:p>
            <a:pPr lvl="1"/>
            <a:r>
              <a:rPr lang="en-US" dirty="0"/>
              <a:t>Community Based Liaison</a:t>
            </a:r>
          </a:p>
          <a:p>
            <a:r>
              <a:rPr lang="en-US" dirty="0"/>
              <a:t>Establish Viable/Sustainable Partnerships</a:t>
            </a:r>
          </a:p>
        </p:txBody>
      </p:sp>
    </p:spTree>
    <p:extLst>
      <p:ext uri="{BB962C8B-B14F-4D97-AF65-F5344CB8AC3E}">
        <p14:creationId xmlns:p14="http://schemas.microsoft.com/office/powerpoint/2010/main" val="2462765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8AA3-F1EB-054D-1220-25EB1E32F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/>
          <a:lstStyle/>
          <a:p>
            <a:r>
              <a:rPr lang="en-US" dirty="0"/>
              <a:t>Contact Information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200" dirty="0"/>
              <a:t>Robbie Sarles</a:t>
            </a:r>
            <a:br>
              <a:rPr lang="en-US" sz="3200" dirty="0"/>
            </a:br>
            <a:r>
              <a:rPr lang="en-US" sz="3200" dirty="0"/>
              <a:t>RLS &amp; Associates, Inc.</a:t>
            </a:r>
            <a:br>
              <a:rPr lang="en-US" sz="3200" dirty="0"/>
            </a:br>
            <a:r>
              <a:rPr lang="en-US" sz="3200" dirty="0"/>
              <a:t>rsarles@rlsandassoc.com</a:t>
            </a:r>
          </a:p>
        </p:txBody>
      </p:sp>
    </p:spTree>
    <p:extLst>
      <p:ext uri="{BB962C8B-B14F-4D97-AF65-F5344CB8AC3E}">
        <p14:creationId xmlns:p14="http://schemas.microsoft.com/office/powerpoint/2010/main" val="320764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0D9D-D461-34BE-75B2-8C819F7F5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52BF8-48C5-F564-04A5-2D45D2B54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is an essential feature of the Medicaid program</a:t>
            </a:r>
          </a:p>
          <a:p>
            <a:pPr lvl="1"/>
            <a:r>
              <a:rPr lang="en-US" dirty="0"/>
              <a:t>Ensures beneficiaries’ access to health care</a:t>
            </a:r>
          </a:p>
          <a:p>
            <a:r>
              <a:rPr lang="en-US" dirty="0"/>
              <a:t>Consolidated Appropriations Act (CAA) added statutory requirement</a:t>
            </a:r>
          </a:p>
          <a:p>
            <a:pPr lvl="1"/>
            <a:r>
              <a:rPr lang="en-US" dirty="0"/>
              <a:t>State plan must include description of the method used to ensure necessary transportation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5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30C7E-22B4-0AAC-5A82-711D17490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EBE83-6967-DA72-6E3E-7C7A538F0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297363"/>
          </a:xfrm>
        </p:spPr>
        <p:txBody>
          <a:bodyPr/>
          <a:lstStyle/>
          <a:p>
            <a:r>
              <a:rPr lang="en-US" dirty="0"/>
              <a:t>CAA Section 209 obligates CMS to: </a:t>
            </a:r>
          </a:p>
          <a:p>
            <a:pPr lvl="1"/>
            <a:r>
              <a:rPr lang="en-US" dirty="0"/>
              <a:t>Convene a series of meeting to obtain feedback and facilitate discussion</a:t>
            </a:r>
          </a:p>
          <a:p>
            <a:pPr lvl="1"/>
            <a:r>
              <a:rPr lang="en-US" dirty="0"/>
              <a:t>Assess and update CMS’ guidance issued to states for Non-emergency Medical transportation (NEMT)</a:t>
            </a:r>
          </a:p>
          <a:p>
            <a:pPr lvl="1"/>
            <a:r>
              <a:rPr lang="en-US" dirty="0"/>
              <a:t>Submit report to Congress on NEMT based on analysis of nation-wide data set</a:t>
            </a:r>
          </a:p>
          <a:p>
            <a:pPr lvl="2"/>
            <a:r>
              <a:rPr lang="en-US" dirty="0"/>
              <a:t>Expanded Report to Congress: NEMT in Medicaid 2018-2021</a:t>
            </a:r>
            <a:r>
              <a:rPr lang="en-US"/>
              <a:t>; published June </a:t>
            </a:r>
            <a:r>
              <a:rPr lang="en-US" dirty="0"/>
              <a:t>20, 2023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1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Changing/Evolving Medicaid &amp; NEMT Service Delivery Models</a:t>
            </a:r>
          </a:p>
          <a:p>
            <a:pPr lvl="1"/>
            <a:r>
              <a:rPr lang="en-US" altLang="en-US" dirty="0"/>
              <a:t>Fee-for-Service at the Local Level</a:t>
            </a:r>
          </a:p>
          <a:p>
            <a:pPr lvl="1"/>
            <a:r>
              <a:rPr lang="en-US" altLang="en-US" dirty="0"/>
              <a:t>Brokered Services at the Regional or Statewide Level</a:t>
            </a:r>
          </a:p>
          <a:p>
            <a:pPr lvl="1"/>
            <a:r>
              <a:rPr lang="en-US" altLang="en-US" dirty="0"/>
              <a:t>Managed Care at the Statewide Level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061325" y="6324600"/>
            <a:ext cx="10826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FDBC00-900C-45E2-B0B4-268F985CAD3F}" type="slidenum">
              <a:rPr lang="en-US" sz="1400" smtClean="0">
                <a:latin typeface="+mn-lt"/>
              </a:rPr>
              <a:t>4</a:t>
            </a:fld>
            <a:r>
              <a:rPr lang="en-US" sz="1400" dirty="0">
                <a:latin typeface="+mn-lt"/>
              </a:rPr>
              <a:t> of 16</a:t>
            </a:r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0" y="27432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600" tIns="50800" rIns="101600" bIns="50800" anchor="ctr"/>
          <a:lstStyle>
            <a:lvl1pPr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632523"/>
                </a:solidFill>
                <a:latin typeface="+mj-lt"/>
              </a:rPr>
              <a:t>Challenges To</a:t>
            </a:r>
          </a:p>
          <a:p>
            <a:pPr algn="ctr" eaLnBrk="1" hangingPunct="1"/>
            <a:r>
              <a:rPr lang="en-US" altLang="en-US" sz="4400" b="1" dirty="0">
                <a:solidFill>
                  <a:srgbClr val="632523"/>
                </a:solidFill>
                <a:latin typeface="+mj-lt"/>
              </a:rPr>
              <a:t>Mobility Management</a:t>
            </a:r>
          </a:p>
        </p:txBody>
      </p:sp>
    </p:spTree>
    <p:extLst>
      <p:ext uri="{BB962C8B-B14F-4D97-AF65-F5344CB8AC3E}">
        <p14:creationId xmlns:p14="http://schemas.microsoft.com/office/powerpoint/2010/main" val="37649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Diversity in the Network of NEMT Service Providers</a:t>
            </a:r>
          </a:p>
          <a:p>
            <a:pPr lvl="1"/>
            <a:r>
              <a:rPr lang="en-US" altLang="en-US" dirty="0"/>
              <a:t>Transit Agencies</a:t>
            </a:r>
          </a:p>
          <a:p>
            <a:pPr lvl="1"/>
            <a:r>
              <a:rPr lang="en-US" altLang="en-US" dirty="0"/>
              <a:t>Nonprofit Organizations</a:t>
            </a:r>
          </a:p>
          <a:p>
            <a:pPr lvl="1"/>
            <a:r>
              <a:rPr lang="en-US" altLang="en-US" dirty="0"/>
              <a:t>Private, For-Profit Transportation Companies</a:t>
            </a:r>
          </a:p>
          <a:p>
            <a:pPr lvl="1"/>
            <a:r>
              <a:rPr lang="en-US" altLang="en-US" dirty="0"/>
              <a:t>Owner/Operators</a:t>
            </a:r>
          </a:p>
          <a:p>
            <a:r>
              <a:rPr lang="en-US" altLang="en-US" dirty="0"/>
              <a:t>Differing State Medicaid Models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061325" y="6324600"/>
            <a:ext cx="10826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FDBC00-900C-45E2-B0B4-268F985CAD3F}" type="slidenum">
              <a:rPr lang="en-US" sz="1400" smtClean="0">
                <a:latin typeface="+mn-lt"/>
              </a:rPr>
              <a:t>5</a:t>
            </a:fld>
            <a:r>
              <a:rPr lang="en-US" sz="1400" dirty="0">
                <a:latin typeface="+mn-lt"/>
              </a:rPr>
              <a:t> of 16</a:t>
            </a:r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0" y="27432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600" tIns="50800" rIns="101600" bIns="50800" anchor="ctr"/>
          <a:lstStyle>
            <a:lvl1pPr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632523"/>
                </a:solidFill>
                <a:latin typeface="+mj-lt"/>
              </a:rPr>
              <a:t>Challenges </a:t>
            </a:r>
          </a:p>
          <a:p>
            <a:pPr algn="ctr" eaLnBrk="1" hangingPunct="1"/>
            <a:r>
              <a:rPr lang="en-US" altLang="en-US" sz="4400" b="1" dirty="0">
                <a:solidFill>
                  <a:srgbClr val="632523"/>
                </a:solidFill>
                <a:latin typeface="+mj-lt"/>
              </a:rPr>
              <a:t>in this Project</a:t>
            </a:r>
          </a:p>
        </p:txBody>
      </p:sp>
    </p:spTree>
    <p:extLst>
      <p:ext uri="{BB962C8B-B14F-4D97-AF65-F5344CB8AC3E}">
        <p14:creationId xmlns:p14="http://schemas.microsoft.com/office/powerpoint/2010/main" val="339135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Historical Obstacles to Coordination</a:t>
            </a:r>
          </a:p>
          <a:p>
            <a:pPr lvl="1"/>
            <a:r>
              <a:rPr lang="en-US" altLang="en-US" dirty="0"/>
              <a:t>Same Words; Different Languages</a:t>
            </a:r>
          </a:p>
          <a:p>
            <a:pPr lvl="1"/>
            <a:r>
              <a:rPr lang="en-US" altLang="en-US" dirty="0"/>
              <a:t>Early Misunderstanding of the Existing Transportation Network</a:t>
            </a:r>
          </a:p>
          <a:p>
            <a:pPr lvl="1"/>
            <a:r>
              <a:rPr lang="en-US" altLang="en-US" dirty="0"/>
              <a:t>Philosophical Misalignment</a:t>
            </a:r>
          </a:p>
          <a:p>
            <a:pPr lvl="1"/>
            <a:r>
              <a:rPr lang="en-US" altLang="en-US" dirty="0"/>
              <a:t>Mistrust; Fraud Concerns</a:t>
            </a:r>
          </a:p>
          <a:p>
            <a:pPr lvl="1"/>
            <a:r>
              <a:rPr lang="en-US" altLang="en-US" dirty="0"/>
              <a:t>Insufficient/non-vetted Cost Allocation Methodologies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061325" y="6324600"/>
            <a:ext cx="10826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FDBC00-900C-45E2-B0B4-268F985CAD3F}" type="slidenum">
              <a:rPr lang="en-US" sz="1400" smtClean="0">
                <a:latin typeface="+mn-lt"/>
              </a:rPr>
              <a:t>6</a:t>
            </a:fld>
            <a:r>
              <a:rPr lang="en-US" sz="1400" dirty="0">
                <a:latin typeface="+mn-lt"/>
              </a:rPr>
              <a:t> of 16</a:t>
            </a:r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0" y="27432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600" tIns="50800" rIns="101600" bIns="50800" anchor="ctr"/>
          <a:lstStyle>
            <a:lvl1pPr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632523"/>
                </a:solidFill>
                <a:latin typeface="+mj-lt"/>
              </a:rPr>
              <a:t>Challenges To</a:t>
            </a:r>
          </a:p>
          <a:p>
            <a:pPr algn="ctr" eaLnBrk="1" hangingPunct="1"/>
            <a:r>
              <a:rPr lang="en-US" altLang="en-US" sz="4400" b="1" dirty="0">
                <a:solidFill>
                  <a:srgbClr val="632523"/>
                </a:solidFill>
                <a:latin typeface="+mj-lt"/>
              </a:rPr>
              <a:t>Mobility Management</a:t>
            </a:r>
          </a:p>
        </p:txBody>
      </p:sp>
    </p:spTree>
    <p:extLst>
      <p:ext uri="{BB962C8B-B14F-4D97-AF65-F5344CB8AC3E}">
        <p14:creationId xmlns:p14="http://schemas.microsoft.com/office/powerpoint/2010/main" val="94214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13F58-7719-366E-DAF3-561156AA5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Medicaid Director Letter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3C9E5-E98E-0207-6BE4-64EF52D32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62200"/>
            <a:ext cx="7620000" cy="3763963"/>
          </a:xfrm>
        </p:spPr>
        <p:txBody>
          <a:bodyPr/>
          <a:lstStyle/>
          <a:p>
            <a:r>
              <a:rPr lang="en-US" dirty="0"/>
              <a:t>Published September 28, 2023</a:t>
            </a:r>
          </a:p>
          <a:p>
            <a:r>
              <a:rPr lang="en-US" dirty="0"/>
              <a:t>“Provides an overview of requirement, policy, and guidance for the assurance of transportation in Medicaid as a mandatory service”</a:t>
            </a:r>
          </a:p>
          <a:p>
            <a:r>
              <a:rPr lang="en-US" dirty="0">
                <a:solidFill>
                  <a:srgbClr val="0070C0"/>
                </a:solidFill>
              </a:rPr>
              <a:t>Calls on states to “fully operationalize,” monitor and improve the way they meet the transportation assurance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3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38690-F684-C871-30F0-EA636429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Transportation Coverage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88297-3794-5742-B658-A79D670A3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Authored by Centers for Medicare and Medicaid Services (CMS)</a:t>
            </a:r>
          </a:p>
          <a:p>
            <a:pPr lvl="1"/>
            <a:r>
              <a:rPr lang="en-US" dirty="0"/>
              <a:t>Herculean effort</a:t>
            </a:r>
          </a:p>
          <a:p>
            <a:pPr lvl="1"/>
            <a:r>
              <a:rPr lang="en-US" dirty="0"/>
              <a:t>Reflects Coordinating Council on Access and Mobility (CCAM) dialog</a:t>
            </a:r>
          </a:p>
        </p:txBody>
      </p:sp>
    </p:spTree>
    <p:extLst>
      <p:ext uri="{BB962C8B-B14F-4D97-AF65-F5344CB8AC3E}">
        <p14:creationId xmlns:p14="http://schemas.microsoft.com/office/powerpoint/2010/main" val="310958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18C1C-3D20-847E-19F2-EC61B76C3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Transportation Coverage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E714E-60EA-42D0-8C74-64C831DC5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Compilation of Medicaid transportation policy on federal requirements and </a:t>
            </a:r>
            <a:r>
              <a:rPr lang="en-US" dirty="0">
                <a:solidFill>
                  <a:srgbClr val="0070C0"/>
                </a:solidFill>
              </a:rPr>
              <a:t>state flexibilities</a:t>
            </a:r>
          </a:p>
          <a:p>
            <a:pPr lvl="1"/>
            <a:r>
              <a:rPr lang="en-US" dirty="0"/>
              <a:t>Clarified existing </a:t>
            </a:r>
          </a:p>
          <a:p>
            <a:pPr lvl="1"/>
            <a:r>
              <a:rPr lang="en-US" dirty="0"/>
              <a:t>Explained new</a:t>
            </a:r>
          </a:p>
          <a:p>
            <a:pPr lvl="1"/>
            <a:r>
              <a:rPr lang="en-US" dirty="0"/>
              <a:t>Encouraged best practices</a:t>
            </a:r>
          </a:p>
          <a:p>
            <a:r>
              <a:rPr lang="en-US" dirty="0">
                <a:solidFill>
                  <a:srgbClr val="0070C0"/>
                </a:solidFill>
              </a:rPr>
              <a:t>Encourages states, MCO and transportation providers to work collaboratively to ensure beneficiaries are educated and informed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95437"/>
      </p:ext>
    </p:extLst>
  </p:cSld>
  <p:clrMapOvr>
    <a:masterClrMapping/>
  </p:clrMapOvr>
</p:sld>
</file>

<file path=ppt/theme/theme1.xml><?xml version="1.0" encoding="utf-8"?>
<a:theme xmlns:a="http://schemas.openxmlformats.org/drawingml/2006/main" name="R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15649</TotalTime>
  <Words>623</Words>
  <Application>Microsoft Office PowerPoint</Application>
  <PresentationFormat>On-screen Show (4:3)</PresentationFormat>
  <Paragraphs>108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Cambria</vt:lpstr>
      <vt:lpstr>Courier New</vt:lpstr>
      <vt:lpstr>Times New Roman</vt:lpstr>
      <vt:lpstr>Wingdings</vt:lpstr>
      <vt:lpstr>RLS</vt:lpstr>
      <vt:lpstr>Medical Transportation Update:  National View Focus on Mobility Management</vt:lpstr>
      <vt:lpstr>Transportation Assurance</vt:lpstr>
      <vt:lpstr>Transportation Assurance</vt:lpstr>
      <vt:lpstr>PowerPoint Presentation</vt:lpstr>
      <vt:lpstr>PowerPoint Presentation</vt:lpstr>
      <vt:lpstr>PowerPoint Presentation</vt:lpstr>
      <vt:lpstr>State Medicaid Director Letter Announcement</vt:lpstr>
      <vt:lpstr>Medicaid Transportation Coverage Guidance</vt:lpstr>
      <vt:lpstr>Medicaid Transportation Coverage Guidance</vt:lpstr>
      <vt:lpstr>Transportation Access Requirements</vt:lpstr>
      <vt:lpstr>Public Transportation Partnerships</vt:lpstr>
      <vt:lpstr>Public Transportation Coordination</vt:lpstr>
      <vt:lpstr>Provider Payments</vt:lpstr>
      <vt:lpstr>Provider Payments</vt:lpstr>
      <vt:lpstr>Recognizes Fundbraiding</vt:lpstr>
      <vt:lpstr>Opportunities</vt:lpstr>
      <vt:lpstr>Contact Information   Robbie Sarles RLS &amp; Associates, Inc. rsarles@rlsandassoc.com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Costs</dc:title>
  <dc:creator>Rich Garrity</dc:creator>
  <cp:lastModifiedBy>ROBBIE SARLES</cp:lastModifiedBy>
  <cp:revision>253</cp:revision>
  <cp:lastPrinted>2000-10-31T15:41:12Z</cp:lastPrinted>
  <dcterms:created xsi:type="dcterms:W3CDTF">1995-06-07T18:27:34Z</dcterms:created>
  <dcterms:modified xsi:type="dcterms:W3CDTF">2024-06-10T11:38:53Z</dcterms:modified>
</cp:coreProperties>
</file>