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70" r:id="rId7"/>
    <p:sldId id="271" r:id="rId8"/>
    <p:sldId id="273" r:id="rId9"/>
    <p:sldId id="274" r:id="rId10"/>
    <p:sldId id="258" r:id="rId11"/>
    <p:sldId id="261" r:id="rId12"/>
    <p:sldId id="257" r:id="rId13"/>
    <p:sldId id="262" r:id="rId14"/>
    <p:sldId id="260" r:id="rId15"/>
    <p:sldId id="264"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18173-61D6-441B-A473-8F619811C882}" v="6" dt="2024-06-06T17:59:1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run Lach" userId="0b6109e9-5c4d-4a77-a890-3357a6562076" providerId="ADAL" clId="{A8718173-61D6-441B-A473-8F619811C882}"/>
    <pc:docChg chg="undo custSel addSld delSld modSld sldOrd">
      <pc:chgData name="Phirun Lach" userId="0b6109e9-5c4d-4a77-a890-3357a6562076" providerId="ADAL" clId="{A8718173-61D6-441B-A473-8F619811C882}" dt="2024-06-06T18:01:29.802" v="5735" actId="20577"/>
      <pc:docMkLst>
        <pc:docMk/>
      </pc:docMkLst>
      <pc:sldChg chg="modSp mod">
        <pc:chgData name="Phirun Lach" userId="0b6109e9-5c4d-4a77-a890-3357a6562076" providerId="ADAL" clId="{A8718173-61D6-441B-A473-8F619811C882}" dt="2024-05-24T23:30:38.577" v="186" actId="27636"/>
        <pc:sldMkLst>
          <pc:docMk/>
          <pc:sldMk cId="1776223099" sldId="256"/>
        </pc:sldMkLst>
        <pc:spChg chg="mod">
          <ac:chgData name="Phirun Lach" userId="0b6109e9-5c4d-4a77-a890-3357a6562076" providerId="ADAL" clId="{A8718173-61D6-441B-A473-8F619811C882}" dt="2024-05-24T23:30:38.577" v="186" actId="27636"/>
          <ac:spMkLst>
            <pc:docMk/>
            <pc:sldMk cId="1776223099" sldId="256"/>
            <ac:spMk id="3" creationId="{00000000-0000-0000-0000-000000000000}"/>
          </ac:spMkLst>
        </pc:spChg>
      </pc:sldChg>
      <pc:sldChg chg="modSp mod">
        <pc:chgData name="Phirun Lach" userId="0b6109e9-5c4d-4a77-a890-3357a6562076" providerId="ADAL" clId="{A8718173-61D6-441B-A473-8F619811C882}" dt="2024-06-06T17:46:01.202" v="3983" actId="20577"/>
        <pc:sldMkLst>
          <pc:docMk/>
          <pc:sldMk cId="4204191685" sldId="257"/>
        </pc:sldMkLst>
        <pc:spChg chg="mod">
          <ac:chgData name="Phirun Lach" userId="0b6109e9-5c4d-4a77-a890-3357a6562076" providerId="ADAL" clId="{A8718173-61D6-441B-A473-8F619811C882}" dt="2024-06-06T17:43:58.082" v="3966" actId="20577"/>
          <ac:spMkLst>
            <pc:docMk/>
            <pc:sldMk cId="4204191685" sldId="257"/>
            <ac:spMk id="5" creationId="{00000000-0000-0000-0000-000000000000}"/>
          </ac:spMkLst>
        </pc:spChg>
        <pc:spChg chg="mod">
          <ac:chgData name="Phirun Lach" userId="0b6109e9-5c4d-4a77-a890-3357a6562076" providerId="ADAL" clId="{A8718173-61D6-441B-A473-8F619811C882}" dt="2024-06-06T17:46:01.202" v="3983" actId="20577"/>
          <ac:spMkLst>
            <pc:docMk/>
            <pc:sldMk cId="4204191685" sldId="257"/>
            <ac:spMk id="16" creationId="{00000000-0000-0000-0000-000000000000}"/>
          </ac:spMkLst>
        </pc:spChg>
      </pc:sldChg>
      <pc:sldChg chg="modSp mod">
        <pc:chgData name="Phirun Lach" userId="0b6109e9-5c4d-4a77-a890-3357a6562076" providerId="ADAL" clId="{A8718173-61D6-441B-A473-8F619811C882}" dt="2024-06-06T15:38:36.717" v="1984" actId="207"/>
        <pc:sldMkLst>
          <pc:docMk/>
          <pc:sldMk cId="3766129052" sldId="258"/>
        </pc:sldMkLst>
        <pc:spChg chg="mod">
          <ac:chgData name="Phirun Lach" userId="0b6109e9-5c4d-4a77-a890-3357a6562076" providerId="ADAL" clId="{A8718173-61D6-441B-A473-8F619811C882}" dt="2024-06-06T15:38:36.717" v="1984" actId="207"/>
          <ac:spMkLst>
            <pc:docMk/>
            <pc:sldMk cId="3766129052" sldId="258"/>
            <ac:spMk id="15" creationId="{00000000-0000-0000-0000-000000000000}"/>
          </ac:spMkLst>
        </pc:spChg>
      </pc:sldChg>
      <pc:sldChg chg="modSp mod">
        <pc:chgData name="Phirun Lach" userId="0b6109e9-5c4d-4a77-a890-3357a6562076" providerId="ADAL" clId="{A8718173-61D6-441B-A473-8F619811C882}" dt="2024-06-06T16:03:18.327" v="3738" actId="20577"/>
        <pc:sldMkLst>
          <pc:docMk/>
          <pc:sldMk cId="1703147186" sldId="260"/>
        </pc:sldMkLst>
        <pc:spChg chg="mod">
          <ac:chgData name="Phirun Lach" userId="0b6109e9-5c4d-4a77-a890-3357a6562076" providerId="ADAL" clId="{A8718173-61D6-441B-A473-8F619811C882}" dt="2024-06-06T15:41:12.778" v="2025" actId="20577"/>
          <ac:spMkLst>
            <pc:docMk/>
            <pc:sldMk cId="1703147186" sldId="260"/>
            <ac:spMk id="2" creationId="{00000000-0000-0000-0000-000000000000}"/>
          </ac:spMkLst>
        </pc:spChg>
        <pc:spChg chg="mod">
          <ac:chgData name="Phirun Lach" userId="0b6109e9-5c4d-4a77-a890-3357a6562076" providerId="ADAL" clId="{A8718173-61D6-441B-A473-8F619811C882}" dt="2024-06-06T16:03:18.327" v="3738" actId="20577"/>
          <ac:spMkLst>
            <pc:docMk/>
            <pc:sldMk cId="1703147186" sldId="260"/>
            <ac:spMk id="3" creationId="{00000000-0000-0000-0000-000000000000}"/>
          </ac:spMkLst>
        </pc:spChg>
        <pc:picChg chg="mod">
          <ac:chgData name="Phirun Lach" userId="0b6109e9-5c4d-4a77-a890-3357a6562076" providerId="ADAL" clId="{A8718173-61D6-441B-A473-8F619811C882}" dt="2024-05-24T23:49:12.328" v="1894" actId="1076"/>
          <ac:picMkLst>
            <pc:docMk/>
            <pc:sldMk cId="1703147186" sldId="260"/>
            <ac:picMk id="6" creationId="{00000000-0000-0000-0000-000000000000}"/>
          </ac:picMkLst>
        </pc:picChg>
      </pc:sldChg>
      <pc:sldChg chg="modSp mod ord">
        <pc:chgData name="Phirun Lach" userId="0b6109e9-5c4d-4a77-a890-3357a6562076" providerId="ADAL" clId="{A8718173-61D6-441B-A473-8F619811C882}" dt="2024-06-06T17:58:28.424" v="5672"/>
        <pc:sldMkLst>
          <pc:docMk/>
          <pc:sldMk cId="18659482" sldId="261"/>
        </pc:sldMkLst>
        <pc:spChg chg="mod">
          <ac:chgData name="Phirun Lach" userId="0b6109e9-5c4d-4a77-a890-3357a6562076" providerId="ADAL" clId="{A8718173-61D6-441B-A473-8F619811C882}" dt="2024-06-06T17:58:05.833" v="5670" actId="20577"/>
          <ac:spMkLst>
            <pc:docMk/>
            <pc:sldMk cId="18659482" sldId="261"/>
            <ac:spMk id="6" creationId="{00000000-0000-0000-0000-000000000000}"/>
          </ac:spMkLst>
        </pc:spChg>
      </pc:sldChg>
      <pc:sldChg chg="modSp mod">
        <pc:chgData name="Phirun Lach" userId="0b6109e9-5c4d-4a77-a890-3357a6562076" providerId="ADAL" clId="{A8718173-61D6-441B-A473-8F619811C882}" dt="2024-06-06T16:08:24.814" v="3945" actId="1076"/>
        <pc:sldMkLst>
          <pc:docMk/>
          <pc:sldMk cId="938986078" sldId="263"/>
        </pc:sldMkLst>
        <pc:spChg chg="mod">
          <ac:chgData name="Phirun Lach" userId="0b6109e9-5c4d-4a77-a890-3357a6562076" providerId="ADAL" clId="{A8718173-61D6-441B-A473-8F619811C882}" dt="2024-05-24T23:22:03.440" v="26" actId="20577"/>
          <ac:spMkLst>
            <pc:docMk/>
            <pc:sldMk cId="938986078" sldId="263"/>
            <ac:spMk id="3" creationId="{00000000-0000-0000-0000-000000000000}"/>
          </ac:spMkLst>
        </pc:spChg>
        <pc:spChg chg="mod">
          <ac:chgData name="Phirun Lach" userId="0b6109e9-5c4d-4a77-a890-3357a6562076" providerId="ADAL" clId="{A8718173-61D6-441B-A473-8F619811C882}" dt="2024-05-24T23:47:02.774" v="1856" actId="20577"/>
          <ac:spMkLst>
            <pc:docMk/>
            <pc:sldMk cId="938986078" sldId="263"/>
            <ac:spMk id="4" creationId="{00000000-0000-0000-0000-000000000000}"/>
          </ac:spMkLst>
        </pc:spChg>
        <pc:spChg chg="mod">
          <ac:chgData name="Phirun Lach" userId="0b6109e9-5c4d-4a77-a890-3357a6562076" providerId="ADAL" clId="{A8718173-61D6-441B-A473-8F619811C882}" dt="2024-06-06T16:05:07.791" v="3942" actId="20577"/>
          <ac:spMkLst>
            <pc:docMk/>
            <pc:sldMk cId="938986078" sldId="263"/>
            <ac:spMk id="5" creationId="{00000000-0000-0000-0000-000000000000}"/>
          </ac:spMkLst>
        </pc:spChg>
        <pc:picChg chg="mod">
          <ac:chgData name="Phirun Lach" userId="0b6109e9-5c4d-4a77-a890-3357a6562076" providerId="ADAL" clId="{A8718173-61D6-441B-A473-8F619811C882}" dt="2024-06-06T16:08:24.814" v="3945" actId="1076"/>
          <ac:picMkLst>
            <pc:docMk/>
            <pc:sldMk cId="938986078" sldId="263"/>
            <ac:picMk id="10" creationId="{00000000-0000-0000-0000-000000000000}"/>
          </ac:picMkLst>
        </pc:picChg>
        <pc:picChg chg="mod">
          <ac:chgData name="Phirun Lach" userId="0b6109e9-5c4d-4a77-a890-3357a6562076" providerId="ADAL" clId="{A8718173-61D6-441B-A473-8F619811C882}" dt="2024-06-06T16:07:35.117" v="3943" actId="14826"/>
          <ac:picMkLst>
            <pc:docMk/>
            <pc:sldMk cId="938986078" sldId="263"/>
            <ac:picMk id="11" creationId="{5C0BBF59-3AEB-DAC6-BEC3-50D6BE8D5443}"/>
          </ac:picMkLst>
        </pc:picChg>
      </pc:sldChg>
      <pc:sldChg chg="modSp mod">
        <pc:chgData name="Phirun Lach" userId="0b6109e9-5c4d-4a77-a890-3357a6562076" providerId="ADAL" clId="{A8718173-61D6-441B-A473-8F619811C882}" dt="2024-06-06T18:01:29.802" v="5735" actId="20577"/>
        <pc:sldMkLst>
          <pc:docMk/>
          <pc:sldMk cId="2198431069" sldId="264"/>
        </pc:sldMkLst>
        <pc:spChg chg="mod">
          <ac:chgData name="Phirun Lach" userId="0b6109e9-5c4d-4a77-a890-3357a6562076" providerId="ADAL" clId="{A8718173-61D6-441B-A473-8F619811C882}" dt="2024-05-24T23:38:44.622" v="987" actId="27636"/>
          <ac:spMkLst>
            <pc:docMk/>
            <pc:sldMk cId="2198431069" sldId="264"/>
            <ac:spMk id="3" creationId="{00000000-0000-0000-0000-000000000000}"/>
          </ac:spMkLst>
        </pc:spChg>
        <pc:spChg chg="mod">
          <ac:chgData name="Phirun Lach" userId="0b6109e9-5c4d-4a77-a890-3357a6562076" providerId="ADAL" clId="{A8718173-61D6-441B-A473-8F619811C882}" dt="2024-06-06T18:01:29.802" v="5735" actId="20577"/>
          <ac:spMkLst>
            <pc:docMk/>
            <pc:sldMk cId="2198431069" sldId="264"/>
            <ac:spMk id="4" creationId="{00000000-0000-0000-0000-000000000000}"/>
          </ac:spMkLst>
        </pc:spChg>
        <pc:spChg chg="mod">
          <ac:chgData name="Phirun Lach" userId="0b6109e9-5c4d-4a77-a890-3357a6562076" providerId="ADAL" clId="{A8718173-61D6-441B-A473-8F619811C882}" dt="2024-05-24T23:40:03.167" v="1242" actId="20577"/>
          <ac:spMkLst>
            <pc:docMk/>
            <pc:sldMk cId="2198431069" sldId="264"/>
            <ac:spMk id="5" creationId="{00000000-0000-0000-0000-000000000000}"/>
          </ac:spMkLst>
        </pc:spChg>
        <pc:picChg chg="mod">
          <ac:chgData name="Phirun Lach" userId="0b6109e9-5c4d-4a77-a890-3357a6562076" providerId="ADAL" clId="{A8718173-61D6-441B-A473-8F619811C882}" dt="2024-06-06T18:00:32.853" v="5733" actId="1076"/>
          <ac:picMkLst>
            <pc:docMk/>
            <pc:sldMk cId="2198431069" sldId="264"/>
            <ac:picMk id="10" creationId="{00000000-0000-0000-0000-000000000000}"/>
          </ac:picMkLst>
        </pc:picChg>
      </pc:sldChg>
      <pc:sldChg chg="modSp mod">
        <pc:chgData name="Phirun Lach" userId="0b6109e9-5c4d-4a77-a890-3357a6562076" providerId="ADAL" clId="{A8718173-61D6-441B-A473-8F619811C882}" dt="2024-06-06T15:56:09.006" v="3041" actId="20577"/>
        <pc:sldMkLst>
          <pc:docMk/>
          <pc:sldMk cId="2821842730" sldId="266"/>
        </pc:sldMkLst>
        <pc:spChg chg="mod">
          <ac:chgData name="Phirun Lach" userId="0b6109e9-5c4d-4a77-a890-3357a6562076" providerId="ADAL" clId="{A8718173-61D6-441B-A473-8F619811C882}" dt="2024-06-06T15:56:09.006" v="3041" actId="20577"/>
          <ac:spMkLst>
            <pc:docMk/>
            <pc:sldMk cId="2821842730" sldId="266"/>
            <ac:spMk id="6" creationId="{00000000-0000-0000-0000-000000000000}"/>
          </ac:spMkLst>
        </pc:spChg>
      </pc:sldChg>
      <pc:sldChg chg="modSp mod">
        <pc:chgData name="Phirun Lach" userId="0b6109e9-5c4d-4a77-a890-3357a6562076" providerId="ADAL" clId="{A8718173-61D6-441B-A473-8F619811C882}" dt="2024-06-06T16:02:23.666" v="3690" actId="20577"/>
        <pc:sldMkLst>
          <pc:docMk/>
          <pc:sldMk cId="219760871" sldId="267"/>
        </pc:sldMkLst>
        <pc:spChg chg="mod">
          <ac:chgData name="Phirun Lach" userId="0b6109e9-5c4d-4a77-a890-3357a6562076" providerId="ADAL" clId="{A8718173-61D6-441B-A473-8F619811C882}" dt="2024-06-06T16:00:27.583" v="3381" actId="20577"/>
          <ac:spMkLst>
            <pc:docMk/>
            <pc:sldMk cId="219760871" sldId="267"/>
            <ac:spMk id="5" creationId="{00000000-0000-0000-0000-000000000000}"/>
          </ac:spMkLst>
        </pc:spChg>
        <pc:spChg chg="mod">
          <ac:chgData name="Phirun Lach" userId="0b6109e9-5c4d-4a77-a890-3357a6562076" providerId="ADAL" clId="{A8718173-61D6-441B-A473-8F619811C882}" dt="2024-05-24T23:42:56.866" v="1552" actId="1076"/>
          <ac:spMkLst>
            <pc:docMk/>
            <pc:sldMk cId="219760871" sldId="267"/>
            <ac:spMk id="14" creationId="{00000000-0000-0000-0000-000000000000}"/>
          </ac:spMkLst>
        </pc:spChg>
        <pc:spChg chg="mod">
          <ac:chgData name="Phirun Lach" userId="0b6109e9-5c4d-4a77-a890-3357a6562076" providerId="ADAL" clId="{A8718173-61D6-441B-A473-8F619811C882}" dt="2024-06-06T16:01:37.044" v="3558" actId="20577"/>
          <ac:spMkLst>
            <pc:docMk/>
            <pc:sldMk cId="219760871" sldId="267"/>
            <ac:spMk id="16" creationId="{00000000-0000-0000-0000-000000000000}"/>
          </ac:spMkLst>
        </pc:spChg>
        <pc:spChg chg="mod">
          <ac:chgData name="Phirun Lach" userId="0b6109e9-5c4d-4a77-a890-3357a6562076" providerId="ADAL" clId="{A8718173-61D6-441B-A473-8F619811C882}" dt="2024-06-06T16:02:23.666" v="3690" actId="20577"/>
          <ac:spMkLst>
            <pc:docMk/>
            <pc:sldMk cId="219760871" sldId="267"/>
            <ac:spMk id="19" creationId="{00000000-0000-0000-0000-000000000000}"/>
          </ac:spMkLst>
        </pc:spChg>
      </pc:sldChg>
      <pc:sldChg chg="modSp mod">
        <pc:chgData name="Phirun Lach" userId="0b6109e9-5c4d-4a77-a890-3357a6562076" providerId="ADAL" clId="{A8718173-61D6-441B-A473-8F619811C882}" dt="2024-05-24T23:50:50.604" v="1956" actId="12"/>
        <pc:sldMkLst>
          <pc:docMk/>
          <pc:sldMk cId="1897708247" sldId="268"/>
        </pc:sldMkLst>
        <pc:spChg chg="mod">
          <ac:chgData name="Phirun Lach" userId="0b6109e9-5c4d-4a77-a890-3357a6562076" providerId="ADAL" clId="{A8718173-61D6-441B-A473-8F619811C882}" dt="2024-05-24T23:50:09.149" v="1931" actId="20577"/>
          <ac:spMkLst>
            <pc:docMk/>
            <pc:sldMk cId="1897708247" sldId="268"/>
            <ac:spMk id="2" creationId="{00000000-0000-0000-0000-000000000000}"/>
          </ac:spMkLst>
        </pc:spChg>
        <pc:spChg chg="mod">
          <ac:chgData name="Phirun Lach" userId="0b6109e9-5c4d-4a77-a890-3357a6562076" providerId="ADAL" clId="{A8718173-61D6-441B-A473-8F619811C882}" dt="2024-05-24T23:50:50.604" v="1956" actId="12"/>
          <ac:spMkLst>
            <pc:docMk/>
            <pc:sldMk cId="1897708247" sldId="268"/>
            <ac:spMk id="3" creationId="{00000000-0000-0000-0000-000000000000}"/>
          </ac:spMkLst>
        </pc:spChg>
      </pc:sldChg>
      <pc:sldChg chg="new del">
        <pc:chgData name="Phirun Lach" userId="0b6109e9-5c4d-4a77-a890-3357a6562076" providerId="ADAL" clId="{A8718173-61D6-441B-A473-8F619811C882}" dt="2024-06-06T16:22:38.225" v="3950" actId="47"/>
        <pc:sldMkLst>
          <pc:docMk/>
          <pc:sldMk cId="1597625630" sldId="269"/>
        </pc:sldMkLst>
      </pc:sldChg>
      <pc:sldChg chg="modSp add mod ord">
        <pc:chgData name="Phirun Lach" userId="0b6109e9-5c4d-4a77-a890-3357a6562076" providerId="ADAL" clId="{A8718173-61D6-441B-A473-8F619811C882}" dt="2024-06-06T18:00:18.459" v="5732" actId="1076"/>
        <pc:sldMkLst>
          <pc:docMk/>
          <pc:sldMk cId="4069100326" sldId="270"/>
        </pc:sldMkLst>
        <pc:spChg chg="mod">
          <ac:chgData name="Phirun Lach" userId="0b6109e9-5c4d-4a77-a890-3357a6562076" providerId="ADAL" clId="{A8718173-61D6-441B-A473-8F619811C882}" dt="2024-06-06T17:48:34.174" v="4015" actId="20577"/>
          <ac:spMkLst>
            <pc:docMk/>
            <pc:sldMk cId="4069100326" sldId="270"/>
            <ac:spMk id="2" creationId="{00000000-0000-0000-0000-000000000000}"/>
          </ac:spMkLst>
        </pc:spChg>
        <pc:spChg chg="mod">
          <ac:chgData name="Phirun Lach" userId="0b6109e9-5c4d-4a77-a890-3357a6562076" providerId="ADAL" clId="{A8718173-61D6-441B-A473-8F619811C882}" dt="2024-06-06T17:49:32.500" v="4270" actId="20577"/>
          <ac:spMkLst>
            <pc:docMk/>
            <pc:sldMk cId="4069100326" sldId="270"/>
            <ac:spMk id="3" creationId="{00000000-0000-0000-0000-000000000000}"/>
          </ac:spMkLst>
        </pc:spChg>
        <pc:picChg chg="mod">
          <ac:chgData name="Phirun Lach" userId="0b6109e9-5c4d-4a77-a890-3357a6562076" providerId="ADAL" clId="{A8718173-61D6-441B-A473-8F619811C882}" dt="2024-06-06T18:00:18.459" v="5732" actId="1076"/>
          <ac:picMkLst>
            <pc:docMk/>
            <pc:sldMk cId="4069100326" sldId="270"/>
            <ac:picMk id="6" creationId="{00000000-0000-0000-0000-000000000000}"/>
          </ac:picMkLst>
        </pc:picChg>
      </pc:sldChg>
      <pc:sldChg chg="modSp add mod">
        <pc:chgData name="Phirun Lach" userId="0b6109e9-5c4d-4a77-a890-3357a6562076" providerId="ADAL" clId="{A8718173-61D6-441B-A473-8F619811C882}" dt="2024-06-06T17:53:41.695" v="5209" actId="33524"/>
        <pc:sldMkLst>
          <pc:docMk/>
          <pc:sldMk cId="1137759512" sldId="271"/>
        </pc:sldMkLst>
        <pc:spChg chg="mod">
          <ac:chgData name="Phirun Lach" userId="0b6109e9-5c4d-4a77-a890-3357a6562076" providerId="ADAL" clId="{A8718173-61D6-441B-A473-8F619811C882}" dt="2024-06-06T17:49:57.420" v="4304" actId="20577"/>
          <ac:spMkLst>
            <pc:docMk/>
            <pc:sldMk cId="1137759512" sldId="271"/>
            <ac:spMk id="2" creationId="{00000000-0000-0000-0000-000000000000}"/>
          </ac:spMkLst>
        </pc:spChg>
        <pc:spChg chg="mod">
          <ac:chgData name="Phirun Lach" userId="0b6109e9-5c4d-4a77-a890-3357a6562076" providerId="ADAL" clId="{A8718173-61D6-441B-A473-8F619811C882}" dt="2024-06-06T17:53:41.695" v="5209" actId="33524"/>
          <ac:spMkLst>
            <pc:docMk/>
            <pc:sldMk cId="1137759512" sldId="271"/>
            <ac:spMk id="3" creationId="{00000000-0000-0000-0000-000000000000}"/>
          </ac:spMkLst>
        </pc:spChg>
        <pc:picChg chg="mod">
          <ac:chgData name="Phirun Lach" userId="0b6109e9-5c4d-4a77-a890-3357a6562076" providerId="ADAL" clId="{A8718173-61D6-441B-A473-8F619811C882}" dt="2024-06-06T17:53:34.659" v="5208" actId="1076"/>
          <ac:picMkLst>
            <pc:docMk/>
            <pc:sldMk cId="1137759512" sldId="271"/>
            <ac:picMk id="6" creationId="{00000000-0000-0000-0000-000000000000}"/>
          </ac:picMkLst>
        </pc:picChg>
      </pc:sldChg>
      <pc:sldChg chg="new del">
        <pc:chgData name="Phirun Lach" userId="0b6109e9-5c4d-4a77-a890-3357a6562076" providerId="ADAL" clId="{A8718173-61D6-441B-A473-8F619811C882}" dt="2024-06-06T17:54:13.837" v="5212" actId="47"/>
        <pc:sldMkLst>
          <pc:docMk/>
          <pc:sldMk cId="983911508" sldId="272"/>
        </pc:sldMkLst>
      </pc:sldChg>
      <pc:sldChg chg="addSp delSp modSp add mod">
        <pc:chgData name="Phirun Lach" userId="0b6109e9-5c4d-4a77-a890-3357a6562076" providerId="ADAL" clId="{A8718173-61D6-441B-A473-8F619811C882}" dt="2024-06-06T17:58:51.881" v="5674" actId="22"/>
        <pc:sldMkLst>
          <pc:docMk/>
          <pc:sldMk cId="170901022" sldId="273"/>
        </pc:sldMkLst>
        <pc:spChg chg="mod">
          <ac:chgData name="Phirun Lach" userId="0b6109e9-5c4d-4a77-a890-3357a6562076" providerId="ADAL" clId="{A8718173-61D6-441B-A473-8F619811C882}" dt="2024-06-06T17:54:41.119" v="5258" actId="20577"/>
          <ac:spMkLst>
            <pc:docMk/>
            <pc:sldMk cId="170901022" sldId="273"/>
            <ac:spMk id="2" creationId="{00000000-0000-0000-0000-000000000000}"/>
          </ac:spMkLst>
        </pc:spChg>
        <pc:spChg chg="mod">
          <ac:chgData name="Phirun Lach" userId="0b6109e9-5c4d-4a77-a890-3357a6562076" providerId="ADAL" clId="{A8718173-61D6-441B-A473-8F619811C882}" dt="2024-06-06T17:55:33.980" v="5263" actId="255"/>
          <ac:spMkLst>
            <pc:docMk/>
            <pc:sldMk cId="170901022" sldId="273"/>
            <ac:spMk id="3" creationId="{00000000-0000-0000-0000-000000000000}"/>
          </ac:spMkLst>
        </pc:spChg>
        <pc:spChg chg="add del">
          <ac:chgData name="Phirun Lach" userId="0b6109e9-5c4d-4a77-a890-3357a6562076" providerId="ADAL" clId="{A8718173-61D6-441B-A473-8F619811C882}" dt="2024-06-06T17:58:51.881" v="5674" actId="22"/>
          <ac:spMkLst>
            <pc:docMk/>
            <pc:sldMk cId="170901022" sldId="273"/>
            <ac:spMk id="7" creationId="{4B6562D9-E171-BB44-A2C1-63CF515CAF25}"/>
          </ac:spMkLst>
        </pc:spChg>
        <pc:picChg chg="mod">
          <ac:chgData name="Phirun Lach" userId="0b6109e9-5c4d-4a77-a890-3357a6562076" providerId="ADAL" clId="{A8718173-61D6-441B-A473-8F619811C882}" dt="2024-06-06T17:55:39.261" v="5264" actId="1076"/>
          <ac:picMkLst>
            <pc:docMk/>
            <pc:sldMk cId="170901022" sldId="273"/>
            <ac:picMk id="6" creationId="{00000000-0000-0000-0000-000000000000}"/>
          </ac:picMkLst>
        </pc:picChg>
      </pc:sldChg>
      <pc:sldChg chg="addSp delSp new del mod">
        <pc:chgData name="Phirun Lach" userId="0b6109e9-5c4d-4a77-a890-3357a6562076" providerId="ADAL" clId="{A8718173-61D6-441B-A473-8F619811C882}" dt="2024-06-06T17:59:05.539" v="5678" actId="47"/>
        <pc:sldMkLst>
          <pc:docMk/>
          <pc:sldMk cId="18250793" sldId="274"/>
        </pc:sldMkLst>
        <pc:spChg chg="add del">
          <ac:chgData name="Phirun Lach" userId="0b6109e9-5c4d-4a77-a890-3357a6562076" providerId="ADAL" clId="{A8718173-61D6-441B-A473-8F619811C882}" dt="2024-06-06T17:59:02.675" v="5677" actId="22"/>
          <ac:spMkLst>
            <pc:docMk/>
            <pc:sldMk cId="18250793" sldId="274"/>
            <ac:spMk id="6" creationId="{769C26B3-7F0A-8F57-037C-408FDEC4FD24}"/>
          </ac:spMkLst>
        </pc:spChg>
      </pc:sldChg>
      <pc:sldChg chg="modSp add mod">
        <pc:chgData name="Phirun Lach" userId="0b6109e9-5c4d-4a77-a890-3357a6562076" providerId="ADAL" clId="{A8718173-61D6-441B-A473-8F619811C882}" dt="2024-06-06T18:00:03.551" v="5731" actId="207"/>
        <pc:sldMkLst>
          <pc:docMk/>
          <pc:sldMk cId="2223349353" sldId="274"/>
        </pc:sldMkLst>
        <pc:spChg chg="mod">
          <ac:chgData name="Phirun Lach" userId="0b6109e9-5c4d-4a77-a890-3357a6562076" providerId="ADAL" clId="{A8718173-61D6-441B-A473-8F619811C882}" dt="2024-06-06T17:59:25.132" v="5726" actId="20577"/>
          <ac:spMkLst>
            <pc:docMk/>
            <pc:sldMk cId="2223349353" sldId="274"/>
            <ac:spMk id="2" creationId="{00000000-0000-0000-0000-000000000000}"/>
          </ac:spMkLst>
        </pc:spChg>
        <pc:spChg chg="mod">
          <ac:chgData name="Phirun Lach" userId="0b6109e9-5c4d-4a77-a890-3357a6562076" providerId="ADAL" clId="{A8718173-61D6-441B-A473-8F619811C882}" dt="2024-06-06T18:00:03.551" v="5731" actId="207"/>
          <ac:spMkLst>
            <pc:docMk/>
            <pc:sldMk cId="2223349353" sldId="274"/>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731D38-44A0-47DC-BA7E-68B9DA15CA0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31152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31D38-44A0-47DC-BA7E-68B9DA15CA0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121123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accent6"/>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31D38-44A0-47DC-BA7E-68B9DA15CA0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221887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31D38-44A0-47DC-BA7E-68B9DA15CA0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40971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731D38-44A0-47DC-BA7E-68B9DA15CA0B}" type="datetimeFigureOut">
              <a:rPr lang="en-US" smtClean="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280029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31D38-44A0-47DC-BA7E-68B9DA15CA0B}"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383823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731D38-44A0-47DC-BA7E-68B9DA15CA0B}" type="datetimeFigureOut">
              <a:rPr lang="en-US" smtClean="0"/>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394102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0731D38-44A0-47DC-BA7E-68B9DA15CA0B}" type="datetimeFigureOut">
              <a:rPr lang="en-US" smtClean="0"/>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139518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31D38-44A0-47DC-BA7E-68B9DA15CA0B}" type="datetimeFigureOut">
              <a:rPr lang="en-US" smtClean="0"/>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61973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6"/>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731D38-44A0-47DC-BA7E-68B9DA15CA0B}"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379444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731D38-44A0-47DC-BA7E-68B9DA15CA0B}" type="datetimeFigureOut">
              <a:rPr lang="en-US" smtClean="0"/>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364-AEF3-455D-B8CE-6AA6B3628F02}" type="slidenum">
              <a:rPr lang="en-US" smtClean="0"/>
              <a:t>‹#›</a:t>
            </a:fld>
            <a:endParaRPr lang="en-US"/>
          </a:p>
        </p:txBody>
      </p:sp>
    </p:spTree>
    <p:extLst>
      <p:ext uri="{BB962C8B-B14F-4D97-AF65-F5344CB8AC3E}">
        <p14:creationId xmlns:p14="http://schemas.microsoft.com/office/powerpoint/2010/main" val="36626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31D38-44A0-47DC-BA7E-68B9DA15CA0B}" type="datetimeFigureOut">
              <a:rPr lang="en-US" smtClean="0"/>
              <a:t>6/4/2024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364-AEF3-455D-B8CE-6AA6B3628F02}" type="slidenum">
              <a:rPr lang="en-US" smtClean="0"/>
              <a:t>‹#›</a:t>
            </a:fld>
            <a:endParaRPr lang="en-US"/>
          </a:p>
        </p:txBody>
      </p:sp>
    </p:spTree>
    <p:extLst>
      <p:ext uri="{BB962C8B-B14F-4D97-AF65-F5344CB8AC3E}">
        <p14:creationId xmlns:p14="http://schemas.microsoft.com/office/powerpoint/2010/main" val="3429898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l="13598" r="13598"/>
          <a:stretch/>
        </p:blipFill>
        <p:spPr>
          <a:xfrm>
            <a:off x="4698609" y="-1"/>
            <a:ext cx="749339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58" y="499964"/>
            <a:ext cx="3015943" cy="2359585"/>
          </a:xfrm>
          <a:prstGeom prst="rect">
            <a:avLst/>
          </a:prstGeom>
          <a:effectLst>
            <a:outerShdw blurRad="114300" dist="152400" dir="1560000" sx="101000" sy="101000" algn="tl" rotWithShape="0">
              <a:prstClr val="black">
                <a:alpha val="40000"/>
              </a:prstClr>
            </a:outerShdw>
          </a:effectLst>
        </p:spPr>
      </p:pic>
      <p:sp>
        <p:nvSpPr>
          <p:cNvPr id="2" name="Title 1"/>
          <p:cNvSpPr>
            <a:spLocks noGrp="1"/>
          </p:cNvSpPr>
          <p:nvPr>
            <p:ph type="ctrTitle"/>
          </p:nvPr>
        </p:nvSpPr>
        <p:spPr>
          <a:xfrm>
            <a:off x="717858" y="3248014"/>
            <a:ext cx="3015943" cy="1199581"/>
          </a:xfrm>
        </p:spPr>
        <p:txBody>
          <a:bodyPr>
            <a:normAutofit fontScale="90000"/>
          </a:bodyPr>
          <a:lstStyle/>
          <a:p>
            <a:r>
              <a:rPr lang="en-US" dirty="0">
                <a:solidFill>
                  <a:schemeClr val="bg1"/>
                </a:solidFill>
              </a:rPr>
              <a:t>Rides &amp; Smiles </a:t>
            </a:r>
            <a:endParaRPr lang="en-US" b="1" dirty="0">
              <a:solidFill>
                <a:schemeClr val="bg1"/>
              </a:solidFill>
            </a:endParaRPr>
          </a:p>
        </p:txBody>
      </p:sp>
      <p:sp>
        <p:nvSpPr>
          <p:cNvPr id="3" name="Subtitle 2"/>
          <p:cNvSpPr>
            <a:spLocks noGrp="1"/>
          </p:cNvSpPr>
          <p:nvPr>
            <p:ph type="subTitle" idx="1"/>
          </p:nvPr>
        </p:nvSpPr>
        <p:spPr>
          <a:xfrm>
            <a:off x="717858" y="4582138"/>
            <a:ext cx="3015943" cy="1138004"/>
          </a:xfrm>
        </p:spPr>
        <p:txBody>
          <a:bodyPr>
            <a:normAutofit/>
          </a:bodyPr>
          <a:lstStyle/>
          <a:p>
            <a:r>
              <a:rPr lang="en-US" dirty="0">
                <a:solidFill>
                  <a:schemeClr val="bg1"/>
                </a:solidFill>
              </a:rPr>
              <a:t>Enhancing Mobility for Our Community</a:t>
            </a:r>
          </a:p>
          <a:p>
            <a:endParaRPr lang="en-US" dirty="0">
              <a:solidFill>
                <a:schemeClr val="bg1"/>
              </a:solidFill>
            </a:endParaRPr>
          </a:p>
        </p:txBody>
      </p:sp>
    </p:spTree>
    <p:extLst>
      <p:ext uri="{BB962C8B-B14F-4D97-AF65-F5344CB8AC3E}">
        <p14:creationId xmlns:p14="http://schemas.microsoft.com/office/powerpoint/2010/main" val="177622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1" y="0"/>
            <a:ext cx="588058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630900" y="533398"/>
            <a:ext cx="3791795" cy="5867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buNone/>
            </a:pPr>
            <a:r>
              <a:rPr lang="en-US" sz="1800" b="1" u="sng" dirty="0">
                <a:solidFill>
                  <a:schemeClr val="tx1">
                    <a:lumMod val="95000"/>
                    <a:lumOff val="5000"/>
                  </a:schemeClr>
                </a:solidFill>
              </a:rPr>
              <a:t>Surekha L.</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Ride &amp; smiles Shuttle is very nice. I am using it daily going for my Hydrotherapy, going to NBCC, Dr’s appointment. Driver is very friendly. On Thursday 40 people are riding for senior’s center. It is very popular now. not much waiting period. They have one bus so doing 2 shifts for pickups &amp; drop off. few people are using for grocery store &amp; malls &amp; going for </a:t>
            </a:r>
            <a:r>
              <a:rPr lang="en-US" sz="1600" dirty="0">
                <a:latin typeface="Calibri" panose="020F0502020204030204" pitchFamily="34" charset="0"/>
                <a:ea typeface="Calibri" panose="020F0502020204030204" pitchFamily="34" charset="0"/>
                <a:cs typeface="Times New Roman" panose="02020603050405020304" pitchFamily="18" charset="0"/>
              </a:rPr>
              <a:t>D</a:t>
            </a:r>
            <a:r>
              <a:rPr lang="en-US" sz="1600" dirty="0">
                <a:effectLst/>
                <a:latin typeface="Calibri" panose="020F0502020204030204" pitchFamily="34" charset="0"/>
                <a:ea typeface="Calibri" panose="020F0502020204030204" pitchFamily="34" charset="0"/>
                <a:cs typeface="Times New Roman" panose="02020603050405020304" pitchFamily="18" charset="0"/>
              </a:rPr>
              <a:t>r’s appointment. Right now, they have one bus &amp; same driver. They are sending me yellow cab many times. People in registration &amp; dispatch are very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very</a:t>
            </a:r>
            <a:r>
              <a:rPr lang="en-US" sz="1600" dirty="0">
                <a:effectLst/>
                <a:latin typeface="Calibri" panose="020F0502020204030204" pitchFamily="34" charset="0"/>
                <a:ea typeface="Calibri" panose="020F0502020204030204" pitchFamily="34" charset="0"/>
                <a:cs typeface="Times New Roman" panose="02020603050405020304" pitchFamily="18" charset="0"/>
              </a:rPr>
              <a:t> cooperative. Sometimes if we comes out from </a:t>
            </a:r>
            <a:r>
              <a:rPr lang="en-US" sz="1600" dirty="0">
                <a:latin typeface="Calibri" panose="020F0502020204030204" pitchFamily="34" charset="0"/>
                <a:ea typeface="Calibri" panose="020F0502020204030204" pitchFamily="34" charset="0"/>
                <a:cs typeface="Times New Roman" panose="02020603050405020304" pitchFamily="18" charset="0"/>
              </a:rPr>
              <a:t>D</a:t>
            </a:r>
            <a:r>
              <a:rPr lang="en-US" sz="1600" dirty="0">
                <a:effectLst/>
                <a:latin typeface="Calibri" panose="020F0502020204030204" pitchFamily="34" charset="0"/>
                <a:ea typeface="Calibri" panose="020F0502020204030204" pitchFamily="34" charset="0"/>
                <a:cs typeface="Times New Roman" panose="02020603050405020304" pitchFamily="18" charset="0"/>
              </a:rPr>
              <a:t>r’s office bus waits. They are working very hard to manage it. In my knowledge everybody is very happy for their services &amp; facilities. thanks </a:t>
            </a:r>
            <a:r>
              <a:rPr lang="en-US" sz="1600" dirty="0">
                <a:effectLst/>
                <a:latin typeface="Segoe UI Emoji" panose="020B0502040204020203" pitchFamily="34" charset="0"/>
                <a:ea typeface="Calibri" panose="020F0502020204030204" pitchFamily="34" charset="0"/>
                <a:cs typeface="Segoe UI Emoji" panose="020B0502040204020203"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70000"/>
              </a:lnSpc>
              <a:buNone/>
            </a:pPr>
            <a:endParaRPr lang="en-US" sz="1800" b="1" u="sng" dirty="0">
              <a:solidFill>
                <a:schemeClr val="tx1">
                  <a:lumMod val="95000"/>
                  <a:lumOff val="5000"/>
                </a:schemeClr>
              </a:solidFill>
            </a:endParaRPr>
          </a:p>
        </p:txBody>
      </p:sp>
      <p:sp>
        <p:nvSpPr>
          <p:cNvPr id="9" name="Rectangle 8"/>
          <p:cNvSpPr/>
          <p:nvPr/>
        </p:nvSpPr>
        <p:spPr>
          <a:xfrm>
            <a:off x="5880588" y="0"/>
            <a:ext cx="63114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usiness people clapping"/>
          <p:cNvPicPr>
            <a:picLocks noChangeAspect="1"/>
          </p:cNvPicPr>
          <p:nvPr/>
        </p:nvPicPr>
        <p:blipFill>
          <a:blip r:embed="rId2" cstate="print">
            <a:extLst>
              <a:ext uri="{28A0092B-C50C-407E-A947-70E740481C1C}">
                <a14:useLocalDpi xmlns:a14="http://schemas.microsoft.com/office/drawing/2010/main" val="0"/>
              </a:ext>
            </a:extLst>
          </a:blip>
          <a:srcRect l="16667" r="16667"/>
          <a:stretch/>
        </p:blipFill>
        <p:spPr>
          <a:xfrm>
            <a:off x="4622859" y="3718806"/>
            <a:ext cx="2514106" cy="251410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ilver trophy"/>
          <p:cNvPicPr>
            <a:picLocks noChangeAspect="1"/>
          </p:cNvPicPr>
          <p:nvPr/>
        </p:nvPicPr>
        <p:blipFill>
          <a:blip r:embed="rId3" cstate="print">
            <a:extLst>
              <a:ext uri="{28A0092B-C50C-407E-A947-70E740481C1C}">
                <a14:useLocalDpi xmlns:a14="http://schemas.microsoft.com/office/drawing/2010/main" val="0"/>
              </a:ext>
            </a:extLst>
          </a:blip>
          <a:srcRect l="16694" r="16694"/>
          <a:stretch/>
        </p:blipFill>
        <p:spPr>
          <a:xfrm>
            <a:off x="4622859" y="533398"/>
            <a:ext cx="2514106" cy="251410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2"/>
          <p:cNvSpPr txBox="1">
            <a:spLocks/>
          </p:cNvSpPr>
          <p:nvPr/>
        </p:nvSpPr>
        <p:spPr>
          <a:xfrm>
            <a:off x="7625667" y="533398"/>
            <a:ext cx="3791795" cy="58674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buNone/>
            </a:pPr>
            <a:r>
              <a:rPr lang="en-US" sz="1800" b="1" u="sng" dirty="0">
                <a:solidFill>
                  <a:schemeClr val="bg1"/>
                </a:solidFill>
              </a:rPr>
              <a:t>Pradip Dave</a:t>
            </a:r>
          </a:p>
          <a:p>
            <a:pPr marL="0" indent="0">
              <a:lnSpc>
                <a:spcPct val="170000"/>
              </a:lnSpc>
              <a:buNone/>
            </a:pPr>
            <a:r>
              <a:rPr lang="en-US" sz="1200" dirty="0">
                <a:solidFill>
                  <a:schemeClr val="bg1"/>
                </a:solidFill>
              </a:rPr>
              <a:t>Hi, </a:t>
            </a:r>
          </a:p>
          <a:p>
            <a:pPr marL="0" indent="0">
              <a:lnSpc>
                <a:spcPct val="170000"/>
              </a:lnSpc>
              <a:buNone/>
            </a:pPr>
            <a:r>
              <a:rPr lang="en-US" sz="1200" dirty="0">
                <a:solidFill>
                  <a:schemeClr val="bg1"/>
                </a:solidFill>
              </a:rPr>
              <a:t>My name is Pradip Dave and my wife's name is Rupal Dave.</a:t>
            </a:r>
          </a:p>
          <a:p>
            <a:pPr marL="0" indent="0">
              <a:lnSpc>
                <a:spcPct val="170000"/>
              </a:lnSpc>
              <a:buNone/>
            </a:pPr>
            <a:r>
              <a:rPr lang="en-US" sz="1200" dirty="0">
                <a:solidFill>
                  <a:schemeClr val="bg1"/>
                </a:solidFill>
              </a:rPr>
              <a:t>We are really thankful to Rides and Smiles for providing us the facility for our requested rides.</a:t>
            </a:r>
          </a:p>
          <a:p>
            <a:pPr marL="0" indent="0">
              <a:lnSpc>
                <a:spcPct val="170000"/>
              </a:lnSpc>
              <a:buNone/>
            </a:pPr>
            <a:r>
              <a:rPr lang="en-US" sz="1200" dirty="0">
                <a:solidFill>
                  <a:schemeClr val="bg1"/>
                </a:solidFill>
              </a:rPr>
              <a:t>We have been getting these services very regularly in a well-organized way and we are grateful for that.</a:t>
            </a:r>
          </a:p>
          <a:p>
            <a:pPr marL="0" indent="0">
              <a:lnSpc>
                <a:spcPct val="170000"/>
              </a:lnSpc>
              <a:buNone/>
            </a:pPr>
            <a:r>
              <a:rPr lang="en-US" sz="1200" dirty="0">
                <a:solidFill>
                  <a:schemeClr val="bg1"/>
                </a:solidFill>
              </a:rPr>
              <a:t>We are living in south Bellevue, and we have no access to any public transport facility and Rides and Smiles have been giving us such a nice service and made it possible for us too to have good mobility. </a:t>
            </a:r>
          </a:p>
          <a:p>
            <a:pPr marL="0" indent="0">
              <a:lnSpc>
                <a:spcPct val="170000"/>
              </a:lnSpc>
              <a:buNone/>
            </a:pPr>
            <a:r>
              <a:rPr lang="en-US" sz="1200" dirty="0">
                <a:solidFill>
                  <a:schemeClr val="bg1"/>
                </a:solidFill>
              </a:rPr>
              <a:t>Thanks again.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33" y="593632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991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p:cNvSpPr/>
          <p:nvPr/>
        </p:nvSpPr>
        <p:spPr>
          <a:xfrm>
            <a:off x="0" y="0"/>
            <a:ext cx="12192000"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114" y="373062"/>
            <a:ext cx="10902461" cy="6111876"/>
          </a:xfrm>
          <a:prstGeom prst="rect">
            <a:avLst/>
          </a:prstGeom>
          <a:solidFill>
            <a:schemeClr val="tx1">
              <a:lumMod val="85000"/>
              <a:lumOff val="1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solidFill>
                  <a:schemeClr val="accent4"/>
                </a:solidFill>
              </a:rPr>
              <a:t>Participating Organizations</a:t>
            </a:r>
          </a:p>
        </p:txBody>
      </p:sp>
      <p:sp>
        <p:nvSpPr>
          <p:cNvPr id="3" name="Content Placeholder 2"/>
          <p:cNvSpPr>
            <a:spLocks noGrp="1"/>
          </p:cNvSpPr>
          <p:nvPr>
            <p:ph sz="half" idx="1"/>
          </p:nvPr>
        </p:nvSpPr>
        <p:spPr>
          <a:xfrm>
            <a:off x="838200" y="1825625"/>
            <a:ext cx="10515600" cy="4351338"/>
          </a:xfrm>
        </p:spPr>
        <p:txBody>
          <a:bodyPr>
            <a:normAutofit fontScale="92500" lnSpcReduction="20000"/>
          </a:bodyPr>
          <a:lstStyle/>
          <a:p>
            <a:pPr marL="0" indent="0">
              <a:lnSpc>
                <a:spcPct val="170000"/>
              </a:lnSpc>
              <a:buNone/>
            </a:pPr>
            <a:r>
              <a:rPr lang="en-US" sz="2400" dirty="0">
                <a:solidFill>
                  <a:schemeClr val="bg1"/>
                </a:solidFill>
              </a:rPr>
              <a:t>We couldn’t do this without our partners! </a:t>
            </a:r>
          </a:p>
          <a:p>
            <a:pPr marL="0" indent="0">
              <a:lnSpc>
                <a:spcPct val="170000"/>
              </a:lnSpc>
              <a:buNone/>
            </a:pPr>
            <a:r>
              <a:rPr lang="en-US" sz="2400" dirty="0">
                <a:solidFill>
                  <a:schemeClr val="bg1"/>
                </a:solidFill>
              </a:rPr>
              <a:t>NCMM (National Center for Mobility Management)</a:t>
            </a:r>
          </a:p>
          <a:p>
            <a:pPr marL="0" indent="0">
              <a:lnSpc>
                <a:spcPct val="170000"/>
              </a:lnSpc>
              <a:buNone/>
            </a:pPr>
            <a:r>
              <a:rPr lang="en-US" sz="2400" dirty="0">
                <a:solidFill>
                  <a:schemeClr val="bg1"/>
                </a:solidFill>
              </a:rPr>
              <a:t>IASC (Indian American Community Services)</a:t>
            </a:r>
          </a:p>
          <a:p>
            <a:pPr marL="0" indent="0">
              <a:lnSpc>
                <a:spcPct val="170000"/>
              </a:lnSpc>
              <a:buNone/>
            </a:pPr>
            <a:r>
              <a:rPr lang="en-US" sz="2400" dirty="0">
                <a:solidFill>
                  <a:schemeClr val="bg1"/>
                </a:solidFill>
              </a:rPr>
              <a:t>JFS (Jewish Family Services)</a:t>
            </a:r>
          </a:p>
          <a:p>
            <a:pPr marL="0" indent="0">
              <a:lnSpc>
                <a:spcPct val="170000"/>
              </a:lnSpc>
              <a:buNone/>
            </a:pPr>
            <a:r>
              <a:rPr lang="en-US" sz="2400" dirty="0">
                <a:solidFill>
                  <a:schemeClr val="bg1"/>
                </a:solidFill>
              </a:rPr>
              <a:t>CISC (Chinese Information and Service Center)</a:t>
            </a:r>
          </a:p>
          <a:p>
            <a:pPr marL="0" indent="0">
              <a:lnSpc>
                <a:spcPct val="170000"/>
              </a:lnSpc>
              <a:buNone/>
            </a:pPr>
            <a:r>
              <a:rPr lang="en-US" sz="2400" dirty="0">
                <a:solidFill>
                  <a:schemeClr val="bg1"/>
                </a:solidFill>
              </a:rPr>
              <a:t>Each partner played a crucial role, from funding and planning to providing volunteer support.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6068" y="44304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314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8425" y="2897086"/>
            <a:ext cx="12191999" cy="3651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p:cNvSpPr/>
          <p:nvPr/>
        </p:nvSpPr>
        <p:spPr>
          <a:xfrm>
            <a:off x="1" y="0"/>
            <a:ext cx="12191999"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descr="Businesspeople in meeting"/>
          <p:cNvPicPr>
            <a:picLocks noChangeAspect="1"/>
          </p:cNvPicPr>
          <p:nvPr/>
        </p:nvPicPr>
        <p:blipFill>
          <a:blip r:embed="rId2" cstate="print">
            <a:extLst>
              <a:ext uri="{28A0092B-C50C-407E-A947-70E740481C1C}">
                <a14:useLocalDpi xmlns:a14="http://schemas.microsoft.com/office/drawing/2010/main" val="0"/>
              </a:ext>
            </a:extLst>
          </a:blip>
          <a:srcRect t="34518" b="34518"/>
          <a:stretch/>
        </p:blipFill>
        <p:spPr>
          <a:xfrm>
            <a:off x="2" y="365125"/>
            <a:ext cx="12191998" cy="2514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1"/>
          </p:nvPr>
        </p:nvSpPr>
        <p:spPr>
          <a:xfrm>
            <a:off x="839788" y="3418448"/>
            <a:ext cx="5157787" cy="591867"/>
          </a:xfrm>
        </p:spPr>
        <p:txBody>
          <a:bodyPr>
            <a:normAutofit fontScale="85000" lnSpcReduction="10000"/>
          </a:bodyPr>
          <a:lstStyle/>
          <a:p>
            <a:r>
              <a:rPr lang="en-US" sz="3200" dirty="0">
                <a:solidFill>
                  <a:schemeClr val="accent4"/>
                </a:solidFill>
              </a:rPr>
              <a:t>Key to Additional Funding	</a:t>
            </a:r>
          </a:p>
        </p:txBody>
      </p:sp>
      <p:sp>
        <p:nvSpPr>
          <p:cNvPr id="4" name="Content Placeholder 3"/>
          <p:cNvSpPr>
            <a:spLocks noGrp="1"/>
          </p:cNvSpPr>
          <p:nvPr>
            <p:ph sz="half" idx="2"/>
          </p:nvPr>
        </p:nvSpPr>
        <p:spPr>
          <a:xfrm>
            <a:off x="839788" y="4010316"/>
            <a:ext cx="5157787" cy="2432687"/>
          </a:xfrm>
        </p:spPr>
        <p:txBody>
          <a:bodyPr>
            <a:normAutofit fontScale="85000" lnSpcReduction="20000"/>
          </a:bodyPr>
          <a:lstStyle/>
          <a:p>
            <a:r>
              <a:rPr lang="en-US" dirty="0"/>
              <a:t>Funding Achievements: The success of ‘Rides &amp; Smiles’ helped us secure an additional 2 years of funding, ensuring the sustainability and expansion of the project. </a:t>
            </a:r>
          </a:p>
          <a:p>
            <a:r>
              <a:rPr lang="en-US" dirty="0"/>
              <a:t>Future Plans: We plan to continue growing our services and reaching even more community members.</a:t>
            </a:r>
          </a:p>
        </p:txBody>
      </p:sp>
      <p:sp>
        <p:nvSpPr>
          <p:cNvPr id="5" name="Text Placeholder 4"/>
          <p:cNvSpPr>
            <a:spLocks noGrp="1"/>
          </p:cNvSpPr>
          <p:nvPr>
            <p:ph type="body" sz="quarter" idx="3"/>
          </p:nvPr>
        </p:nvSpPr>
        <p:spPr>
          <a:xfrm>
            <a:off x="6172200" y="3418448"/>
            <a:ext cx="5183188" cy="591867"/>
          </a:xfrm>
        </p:spPr>
        <p:txBody>
          <a:bodyPr>
            <a:normAutofit/>
          </a:bodyPr>
          <a:lstStyle/>
          <a:p>
            <a:pPr algn="ctr"/>
            <a:r>
              <a:rPr lang="en-US" sz="3200" dirty="0">
                <a:solidFill>
                  <a:schemeClr val="accent4"/>
                </a:solidFill>
              </a:rPr>
              <a:t>_</a:t>
            </a:r>
          </a:p>
        </p:txBody>
      </p:sp>
      <p:pic>
        <p:nvPicPr>
          <p:cNvPr id="11" name="Content Placeholder 10" descr="Three elderly women enjoying a light hearted moment">
            <a:extLst>
              <a:ext uri="{FF2B5EF4-FFF2-40B4-BE49-F238E27FC236}">
                <a16:creationId xmlns:a16="http://schemas.microsoft.com/office/drawing/2014/main" id="{5C0BBF59-3AEB-DAC6-BEC3-50D6BE8D5443}"/>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938565" y="4010025"/>
            <a:ext cx="3650457" cy="2433638"/>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314" y="5695510"/>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843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412748" y="170974"/>
            <a:ext cx="6492240" cy="64922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5"/>
          <p:cNvSpPr>
            <a:spLocks noGrp="1"/>
          </p:cNvSpPr>
          <p:nvPr>
            <p:ph sz="quarter" idx="4"/>
          </p:nvPr>
        </p:nvSpPr>
        <p:spPr>
          <a:xfrm>
            <a:off x="7329267" y="371475"/>
            <a:ext cx="4277737" cy="5860513"/>
          </a:xfrm>
        </p:spPr>
        <p:txBody>
          <a:bodyPr>
            <a:normAutofit fontScale="77500" lnSpcReduction="20000"/>
          </a:bodyPr>
          <a:lstStyle/>
          <a:p>
            <a:r>
              <a:rPr lang="en-US" u="sng" dirty="0"/>
              <a:t>Challenges &amp; Solutions</a:t>
            </a:r>
          </a:p>
          <a:p>
            <a:r>
              <a:rPr lang="en-US" dirty="0"/>
              <a:t>We faced several challenges, including initial logistical issues and managing increased demand.</a:t>
            </a:r>
          </a:p>
          <a:p>
            <a:r>
              <a:rPr lang="en-US" dirty="0">
                <a:solidFill>
                  <a:schemeClr val="accent4"/>
                </a:solidFill>
              </a:rPr>
              <a:t>Need more shuttles</a:t>
            </a:r>
          </a:p>
          <a:p>
            <a:pPr marL="0" indent="0">
              <a:buNone/>
            </a:pPr>
            <a:r>
              <a:rPr lang="en-US" dirty="0"/>
              <a:t>(One was not sufficient)</a:t>
            </a:r>
          </a:p>
          <a:p>
            <a:r>
              <a:rPr lang="en-US" dirty="0">
                <a:solidFill>
                  <a:schemeClr val="accent1"/>
                </a:solidFill>
              </a:rPr>
              <a:t>Reduce time on shuttle</a:t>
            </a:r>
          </a:p>
          <a:p>
            <a:pPr marL="0" indent="0">
              <a:buNone/>
            </a:pPr>
            <a:r>
              <a:rPr lang="en-US" dirty="0"/>
              <a:t>(Some riders trip(s) were more than 90 minutes)</a:t>
            </a:r>
          </a:p>
          <a:p>
            <a:r>
              <a:rPr lang="en-US" dirty="0">
                <a:solidFill>
                  <a:schemeClr val="accent4"/>
                </a:solidFill>
              </a:rPr>
              <a:t>Translation accessibility</a:t>
            </a:r>
            <a:endParaRPr lang="en-US" dirty="0"/>
          </a:p>
          <a:p>
            <a:r>
              <a:rPr lang="en-US" dirty="0"/>
              <a:t>Peak Travel Times between 10am – 2pm</a:t>
            </a:r>
          </a:p>
          <a:p>
            <a:r>
              <a:rPr lang="en-US" dirty="0"/>
              <a:t>Large area of travel </a:t>
            </a:r>
          </a:p>
          <a:p>
            <a:r>
              <a:rPr lang="en-US" dirty="0"/>
              <a:t>By adjusting our strategies and working closely with our partners, we overcame these hurdles.</a:t>
            </a:r>
          </a:p>
          <a:p>
            <a:pPr marL="457200" lvl="1" indent="0">
              <a:buNone/>
            </a:pPr>
            <a:endParaRPr lang="en-US" dirty="0"/>
          </a:p>
          <a:p>
            <a:pPr marL="0" indent="0">
              <a:buNone/>
            </a:pPr>
            <a:endParaRPr lang="en-US" dirty="0"/>
          </a:p>
          <a:p>
            <a:pPr marL="457200" lvl="1" indent="0">
              <a:buNone/>
            </a:pPr>
            <a:endParaRPr lang="en-US" dirty="0"/>
          </a:p>
          <a:p>
            <a:pPr lvl="1"/>
            <a:endParaRPr lang="en-US" dirty="0"/>
          </a:p>
          <a:p>
            <a:pPr marL="457200" lvl="1" indent="0">
              <a:buNone/>
            </a:pPr>
            <a:endParaRPr lang="en-US" dirty="0"/>
          </a:p>
          <a:p>
            <a:pPr lvl="1"/>
            <a:endParaRPr lang="en-US" dirty="0"/>
          </a:p>
          <a:p>
            <a:pPr lvl="1"/>
            <a:endParaRPr lang="en-US" dirty="0"/>
          </a:p>
        </p:txBody>
      </p:sp>
      <p:pic>
        <p:nvPicPr>
          <p:cNvPr id="11" name="Picture 10" descr="Color paper airplanes"/>
          <p:cNvPicPr>
            <a:picLocks noChangeAspect="1"/>
          </p:cNvPicPr>
          <p:nvPr/>
        </p:nvPicPr>
        <p:blipFill>
          <a:blip r:embed="rId2" cstate="print">
            <a:extLst>
              <a:ext uri="{28A0092B-C50C-407E-A947-70E740481C1C}">
                <a14:useLocalDpi xmlns:a14="http://schemas.microsoft.com/office/drawing/2010/main" val="0"/>
              </a:ext>
            </a:extLst>
          </a:blip>
          <a:srcRect l="16675" r="16675"/>
          <a:stretch/>
        </p:blipFill>
        <p:spPr>
          <a:xfrm>
            <a:off x="1072830" y="831056"/>
            <a:ext cx="5172075" cy="5172075"/>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33" y="593632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184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06650" y="1578285"/>
            <a:ext cx="4035083" cy="51554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13"/>
            <a:ext cx="12192000" cy="1729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702591"/>
            <a:ext cx="4035083" cy="51554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396725" y="2624264"/>
            <a:ext cx="2765674" cy="3312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a:solidFill>
                  <a:schemeClr val="bg1"/>
                </a:solidFill>
              </a:rPr>
              <a:t>Lessons Learned</a:t>
            </a:r>
          </a:p>
          <a:p>
            <a:pPr marL="0" indent="0">
              <a:lnSpc>
                <a:spcPct val="170000"/>
              </a:lnSpc>
              <a:buNone/>
            </a:pPr>
            <a:r>
              <a:rPr lang="en-US" sz="1800" dirty="0">
                <a:solidFill>
                  <a:schemeClr val="bg1"/>
                </a:solidFill>
              </a:rPr>
              <a:t>Operational Feasibility: We learned the importance of flexibility and responsiveness. Travel times are much longer covering 3 cities.</a:t>
            </a:r>
          </a:p>
        </p:txBody>
      </p:sp>
      <p:pic>
        <p:nvPicPr>
          <p:cNvPr id="15" name="Picture 14" descr="Man with cane"/>
          <p:cNvPicPr>
            <a:picLocks noChangeAspect="1"/>
          </p:cNvPicPr>
          <p:nvPr/>
        </p:nvPicPr>
        <p:blipFill>
          <a:blip r:embed="rId2" cstate="print">
            <a:extLst>
              <a:ext uri="{28A0092B-C50C-407E-A947-70E740481C1C}">
                <a14:useLocalDpi xmlns:a14="http://schemas.microsoft.com/office/drawing/2010/main" val="0"/>
              </a:ext>
            </a:extLst>
          </a:blip>
          <a:srcRect l="16680" r="16680"/>
          <a:stretch/>
        </p:blipFill>
        <p:spPr>
          <a:xfrm>
            <a:off x="5125458" y="282361"/>
            <a:ext cx="1941084" cy="194108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Women embracing in doorway"/>
          <p:cNvPicPr>
            <a:picLocks noChangeAspect="1"/>
          </p:cNvPicPr>
          <p:nvPr/>
        </p:nvPicPr>
        <p:blipFill>
          <a:blip r:embed="rId3" cstate="print">
            <a:extLst>
              <a:ext uri="{28A0092B-C50C-407E-A947-70E740481C1C}">
                <a14:useLocalDpi xmlns:a14="http://schemas.microsoft.com/office/drawing/2010/main" val="0"/>
              </a:ext>
            </a:extLst>
          </a:blip>
          <a:srcRect l="16671" r="16671"/>
          <a:stretch/>
        </p:blipFill>
        <p:spPr>
          <a:xfrm>
            <a:off x="809021" y="282361"/>
            <a:ext cx="1941084" cy="194108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ontent Placeholder 2"/>
          <p:cNvSpPr txBox="1">
            <a:spLocks/>
          </p:cNvSpPr>
          <p:nvPr/>
        </p:nvSpPr>
        <p:spPr>
          <a:xfrm>
            <a:off x="4713163" y="2624264"/>
            <a:ext cx="2765674" cy="3312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a:solidFill>
                  <a:schemeClr val="bg1"/>
                </a:solidFill>
              </a:rPr>
              <a:t>Financial Viability:</a:t>
            </a:r>
          </a:p>
          <a:p>
            <a:pPr marL="0" indent="0">
              <a:lnSpc>
                <a:spcPct val="170000"/>
              </a:lnSpc>
              <a:buNone/>
            </a:pPr>
            <a:r>
              <a:rPr lang="en-US" sz="1800" dirty="0">
                <a:solidFill>
                  <a:schemeClr val="bg1"/>
                </a:solidFill>
              </a:rPr>
              <a:t>Financially, securing diverse funding sources was key to our viability. Demonstrating to funders this service is needed was key.</a:t>
            </a:r>
          </a:p>
        </p:txBody>
      </p:sp>
      <p:sp>
        <p:nvSpPr>
          <p:cNvPr id="17" name="Rectangle 16"/>
          <p:cNvSpPr/>
          <p:nvPr/>
        </p:nvSpPr>
        <p:spPr>
          <a:xfrm>
            <a:off x="8156917" y="1702593"/>
            <a:ext cx="4035083" cy="51554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loseup of yellow classic vintage car"/>
          <p:cNvPicPr>
            <a:picLocks noChangeAspect="1"/>
          </p:cNvPicPr>
          <p:nvPr/>
        </p:nvPicPr>
        <p:blipFill>
          <a:blip r:embed="rId4" cstate="print">
            <a:extLst>
              <a:ext uri="{28A0092B-C50C-407E-A947-70E740481C1C}">
                <a14:useLocalDpi xmlns:a14="http://schemas.microsoft.com/office/drawing/2010/main" val="0"/>
              </a:ext>
            </a:extLst>
          </a:blip>
          <a:srcRect l="16675" r="16675"/>
          <a:stretch/>
        </p:blipFill>
        <p:spPr>
          <a:xfrm>
            <a:off x="9441895" y="282361"/>
            <a:ext cx="1941084" cy="194108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ontent Placeholder 2"/>
          <p:cNvSpPr txBox="1">
            <a:spLocks/>
          </p:cNvSpPr>
          <p:nvPr/>
        </p:nvSpPr>
        <p:spPr>
          <a:xfrm>
            <a:off x="9029600" y="2624264"/>
            <a:ext cx="2765674" cy="3312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a:solidFill>
                  <a:schemeClr val="bg1"/>
                </a:solidFill>
              </a:rPr>
              <a:t>Client Desirability: Rider feedback was instrumental in shaping and improving our services. It helped us become much more efficient in our routing.</a:t>
            </a:r>
          </a:p>
          <a:p>
            <a:pPr marL="0" indent="0">
              <a:lnSpc>
                <a:spcPct val="170000"/>
              </a:lnSpc>
              <a:buNone/>
            </a:pPr>
            <a:endParaRPr lang="en-US" sz="1800" dirty="0">
              <a:solidFill>
                <a:schemeClr val="bg1"/>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933" y="593632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76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0"/>
            <a:ext cx="12192000"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114" y="373062"/>
            <a:ext cx="10902461" cy="6111876"/>
          </a:xfrm>
          <a:prstGeom prst="rect">
            <a:avLst/>
          </a:prstGeom>
          <a:solidFill>
            <a:schemeClr val="tx1">
              <a:lumMod val="85000"/>
              <a:lumOff val="1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solidFill>
                  <a:schemeClr val="accent4"/>
                </a:solidFill>
              </a:rPr>
              <a:t>Conclusion and Q&amp;A</a:t>
            </a:r>
          </a:p>
        </p:txBody>
      </p:sp>
      <p:sp>
        <p:nvSpPr>
          <p:cNvPr id="3" name="Content Placeholder 2"/>
          <p:cNvSpPr>
            <a:spLocks noGrp="1"/>
          </p:cNvSpPr>
          <p:nvPr>
            <p:ph sz="half" idx="1"/>
          </p:nvPr>
        </p:nvSpPr>
        <p:spPr>
          <a:xfrm>
            <a:off x="838200" y="1825625"/>
            <a:ext cx="10515600" cy="4351338"/>
          </a:xfrm>
        </p:spPr>
        <p:txBody>
          <a:bodyPr>
            <a:normAutofit/>
          </a:bodyPr>
          <a:lstStyle/>
          <a:p>
            <a:pPr>
              <a:lnSpc>
                <a:spcPct val="170000"/>
              </a:lnSpc>
            </a:pPr>
            <a:r>
              <a:rPr lang="en-US" sz="2400" dirty="0">
                <a:solidFill>
                  <a:schemeClr val="bg1"/>
                </a:solidFill>
              </a:rPr>
              <a:t>In summary, 'Rides &amp; Smiles' has significantly improved mobility for our target population, thanks to the support of our partners and community.</a:t>
            </a:r>
          </a:p>
          <a:p>
            <a:pPr>
              <a:lnSpc>
                <a:spcPct val="170000"/>
              </a:lnSpc>
            </a:pPr>
            <a:r>
              <a:rPr lang="en-US" sz="2400">
                <a:solidFill>
                  <a:schemeClr val="bg1"/>
                </a:solidFill>
              </a:rPr>
              <a:t>We </a:t>
            </a:r>
            <a:r>
              <a:rPr lang="en-US" sz="2400" dirty="0">
                <a:solidFill>
                  <a:schemeClr val="bg1"/>
                </a:solidFill>
              </a:rPr>
              <a:t>look forward to your questions and further discussion on how we can continue to enhance our services.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929" y="5566129"/>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9770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8425" y="2897086"/>
            <a:ext cx="12191999" cy="3651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0"/>
            <a:ext cx="12191999"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sinesspeople in meeting"/>
          <p:cNvPicPr>
            <a:picLocks noChangeAspect="1"/>
          </p:cNvPicPr>
          <p:nvPr/>
        </p:nvPicPr>
        <p:blipFill>
          <a:blip r:embed="rId2" cstate="print">
            <a:extLst>
              <a:ext uri="{28A0092B-C50C-407E-A947-70E740481C1C}">
                <a14:useLocalDpi xmlns:a14="http://schemas.microsoft.com/office/drawing/2010/main" val="0"/>
              </a:ext>
            </a:extLst>
          </a:blip>
          <a:srcRect t="34518" b="34518"/>
          <a:stretch/>
        </p:blipFill>
        <p:spPr>
          <a:xfrm>
            <a:off x="2" y="365125"/>
            <a:ext cx="12191998" cy="2514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type="body" idx="1"/>
          </p:nvPr>
        </p:nvSpPr>
        <p:spPr>
          <a:xfrm>
            <a:off x="839788" y="3418448"/>
            <a:ext cx="5157787" cy="591867"/>
          </a:xfrm>
        </p:spPr>
        <p:txBody>
          <a:bodyPr>
            <a:normAutofit/>
          </a:bodyPr>
          <a:lstStyle/>
          <a:p>
            <a:r>
              <a:rPr lang="en-US" sz="3200" dirty="0">
                <a:solidFill>
                  <a:schemeClr val="accent4"/>
                </a:solidFill>
              </a:rPr>
              <a:t>Brief Overview	</a:t>
            </a:r>
          </a:p>
        </p:txBody>
      </p:sp>
      <p:sp>
        <p:nvSpPr>
          <p:cNvPr id="4" name="Content Placeholder 3"/>
          <p:cNvSpPr>
            <a:spLocks noGrp="1"/>
          </p:cNvSpPr>
          <p:nvPr>
            <p:ph sz="half" idx="2"/>
          </p:nvPr>
        </p:nvSpPr>
        <p:spPr>
          <a:xfrm>
            <a:off x="839788" y="4010316"/>
            <a:ext cx="5157787" cy="2432687"/>
          </a:xfrm>
        </p:spPr>
        <p:txBody>
          <a:bodyPr>
            <a:normAutofit fontScale="85000" lnSpcReduction="20000"/>
          </a:bodyPr>
          <a:lstStyle/>
          <a:p>
            <a:pPr marL="0" indent="0">
              <a:buNone/>
            </a:pPr>
            <a:r>
              <a:rPr lang="en-US" dirty="0"/>
              <a:t>Welcome everyone, today I'll be discussing the 'Rides &amp; Smiles' pilot project, aimed at enhancing mobility for our community's older adults and people with disabilities.</a:t>
            </a:r>
          </a:p>
          <a:p>
            <a:pPr marL="0" indent="0">
              <a:buNone/>
            </a:pPr>
            <a:r>
              <a:rPr lang="en-US" dirty="0"/>
              <a:t>This project was initiated to address the pressing mobility challenges faced by these groups.</a:t>
            </a:r>
          </a:p>
        </p:txBody>
      </p:sp>
      <p:sp>
        <p:nvSpPr>
          <p:cNvPr id="5" name="Text Placeholder 4"/>
          <p:cNvSpPr>
            <a:spLocks noGrp="1"/>
          </p:cNvSpPr>
          <p:nvPr>
            <p:ph type="body" sz="quarter" idx="3"/>
          </p:nvPr>
        </p:nvSpPr>
        <p:spPr>
          <a:xfrm>
            <a:off x="6172200" y="3418448"/>
            <a:ext cx="5183188" cy="591867"/>
          </a:xfrm>
        </p:spPr>
        <p:txBody>
          <a:bodyPr>
            <a:normAutofit fontScale="70000" lnSpcReduction="20000"/>
          </a:bodyPr>
          <a:lstStyle/>
          <a:p>
            <a:pPr algn="ctr"/>
            <a:r>
              <a:rPr lang="en-US" sz="3200" dirty="0">
                <a:solidFill>
                  <a:schemeClr val="accent4"/>
                </a:solidFill>
              </a:rPr>
              <a:t>Phirun Lach – Director of Transportation</a:t>
            </a:r>
          </a:p>
        </p:txBody>
      </p:sp>
      <p:pic>
        <p:nvPicPr>
          <p:cNvPr id="11" name="Content Placeholder 10">
            <a:extLst>
              <a:ext uri="{FF2B5EF4-FFF2-40B4-BE49-F238E27FC236}">
                <a16:creationId xmlns:a16="http://schemas.microsoft.com/office/drawing/2014/main" id="{5C0BBF59-3AEB-DAC6-BEC3-50D6BE8D544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938565" y="4010025"/>
            <a:ext cx="3650457" cy="2433638"/>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1343" y="5794172"/>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898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0"/>
            <a:ext cx="12192000"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114" y="373062"/>
            <a:ext cx="10902461" cy="6111876"/>
          </a:xfrm>
          <a:prstGeom prst="rect">
            <a:avLst/>
          </a:prstGeom>
          <a:solidFill>
            <a:schemeClr val="tx1">
              <a:lumMod val="85000"/>
              <a:lumOff val="1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solidFill>
                  <a:schemeClr val="accent4"/>
                </a:solidFill>
              </a:rPr>
              <a:t>Focus Question</a:t>
            </a:r>
          </a:p>
        </p:txBody>
      </p:sp>
      <p:sp>
        <p:nvSpPr>
          <p:cNvPr id="3" name="Content Placeholder 2"/>
          <p:cNvSpPr>
            <a:spLocks noGrp="1"/>
          </p:cNvSpPr>
          <p:nvPr>
            <p:ph sz="half" idx="1"/>
          </p:nvPr>
        </p:nvSpPr>
        <p:spPr>
          <a:xfrm>
            <a:off x="838200" y="1825625"/>
            <a:ext cx="10515600" cy="4351338"/>
          </a:xfrm>
        </p:spPr>
        <p:txBody>
          <a:bodyPr>
            <a:normAutofit/>
          </a:bodyPr>
          <a:lstStyle/>
          <a:p>
            <a:pPr marL="0" indent="0">
              <a:lnSpc>
                <a:spcPct val="170000"/>
              </a:lnSpc>
              <a:buNone/>
            </a:pPr>
            <a:r>
              <a:rPr lang="en-US" sz="2400" dirty="0">
                <a:solidFill>
                  <a:schemeClr val="bg1"/>
                </a:solidFill>
              </a:rPr>
              <a:t>How might we meet culturally appropriate transportation needs, including the need for spontaneous trips, and address social isolation among the most impacted older adults in Kirkland, Redmond and Bellevue?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4856" y="5387535"/>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910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0"/>
            <a:ext cx="12192000"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114" y="373062"/>
            <a:ext cx="10902461" cy="6111876"/>
          </a:xfrm>
          <a:prstGeom prst="rect">
            <a:avLst/>
          </a:prstGeom>
          <a:solidFill>
            <a:schemeClr val="tx1">
              <a:lumMod val="85000"/>
              <a:lumOff val="1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solidFill>
                  <a:schemeClr val="accent4"/>
                </a:solidFill>
              </a:rPr>
              <a:t>Design Criteria</a:t>
            </a:r>
          </a:p>
        </p:txBody>
      </p:sp>
      <p:sp>
        <p:nvSpPr>
          <p:cNvPr id="3" name="Content Placeholder 2"/>
          <p:cNvSpPr>
            <a:spLocks noGrp="1"/>
          </p:cNvSpPr>
          <p:nvPr>
            <p:ph sz="half" idx="1"/>
          </p:nvPr>
        </p:nvSpPr>
        <p:spPr>
          <a:xfrm>
            <a:off x="838200" y="1825625"/>
            <a:ext cx="10515600" cy="4351338"/>
          </a:xfrm>
        </p:spPr>
        <p:txBody>
          <a:bodyPr>
            <a:normAutofit fontScale="55000" lnSpcReduction="20000"/>
          </a:bodyPr>
          <a:lstStyle/>
          <a:p>
            <a:pPr>
              <a:lnSpc>
                <a:spcPct val="170000"/>
              </a:lnSpc>
            </a:pPr>
            <a:r>
              <a:rPr lang="en-US" sz="2400" dirty="0">
                <a:solidFill>
                  <a:schemeClr val="bg1"/>
                </a:solidFill>
              </a:rPr>
              <a:t>Affordable, door-to-door transportation to all types of destinations: medical, food-related, shopping, family, friends, cultural and religious events.</a:t>
            </a:r>
          </a:p>
          <a:p>
            <a:pPr>
              <a:lnSpc>
                <a:spcPct val="170000"/>
              </a:lnSpc>
            </a:pPr>
            <a:r>
              <a:rPr lang="en-US" sz="2400" dirty="0">
                <a:solidFill>
                  <a:schemeClr val="bg1"/>
                </a:solidFill>
              </a:rPr>
              <a:t>Safe, sheltered from adverse weather, no long walks to bus stops.</a:t>
            </a:r>
          </a:p>
          <a:p>
            <a:pPr>
              <a:lnSpc>
                <a:spcPct val="170000"/>
              </a:lnSpc>
            </a:pPr>
            <a:r>
              <a:rPr lang="en-US" sz="2400" dirty="0">
                <a:solidFill>
                  <a:schemeClr val="bg1"/>
                </a:solidFill>
              </a:rPr>
              <a:t>Able to make same-day reservations. Booking by phone, online and in multiple languages; full accessibility for people with disabilities.</a:t>
            </a:r>
          </a:p>
          <a:p>
            <a:pPr>
              <a:lnSpc>
                <a:spcPct val="170000"/>
              </a:lnSpc>
            </a:pPr>
            <a:r>
              <a:rPr lang="en-US" sz="2400" dirty="0">
                <a:solidFill>
                  <a:schemeClr val="bg1"/>
                </a:solidFill>
              </a:rPr>
              <a:t>Serves older adults 55 and older, and adults with disabilities. Companions allowed.</a:t>
            </a:r>
          </a:p>
          <a:p>
            <a:pPr>
              <a:lnSpc>
                <a:spcPct val="170000"/>
              </a:lnSpc>
            </a:pPr>
            <a:r>
              <a:rPr lang="en-US" sz="2400" dirty="0">
                <a:solidFill>
                  <a:schemeClr val="bg1"/>
                </a:solidFill>
              </a:rPr>
              <a:t>Rides provided across the cities of Kirkland, Redmond and Bellevue; plus, other essential destinations.</a:t>
            </a:r>
          </a:p>
          <a:p>
            <a:pPr>
              <a:lnSpc>
                <a:spcPct val="170000"/>
              </a:lnSpc>
            </a:pPr>
            <a:r>
              <a:rPr lang="en-US" sz="2400" dirty="0">
                <a:solidFill>
                  <a:schemeClr val="bg1"/>
                </a:solidFill>
              </a:rPr>
              <a:t>No long waits. On time arrivals and departures.</a:t>
            </a:r>
          </a:p>
          <a:p>
            <a:pPr>
              <a:lnSpc>
                <a:spcPct val="170000"/>
              </a:lnSpc>
            </a:pPr>
            <a:r>
              <a:rPr lang="en-US" sz="2400" dirty="0">
                <a:solidFill>
                  <a:schemeClr val="bg1"/>
                </a:solidFill>
              </a:rPr>
              <a:t>Compassionate, caring drivers and call center staff trained to work patiently with older adults, new immigrant groups, and non-English languages as well as English speakers.</a:t>
            </a:r>
          </a:p>
          <a:p>
            <a:pPr>
              <a:lnSpc>
                <a:spcPct val="170000"/>
              </a:lnSpc>
            </a:pPr>
            <a:r>
              <a:rPr lang="en-US" sz="2400" dirty="0">
                <a:solidFill>
                  <a:schemeClr val="bg1"/>
                </a:solidFill>
              </a:rPr>
              <a:t>Vehicles able to accommodate all mobility devices.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4856" y="516744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775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0"/>
            <a:ext cx="12192000"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114" y="373062"/>
            <a:ext cx="10902461" cy="6111876"/>
          </a:xfrm>
          <a:prstGeom prst="rect">
            <a:avLst/>
          </a:prstGeom>
          <a:solidFill>
            <a:schemeClr val="tx1">
              <a:lumMod val="85000"/>
              <a:lumOff val="1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solidFill>
                  <a:schemeClr val="accent4"/>
                </a:solidFill>
              </a:rPr>
              <a:t>Key Concept Elements</a:t>
            </a:r>
          </a:p>
        </p:txBody>
      </p:sp>
      <p:sp>
        <p:nvSpPr>
          <p:cNvPr id="3" name="Content Placeholder 2"/>
          <p:cNvSpPr>
            <a:spLocks noGrp="1"/>
          </p:cNvSpPr>
          <p:nvPr>
            <p:ph sz="half" idx="1"/>
          </p:nvPr>
        </p:nvSpPr>
        <p:spPr>
          <a:xfrm>
            <a:off x="838200" y="1825625"/>
            <a:ext cx="10515600" cy="4351338"/>
          </a:xfrm>
        </p:spPr>
        <p:txBody>
          <a:bodyPr>
            <a:normAutofit fontScale="32500" lnSpcReduction="20000"/>
          </a:bodyPr>
          <a:lstStyle/>
          <a:p>
            <a:pPr>
              <a:lnSpc>
                <a:spcPct val="170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Free (donations encouraged) demand response transportation, door-to-door service to all destinations within three cities.</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Same-day reservations. Booking by phone, online and via app in multiple languages; full accessibility.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Adults 55 and older and adults with self-declared disabilities are eligible. Companions allowed.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Rides provided across the cities of Kirkland, Redmond and Bellevue.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Special arrangements for transporting riders to destinations beyond the three cities for non-emergency medical trips.</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Ten-minute maximum pickup and drop-off time waits.</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Drivers and call center staff trained to work compassionately and patiently with older adults, new immigrant groups. Training in cultural competence, listening skills, and awareness of the needs of older adults is essential.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Shuttle vans accommodate all mobility devices.</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Partnerships with CBOs – especially senior and cultural organizations</a:t>
            </a: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Additional “charter” service to provide fee-based rides to special events including festivals, music and cultural events, casinos, religious gatherings, etc.</a:t>
            </a:r>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2406" y="5379598"/>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90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0" y="0"/>
            <a:ext cx="12192000"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7114" y="373062"/>
            <a:ext cx="10902461" cy="6111876"/>
          </a:xfrm>
          <a:prstGeom prst="rect">
            <a:avLst/>
          </a:prstGeom>
          <a:solidFill>
            <a:schemeClr val="tx1">
              <a:lumMod val="85000"/>
              <a:lumOff val="15000"/>
            </a:schemeClr>
          </a:solid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solidFill>
                  <a:schemeClr val="accent4"/>
                </a:solidFill>
              </a:rPr>
              <a:t>Market Size and Opportunity</a:t>
            </a:r>
          </a:p>
        </p:txBody>
      </p:sp>
      <p:sp>
        <p:nvSpPr>
          <p:cNvPr id="3" name="Content Placeholder 2"/>
          <p:cNvSpPr>
            <a:spLocks noGrp="1"/>
          </p:cNvSpPr>
          <p:nvPr>
            <p:ph sz="half" idx="1"/>
          </p:nvPr>
        </p:nvSpPr>
        <p:spPr>
          <a:xfrm>
            <a:off x="838200" y="1825625"/>
            <a:ext cx="10515600" cy="4351338"/>
          </a:xfrm>
        </p:spPr>
        <p:txBody>
          <a:bodyPr>
            <a:normAutofit fontScale="40000" lnSpcReduction="20000"/>
          </a:bodyPr>
          <a:lstStyle/>
          <a:p>
            <a:pPr>
              <a:lnSpc>
                <a:spcPct val="170000"/>
              </a:lnSpc>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Bellevue 152,000. Redmond 74,000. Kirkland 93,000.</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41 percent of population in three cities were born in over 90 different foreign countries. </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44 percent speak a language other than English at home</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65 years and older constitute 14 % of population.</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 of respondents surveyed report that transportation is a challenge for participating in social and/or recreational activities.  </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About 13% of all households headed by someone age 65 or older did not have a vehicle and 39% of renter households headed by someone age 65 or older did not have a vehicle.</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Lack of personal transportation is one of the main reasons older adults miss medical appointments and are less likely to participate in social, family, and/or religious activities which can result in physical fragility and social isolation.</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 (donations encouraged) demand response transportation, door-to-door service to all destinations within three cities.</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2406" y="5379598"/>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334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Isosceles Triangle 19"/>
          <p:cNvSpPr/>
          <p:nvPr/>
        </p:nvSpPr>
        <p:spPr>
          <a:xfrm>
            <a:off x="-162949" y="112542"/>
            <a:ext cx="12354949" cy="7033846"/>
          </a:xfrm>
          <a:custGeom>
            <a:avLst/>
            <a:gdLst>
              <a:gd name="connsiteX0" fmla="*/ 0 w 6075941"/>
              <a:gd name="connsiteY0" fmla="*/ 4695825 h 4695825"/>
              <a:gd name="connsiteX1" fmla="*/ 3037971 w 6075941"/>
              <a:gd name="connsiteY1" fmla="*/ 0 h 4695825"/>
              <a:gd name="connsiteX2" fmla="*/ 6075941 w 6075941"/>
              <a:gd name="connsiteY2" fmla="*/ 4695825 h 4695825"/>
              <a:gd name="connsiteX3" fmla="*/ 0 w 6075941"/>
              <a:gd name="connsiteY3" fmla="*/ 4695825 h 4695825"/>
              <a:gd name="connsiteX0" fmla="*/ 45719 w 6121660"/>
              <a:gd name="connsiteY0" fmla="*/ 6496892 h 6496892"/>
              <a:gd name="connsiteX1" fmla="*/ 0 w 6121660"/>
              <a:gd name="connsiteY1" fmla="*/ 0 h 6496892"/>
              <a:gd name="connsiteX2" fmla="*/ 6121660 w 6121660"/>
              <a:gd name="connsiteY2" fmla="*/ 6496892 h 6496892"/>
              <a:gd name="connsiteX3" fmla="*/ 45719 w 6121660"/>
              <a:gd name="connsiteY3" fmla="*/ 6496892 h 6496892"/>
              <a:gd name="connsiteX0" fmla="*/ 45719 w 12242407"/>
              <a:gd name="connsiteY0" fmla="*/ 6496892 h 6949440"/>
              <a:gd name="connsiteX1" fmla="*/ 0 w 12242407"/>
              <a:gd name="connsiteY1" fmla="*/ 0 h 6949440"/>
              <a:gd name="connsiteX2" fmla="*/ 12242407 w 12242407"/>
              <a:gd name="connsiteY2" fmla="*/ 6949440 h 6949440"/>
              <a:gd name="connsiteX3" fmla="*/ 45719 w 12242407"/>
              <a:gd name="connsiteY3" fmla="*/ 6496892 h 6949440"/>
              <a:gd name="connsiteX0" fmla="*/ 45719 w 12242407"/>
              <a:gd name="connsiteY0" fmla="*/ 7033846 h 7033846"/>
              <a:gd name="connsiteX1" fmla="*/ 0 w 12242407"/>
              <a:gd name="connsiteY1" fmla="*/ 0 h 7033846"/>
              <a:gd name="connsiteX2" fmla="*/ 12242407 w 12242407"/>
              <a:gd name="connsiteY2" fmla="*/ 6949440 h 7033846"/>
              <a:gd name="connsiteX3" fmla="*/ 45719 w 12242407"/>
              <a:gd name="connsiteY3" fmla="*/ 7033846 h 7033846"/>
              <a:gd name="connsiteX0" fmla="*/ 45719 w 12354949"/>
              <a:gd name="connsiteY0" fmla="*/ 7033846 h 7033846"/>
              <a:gd name="connsiteX1" fmla="*/ 0 w 12354949"/>
              <a:gd name="connsiteY1" fmla="*/ 0 h 7033846"/>
              <a:gd name="connsiteX2" fmla="*/ 12354949 w 12354949"/>
              <a:gd name="connsiteY2" fmla="*/ 7019779 h 7033846"/>
              <a:gd name="connsiteX3" fmla="*/ 45719 w 12354949"/>
              <a:gd name="connsiteY3" fmla="*/ 7033846 h 7033846"/>
            </a:gdLst>
            <a:ahLst/>
            <a:cxnLst>
              <a:cxn ang="0">
                <a:pos x="connsiteX0" y="connsiteY0"/>
              </a:cxn>
              <a:cxn ang="0">
                <a:pos x="connsiteX1" y="connsiteY1"/>
              </a:cxn>
              <a:cxn ang="0">
                <a:pos x="connsiteX2" y="connsiteY2"/>
              </a:cxn>
              <a:cxn ang="0">
                <a:pos x="connsiteX3" y="connsiteY3"/>
              </a:cxn>
            </a:cxnLst>
            <a:rect l="l" t="t" r="r" b="b"/>
            <a:pathLst>
              <a:path w="12354949" h="7033846">
                <a:moveTo>
                  <a:pt x="45719" y="7033846"/>
                </a:moveTo>
                <a:lnTo>
                  <a:pt x="0" y="0"/>
                </a:lnTo>
                <a:lnTo>
                  <a:pt x="12354949" y="7019779"/>
                </a:lnTo>
                <a:lnTo>
                  <a:pt x="45719" y="703384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eam of four people using computer in call center"/>
          <p:cNvPicPr>
            <a:picLocks noChangeAspect="1"/>
          </p:cNvPicPr>
          <p:nvPr/>
        </p:nvPicPr>
        <p:blipFill>
          <a:blip r:embed="rId2" cstate="print">
            <a:extLst>
              <a:ext uri="{28A0092B-C50C-407E-A947-70E740481C1C}">
                <a14:useLocalDpi xmlns:a14="http://schemas.microsoft.com/office/drawing/2010/main" val="0"/>
              </a:ext>
            </a:extLst>
          </a:blip>
          <a:srcRect l="21932" r="21932"/>
          <a:stretch/>
        </p:blipFill>
        <p:spPr>
          <a:xfrm rot="10800000">
            <a:off x="2354846" y="156875"/>
            <a:ext cx="3528673" cy="3528673"/>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aper people pyramid"/>
          <p:cNvPicPr>
            <a:picLocks noChangeAspect="1"/>
          </p:cNvPicPr>
          <p:nvPr/>
        </p:nvPicPr>
        <p:blipFill>
          <a:blip r:embed="rId3" cstate="print">
            <a:extLst>
              <a:ext uri="{28A0092B-C50C-407E-A947-70E740481C1C}">
                <a14:useLocalDpi xmlns:a14="http://schemas.microsoft.com/office/drawing/2010/main" val="0"/>
              </a:ext>
            </a:extLst>
          </a:blip>
          <a:srcRect l="12521" r="12521"/>
          <a:stretch/>
        </p:blipFill>
        <p:spPr>
          <a:xfrm>
            <a:off x="961806" y="4149876"/>
            <a:ext cx="2138289" cy="2138289"/>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ontent Placeholder 5"/>
          <p:cNvSpPr>
            <a:spLocks noGrp="1"/>
          </p:cNvSpPr>
          <p:nvPr>
            <p:ph sz="quarter" idx="4"/>
          </p:nvPr>
        </p:nvSpPr>
        <p:spPr>
          <a:xfrm>
            <a:off x="6667501" y="371475"/>
            <a:ext cx="4939504" cy="4777300"/>
          </a:xfrm>
        </p:spPr>
        <p:txBody>
          <a:bodyPr>
            <a:normAutofit/>
          </a:bodyPr>
          <a:lstStyle/>
          <a:p>
            <a:r>
              <a:rPr lang="en-US" dirty="0">
                <a:solidFill>
                  <a:schemeClr val="accent4"/>
                </a:solidFill>
              </a:rPr>
              <a:t>Project Background</a:t>
            </a:r>
          </a:p>
          <a:p>
            <a:pPr lvl="1"/>
            <a:r>
              <a:rPr lang="en-US" dirty="0"/>
              <a:t>Prior to 'Rides &amp; Smiles', many in our community struggled to access essential services and social opportunities."</a:t>
            </a:r>
          </a:p>
          <a:p>
            <a:r>
              <a:rPr lang="en-US" dirty="0">
                <a:solidFill>
                  <a:schemeClr val="accent1"/>
                </a:solidFill>
              </a:rPr>
              <a:t>Target Population</a:t>
            </a:r>
          </a:p>
          <a:p>
            <a:pPr lvl="1"/>
            <a:r>
              <a:rPr lang="en-US" dirty="0">
                <a:solidFill>
                  <a:schemeClr val="tx1"/>
                </a:solidFill>
              </a:rPr>
              <a:t>Our target population includes older adults and individuals with disabilities, who often face significant barriers to mobility.</a:t>
            </a:r>
          </a:p>
          <a:p>
            <a:pPr lvl="1"/>
            <a:endParaRPr lang="en-US" dirty="0">
              <a:solidFill>
                <a:schemeClr val="bg1">
                  <a:lumMod val="50000"/>
                </a:schemeClr>
              </a:solidFill>
            </a:endParaRPr>
          </a:p>
          <a:p>
            <a:pPr marL="457200" lvl="1" indent="0">
              <a:buNone/>
            </a:pPr>
            <a:endParaRPr lang="en-US" dirty="0">
              <a:solidFill>
                <a:schemeClr val="bg1">
                  <a:lumMod val="50000"/>
                </a:schemeClr>
              </a:solidFill>
            </a:endParaRPr>
          </a:p>
          <a:p>
            <a:pPr lvl="1"/>
            <a:endParaRPr lang="en-US" dirty="0"/>
          </a:p>
          <a:p>
            <a:pPr lvl="1"/>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33" y="593632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612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412748" y="170974"/>
            <a:ext cx="6492240" cy="64922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p:nvPr>
        </p:nvSpPr>
        <p:spPr>
          <a:xfrm>
            <a:off x="7329267" y="371475"/>
            <a:ext cx="4277737" cy="5860513"/>
          </a:xfrm>
        </p:spPr>
        <p:txBody>
          <a:bodyPr>
            <a:normAutofit fontScale="92500" lnSpcReduction="10000"/>
          </a:bodyPr>
          <a:lstStyle/>
          <a:p>
            <a:r>
              <a:rPr lang="en-US" u="sng" dirty="0"/>
              <a:t>Community Impact</a:t>
            </a:r>
            <a:endParaRPr lang="en-US" dirty="0">
              <a:solidFill>
                <a:schemeClr val="accent4"/>
              </a:solidFill>
            </a:endParaRPr>
          </a:p>
          <a:p>
            <a:r>
              <a:rPr lang="en-US" dirty="0">
                <a:solidFill>
                  <a:schemeClr val="accent4"/>
                </a:solidFill>
              </a:rPr>
              <a:t> Reduced social isolation among older adults, especially people with low incomes, new immigrants, and people of color.</a:t>
            </a:r>
          </a:p>
          <a:p>
            <a:r>
              <a:rPr lang="en-US" dirty="0">
                <a:solidFill>
                  <a:schemeClr val="accent4"/>
                </a:solidFill>
              </a:rPr>
              <a:t>Permits aging in place and continuation of independent lifestyle.</a:t>
            </a:r>
          </a:p>
          <a:p>
            <a:r>
              <a:rPr lang="en-US" dirty="0">
                <a:solidFill>
                  <a:schemeClr val="accent4"/>
                </a:solidFill>
              </a:rPr>
              <a:t>Culturally intelligent transportation service builds trust.</a:t>
            </a:r>
          </a:p>
          <a:p>
            <a:r>
              <a:rPr lang="en-US" dirty="0">
                <a:solidFill>
                  <a:schemeClr val="accent4"/>
                </a:solidFill>
              </a:rPr>
              <a:t>Ridership is strengthened by partnerships with CBOs.</a:t>
            </a:r>
            <a:endParaRPr lang="en-US" dirty="0"/>
          </a:p>
          <a:p>
            <a:pPr marL="457200" lvl="1" indent="0">
              <a:buNone/>
            </a:pPr>
            <a:endParaRPr lang="en-US" dirty="0"/>
          </a:p>
          <a:p>
            <a:pPr marL="0" indent="0">
              <a:buNone/>
            </a:pPr>
            <a:endParaRPr lang="en-US" dirty="0"/>
          </a:p>
          <a:p>
            <a:pPr marL="457200" lvl="1" indent="0">
              <a:buNone/>
            </a:pPr>
            <a:endParaRPr lang="en-US" dirty="0"/>
          </a:p>
          <a:p>
            <a:pPr lvl="1"/>
            <a:endParaRPr lang="en-US" dirty="0"/>
          </a:p>
          <a:p>
            <a:pPr marL="457200" lvl="1" indent="0">
              <a:buNone/>
            </a:pPr>
            <a:endParaRPr lang="en-US" dirty="0"/>
          </a:p>
          <a:p>
            <a:pPr lvl="1"/>
            <a:endParaRPr lang="en-US" dirty="0"/>
          </a:p>
          <a:p>
            <a:pPr lvl="1"/>
            <a:endParaRPr lang="en-US" dirty="0"/>
          </a:p>
        </p:txBody>
      </p:sp>
      <p:pic>
        <p:nvPicPr>
          <p:cNvPr id="11" name="Picture 10" descr="Color paper airplanes"/>
          <p:cNvPicPr>
            <a:picLocks noChangeAspect="1"/>
          </p:cNvPicPr>
          <p:nvPr/>
        </p:nvPicPr>
        <p:blipFill>
          <a:blip r:embed="rId2" cstate="print">
            <a:extLst>
              <a:ext uri="{28A0092B-C50C-407E-A947-70E740481C1C}">
                <a14:useLocalDpi xmlns:a14="http://schemas.microsoft.com/office/drawing/2010/main" val="0"/>
              </a:ext>
            </a:extLst>
          </a:blip>
          <a:srcRect l="16675" r="16675"/>
          <a:stretch/>
        </p:blipFill>
        <p:spPr>
          <a:xfrm>
            <a:off x="1072830" y="831056"/>
            <a:ext cx="5172075" cy="5172075"/>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33" y="593632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5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4078458" y="1702593"/>
            <a:ext cx="4035083" cy="51554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6513"/>
            <a:ext cx="12192000" cy="1729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702591"/>
            <a:ext cx="4035083" cy="51554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396725" y="2624264"/>
            <a:ext cx="2765674" cy="3312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a:solidFill>
                  <a:schemeClr val="bg1"/>
                </a:solidFill>
              </a:rPr>
              <a:t>Rides &amp; Smiles has served </a:t>
            </a:r>
          </a:p>
          <a:p>
            <a:pPr>
              <a:lnSpc>
                <a:spcPct val="170000"/>
              </a:lnSpc>
            </a:pPr>
            <a:r>
              <a:rPr lang="en-US" sz="1800" dirty="0">
                <a:solidFill>
                  <a:schemeClr val="bg1"/>
                </a:solidFill>
              </a:rPr>
              <a:t>165 new riders</a:t>
            </a:r>
          </a:p>
          <a:p>
            <a:pPr>
              <a:lnSpc>
                <a:spcPct val="170000"/>
              </a:lnSpc>
            </a:pPr>
            <a:r>
              <a:rPr lang="en-US" sz="1800" dirty="0">
                <a:solidFill>
                  <a:schemeClr val="bg1"/>
                </a:solidFill>
              </a:rPr>
              <a:t>Denied less than 2% of ride requests</a:t>
            </a:r>
          </a:p>
        </p:txBody>
      </p:sp>
      <p:pic>
        <p:nvPicPr>
          <p:cNvPr id="15" name="Picture 14" descr="Man with cane"/>
          <p:cNvPicPr>
            <a:picLocks noChangeAspect="1"/>
          </p:cNvPicPr>
          <p:nvPr/>
        </p:nvPicPr>
        <p:blipFill>
          <a:blip r:embed="rId2" cstate="print">
            <a:extLst>
              <a:ext uri="{28A0092B-C50C-407E-A947-70E740481C1C}">
                <a14:useLocalDpi xmlns:a14="http://schemas.microsoft.com/office/drawing/2010/main" val="0"/>
              </a:ext>
            </a:extLst>
          </a:blip>
          <a:srcRect l="16680" r="16680"/>
          <a:stretch/>
        </p:blipFill>
        <p:spPr>
          <a:xfrm>
            <a:off x="5125458" y="282361"/>
            <a:ext cx="1941084" cy="194108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Women embracing in doorway"/>
          <p:cNvPicPr>
            <a:picLocks noChangeAspect="1"/>
          </p:cNvPicPr>
          <p:nvPr/>
        </p:nvPicPr>
        <p:blipFill>
          <a:blip r:embed="rId3" cstate="print">
            <a:extLst>
              <a:ext uri="{28A0092B-C50C-407E-A947-70E740481C1C}">
                <a14:useLocalDpi xmlns:a14="http://schemas.microsoft.com/office/drawing/2010/main" val="0"/>
              </a:ext>
            </a:extLst>
          </a:blip>
          <a:srcRect l="16671" r="16671"/>
          <a:stretch/>
        </p:blipFill>
        <p:spPr>
          <a:xfrm>
            <a:off x="809021" y="282361"/>
            <a:ext cx="1941084" cy="194108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ontent Placeholder 2"/>
          <p:cNvSpPr txBox="1">
            <a:spLocks/>
          </p:cNvSpPr>
          <p:nvPr/>
        </p:nvSpPr>
        <p:spPr>
          <a:xfrm>
            <a:off x="4713163" y="2624264"/>
            <a:ext cx="2765674" cy="3312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a:solidFill>
                  <a:schemeClr val="bg1"/>
                </a:solidFill>
              </a:rPr>
              <a:t>We provided </a:t>
            </a:r>
          </a:p>
          <a:p>
            <a:pPr>
              <a:lnSpc>
                <a:spcPct val="170000"/>
              </a:lnSpc>
            </a:pPr>
            <a:r>
              <a:rPr lang="en-US" sz="1800" dirty="0">
                <a:solidFill>
                  <a:schemeClr val="bg1"/>
                </a:solidFill>
              </a:rPr>
              <a:t>1,326 one-way trips</a:t>
            </a:r>
          </a:p>
          <a:p>
            <a:pPr>
              <a:lnSpc>
                <a:spcPct val="170000"/>
              </a:lnSpc>
            </a:pPr>
            <a:r>
              <a:rPr lang="en-US" sz="1800" dirty="0">
                <a:solidFill>
                  <a:schemeClr val="bg1"/>
                </a:solidFill>
              </a:rPr>
              <a:t>15,572 miles</a:t>
            </a:r>
          </a:p>
          <a:p>
            <a:pPr>
              <a:lnSpc>
                <a:spcPct val="170000"/>
              </a:lnSpc>
            </a:pPr>
            <a:r>
              <a:rPr lang="en-US" sz="1800" dirty="0">
                <a:solidFill>
                  <a:schemeClr val="bg1"/>
                </a:solidFill>
              </a:rPr>
              <a:t>1,335 driving hours</a:t>
            </a:r>
          </a:p>
        </p:txBody>
      </p:sp>
      <p:sp>
        <p:nvSpPr>
          <p:cNvPr id="17" name="Rectangle 16"/>
          <p:cNvSpPr/>
          <p:nvPr/>
        </p:nvSpPr>
        <p:spPr>
          <a:xfrm>
            <a:off x="8156917" y="1702593"/>
            <a:ext cx="4035083" cy="51554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loseup of yellow classic vintage car"/>
          <p:cNvPicPr>
            <a:picLocks noChangeAspect="1"/>
          </p:cNvPicPr>
          <p:nvPr/>
        </p:nvPicPr>
        <p:blipFill>
          <a:blip r:embed="rId4" cstate="print">
            <a:extLst>
              <a:ext uri="{28A0092B-C50C-407E-A947-70E740481C1C}">
                <a14:useLocalDpi xmlns:a14="http://schemas.microsoft.com/office/drawing/2010/main" val="0"/>
              </a:ext>
            </a:extLst>
          </a:blip>
          <a:srcRect l="16675" r="16675"/>
          <a:stretch/>
        </p:blipFill>
        <p:spPr>
          <a:xfrm>
            <a:off x="9441895" y="282361"/>
            <a:ext cx="1941084" cy="194108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ontent Placeholder 2"/>
          <p:cNvSpPr txBox="1">
            <a:spLocks/>
          </p:cNvSpPr>
          <p:nvPr/>
        </p:nvSpPr>
        <p:spPr>
          <a:xfrm>
            <a:off x="9029600" y="2624264"/>
            <a:ext cx="2765674" cy="33120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r>
              <a:rPr lang="en-US" sz="1800" dirty="0">
                <a:solidFill>
                  <a:schemeClr val="bg1"/>
                </a:solidFill>
              </a:rPr>
              <a:t>Ride Purpose</a:t>
            </a:r>
          </a:p>
          <a:p>
            <a:pPr>
              <a:lnSpc>
                <a:spcPct val="170000"/>
              </a:lnSpc>
            </a:pPr>
            <a:r>
              <a:rPr lang="en-US" sz="1800" dirty="0">
                <a:solidFill>
                  <a:schemeClr val="bg1"/>
                </a:solidFill>
              </a:rPr>
              <a:t>Medical – 28%</a:t>
            </a:r>
          </a:p>
          <a:p>
            <a:pPr>
              <a:lnSpc>
                <a:spcPct val="170000"/>
              </a:lnSpc>
            </a:pPr>
            <a:r>
              <a:rPr lang="en-US" sz="1800" dirty="0">
                <a:solidFill>
                  <a:schemeClr val="bg1"/>
                </a:solidFill>
              </a:rPr>
              <a:t>Nutrition – 30%</a:t>
            </a:r>
          </a:p>
          <a:p>
            <a:pPr>
              <a:lnSpc>
                <a:spcPct val="170000"/>
              </a:lnSpc>
            </a:pPr>
            <a:r>
              <a:rPr lang="en-US" sz="1800" dirty="0">
                <a:solidFill>
                  <a:schemeClr val="bg1"/>
                </a:solidFill>
              </a:rPr>
              <a:t>Personal – 42%</a:t>
            </a:r>
          </a:p>
          <a:p>
            <a:pPr marL="0" indent="0">
              <a:lnSpc>
                <a:spcPct val="170000"/>
              </a:lnSpc>
              <a:buNone/>
            </a:pPr>
            <a:endParaRPr lang="en-US" sz="1800" dirty="0">
              <a:solidFill>
                <a:schemeClr val="bg1"/>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933" y="5936327"/>
            <a:ext cx="1061738" cy="7973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4191685"/>
      </p:ext>
    </p:extLst>
  </p:cSld>
  <p:clrMapOvr>
    <a:masterClrMapping/>
  </p:clrMapOvr>
</p:sld>
</file>

<file path=ppt/theme/theme1.xml><?xml version="1.0" encoding="utf-8"?>
<a:theme xmlns:a="http://schemas.openxmlformats.org/drawingml/2006/main" name="Office Theme">
  <a:themeElements>
    <a:clrScheme name="Sound Generations">
      <a:dk1>
        <a:sysClr val="windowText" lastClr="000000"/>
      </a:dk1>
      <a:lt1>
        <a:sysClr val="window" lastClr="FFFFFF"/>
      </a:lt1>
      <a:dk2>
        <a:srgbClr val="44546A"/>
      </a:dk2>
      <a:lt2>
        <a:srgbClr val="E7E6E6"/>
      </a:lt2>
      <a:accent1>
        <a:srgbClr val="FF9E19"/>
      </a:accent1>
      <a:accent2>
        <a:srgbClr val="880063"/>
      </a:accent2>
      <a:accent3>
        <a:srgbClr val="FF4C00"/>
      </a:accent3>
      <a:accent4>
        <a:srgbClr val="FF9E19"/>
      </a:accent4>
      <a:accent5>
        <a:srgbClr val="B0005D"/>
      </a:accent5>
      <a:accent6>
        <a:srgbClr val="5D0E8B"/>
      </a:accent6>
      <a:hlink>
        <a:srgbClr val="000000"/>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30654F-EE2E-4286-A3F6-D872A1F900EB}" vid="{3FB35CF6-DD90-4062-9131-D2E5614163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a5216e1-ed2b-468a-941d-1c076425b56d" xsi:nil="true"/>
    <lcf76f155ced4ddcb4097134ff3c332f xmlns="1fae834c-5e7a-42a4-a3b2-87645e3e35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0DE8B060D5E94AB79613A3CE6B05F9" ma:contentTypeVersion="16" ma:contentTypeDescription="Create a new document." ma:contentTypeScope="" ma:versionID="53e02d5767010c393e568df8ba676b54">
  <xsd:schema xmlns:xsd="http://www.w3.org/2001/XMLSchema" xmlns:xs="http://www.w3.org/2001/XMLSchema" xmlns:p="http://schemas.microsoft.com/office/2006/metadata/properties" xmlns:ns2="4a5216e1-ed2b-468a-941d-1c076425b56d" xmlns:ns3="1fae834c-5e7a-42a4-a3b2-87645e3e3555" targetNamespace="http://schemas.microsoft.com/office/2006/metadata/properties" ma:root="true" ma:fieldsID="8caac285e68edd0ea7aa1d889bb02f14" ns2:_="" ns3:_="">
    <xsd:import namespace="4a5216e1-ed2b-468a-941d-1c076425b56d"/>
    <xsd:import namespace="1fae834c-5e7a-42a4-a3b2-87645e3e35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216e1-ed2b-468a-941d-1c076425b5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c1b5614-f78e-4e15-81d4-55c08414a0ec}" ma:internalName="TaxCatchAll" ma:showField="CatchAllData" ma:web="4a5216e1-ed2b-468a-941d-1c076425b5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ae834c-5e7a-42a4-a3b2-87645e3e35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8ac6a57-e080-4617-823e-698a1b50a82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616454-3F3D-424C-8CF1-D226650F0AA5}">
  <ds:schemaRefs>
    <ds:schemaRef ds:uri="1fae834c-5e7a-42a4-a3b2-87645e3e3555"/>
    <ds:schemaRef ds:uri="4a5216e1-ed2b-468a-941d-1c076425b5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4CA624-257E-4B0C-8C1D-A939DC0310C7}">
  <ds:schemaRefs>
    <ds:schemaRef ds:uri="1fae834c-5e7a-42a4-a3b2-87645e3e3555"/>
    <ds:schemaRef ds:uri="4a5216e1-ed2b-468a-941d-1c076425b5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3F3DBC-12B4-4F2D-8971-06CD58D624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Template_1</Template>
  <TotalTime>2651</TotalTime>
  <Words>1294</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Segoe UI Emoji</vt:lpstr>
      <vt:lpstr>Office Theme</vt:lpstr>
      <vt:lpstr>Rides &amp; Smiles </vt:lpstr>
      <vt:lpstr>PowerPoint Presentation</vt:lpstr>
      <vt:lpstr>Focus Question</vt:lpstr>
      <vt:lpstr>Design Criteria</vt:lpstr>
      <vt:lpstr>Key Concept Elements</vt:lpstr>
      <vt:lpstr>Market Size and Opportunity</vt:lpstr>
      <vt:lpstr>PowerPoint Presentation</vt:lpstr>
      <vt:lpstr>PowerPoint Presentation</vt:lpstr>
      <vt:lpstr>PowerPoint Presentation</vt:lpstr>
      <vt:lpstr>PowerPoint Presentation</vt:lpstr>
      <vt:lpstr>Participating Organizations</vt:lpstr>
      <vt:lpstr>PowerPoint Presentation</vt:lpstr>
      <vt:lpstr>PowerPoint Presentation</vt:lpstr>
      <vt:lpstr>PowerPoint Presentation</vt:lpstr>
      <vt:lpstr>Conclusion and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Annie Hoch-South</dc:creator>
  <cp:lastModifiedBy>Phirun Lach</cp:lastModifiedBy>
  <cp:revision>3</cp:revision>
  <dcterms:created xsi:type="dcterms:W3CDTF">2020-11-17T20:08:18Z</dcterms:created>
  <dcterms:modified xsi:type="dcterms:W3CDTF">2024-06-06T18:01:39Z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0x010100B70DE8B060D5E94AB79613A3CE6B05F9</vt:lpwstr>
  </property>
  <property fmtid="{D5CDD505-2E9C-101B-9397-08002B2CF9AE}" pid="3" name="MediaServiceImageTags">
    <vt:lpwstr/>
  </property>
  <property fmtid="{D5CDD505-2E9C-101B-9397-08002B2CF9AE}" pid="4" name="MSIP_Label_65cdb525-f29b-4395-879d-b5de2cb6a2f9_Enabled">
    <vt:lpwstr>true</vt:lpwstr>
  </property>
  <property fmtid="{D5CDD505-2E9C-101B-9397-08002B2CF9AE}" pid="5" name="MSIP_Label_65cdb525-f29b-4395-879d-b5de2cb6a2f9_SetDate">
    <vt:lpwstr>2022-11-07T18:48:09Z</vt:lpwstr>
  </property>
  <property fmtid="{D5CDD505-2E9C-101B-9397-08002B2CF9AE}" pid="6" name="MSIP_Label_65cdb525-f29b-4395-879d-b5de2cb6a2f9_Method">
    <vt:lpwstr>Standard</vt:lpwstr>
  </property>
  <property fmtid="{D5CDD505-2E9C-101B-9397-08002B2CF9AE}" pid="7" name="MSIP_Label_65cdb525-f29b-4395-879d-b5de2cb6a2f9_Name">
    <vt:lpwstr>Standard</vt:lpwstr>
  </property>
  <property fmtid="{D5CDD505-2E9C-101B-9397-08002B2CF9AE}" pid="8" name="MSIP_Label_65cdb525-f29b-4395-879d-b5de2cb6a2f9_SiteId">
    <vt:lpwstr>2f609eb9-39ed-439c-aae1-9d90f23e4ab5</vt:lpwstr>
  </property>
  <property fmtid="{D5CDD505-2E9C-101B-9397-08002B2CF9AE}" pid="9" name="MSIP_Label_65cdb525-f29b-4395-879d-b5de2cb6a2f9_ActionId">
    <vt:lpwstr>07733ea1-41eb-4e5d-89cc-cf82f78ad638</vt:lpwstr>
  </property>
  <property fmtid="{D5CDD505-2E9C-101B-9397-08002B2CF9AE}" pid="10" name="MSIP_Label_65cdb525-f29b-4395-879d-b5de2cb6a2f9_ContentBits">
    <vt:lpwstr>0</vt:lpwstr>
  </property>
</Properties>
</file>