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4" r:id="rId4"/>
  </p:sldMasterIdLst>
  <p:notesMasterIdLst>
    <p:notesMasterId r:id="rId13"/>
  </p:notesMasterIdLst>
  <p:handoutMasterIdLst>
    <p:handoutMasterId r:id="rId14"/>
  </p:handoutMasterIdLst>
  <p:sldIdLst>
    <p:sldId id="329" r:id="rId5"/>
    <p:sldId id="401" r:id="rId6"/>
    <p:sldId id="410" r:id="rId7"/>
    <p:sldId id="402" r:id="rId8"/>
    <p:sldId id="404" r:id="rId9"/>
    <p:sldId id="406" r:id="rId10"/>
    <p:sldId id="407" r:id="rId11"/>
    <p:sldId id="411" r:id="rId12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-INTRO" id="{67B0EB42-24D2-4460-BDEC-F699C37B2255}">
          <p14:sldIdLst/>
        </p14:section>
        <p14:section name="CONTENT TEMPLATES" id="{ACC24B29-0CC7-491A-A98A-CF7CBDBE501E}">
          <p14:sldIdLst>
            <p14:sldId id="329"/>
            <p14:sldId id="401"/>
            <p14:sldId id="410"/>
            <p14:sldId id="402"/>
            <p14:sldId id="404"/>
            <p14:sldId id="406"/>
            <p14:sldId id="407"/>
            <p14:sldId id="411"/>
          </p14:sldIdLst>
        </p14:section>
        <p14:section name="THANK YOU" id="{6CD91DAB-8EC3-4802-89E9-0F1C7022FB2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446"/>
    <a:srgbClr val="E6E6E6"/>
    <a:srgbClr val="DC5924"/>
    <a:srgbClr val="B7472A"/>
    <a:srgbClr val="000000"/>
    <a:srgbClr val="FFFFFF"/>
    <a:srgbClr val="75D1FF"/>
    <a:srgbClr val="11161C"/>
    <a:srgbClr val="7F7F7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01" autoAdjust="0"/>
    <p:restoredTop sz="84942" autoAdjust="0"/>
  </p:normalViewPr>
  <p:slideViewPr>
    <p:cSldViewPr snapToGrid="0">
      <p:cViewPr varScale="1">
        <p:scale>
          <a:sx n="97" d="100"/>
          <a:sy n="97" d="100"/>
        </p:scale>
        <p:origin x="54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3162"/>
    </p:cViewPr>
  </p:sorterViewPr>
  <p:notesViewPr>
    <p:cSldViewPr snapToGrid="0">
      <p:cViewPr>
        <p:scale>
          <a:sx n="66" d="100"/>
          <a:sy n="66" d="100"/>
        </p:scale>
        <p:origin x="2539" y="2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amyconrick/NCMM%20team%20Dropbox/NCMM%20Team%20Folder/NCMM/Year_2.5/Grants_All/Other_Docs/Grants_All_Statistic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amyconrick/NCMM%20team%20Dropbox/NCMM%20Team%20Folder/NCMM/Year_2.5/Grants_All/Other_Docs/Grants_All_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NCMM Grant Team Members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320-214F-AD0A-86FA4D2CC4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320-214F-AD0A-86FA4D2CC48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320-214F-AD0A-86FA4D2CC48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320-214F-AD0A-86FA4D2CC48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320-214F-AD0A-86FA4D2CC48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320-214F-AD0A-86FA4D2CC48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Summary!$A$19:$A$24</c:f>
              <c:strCache>
                <c:ptCount val="6"/>
                <c:pt idx="0">
                  <c:v>Health care (34%)</c:v>
                </c:pt>
                <c:pt idx="1">
                  <c:v>Transportation/mobility management (26%)</c:v>
                </c:pt>
                <c:pt idx="2">
                  <c:v>Human service agencies (15%)</c:v>
                </c:pt>
                <c:pt idx="3">
                  <c:v>Older adult services (11%)</c:v>
                </c:pt>
                <c:pt idx="4">
                  <c:v>Transportation planners (7%)</c:v>
                </c:pt>
                <c:pt idx="5">
                  <c:v>End users (7%)</c:v>
                </c:pt>
              </c:strCache>
            </c:strRef>
          </c:cat>
          <c:val>
            <c:numRef>
              <c:f>Summary!$B$19:$B$24</c:f>
              <c:numCache>
                <c:formatCode>General</c:formatCode>
                <c:ptCount val="6"/>
                <c:pt idx="0">
                  <c:v>116</c:v>
                </c:pt>
                <c:pt idx="1">
                  <c:v>89</c:v>
                </c:pt>
                <c:pt idx="2">
                  <c:v>53</c:v>
                </c:pt>
                <c:pt idx="3">
                  <c:v>37</c:v>
                </c:pt>
                <c:pt idx="4">
                  <c:v>24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20-214F-AD0A-86FA4D2CC48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3320-214F-AD0A-86FA4D2CC4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3320-214F-AD0A-86FA4D2CC48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3320-214F-AD0A-86FA4D2CC48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3320-214F-AD0A-86FA4D2CC48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3320-214F-AD0A-86FA4D2CC481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3320-214F-AD0A-86FA4D2CC48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Summary!$A$19:$A$24</c:f>
              <c:strCache>
                <c:ptCount val="6"/>
                <c:pt idx="0">
                  <c:v>Health care (34%)</c:v>
                </c:pt>
                <c:pt idx="1">
                  <c:v>Transportation/mobility management (26%)</c:v>
                </c:pt>
                <c:pt idx="2">
                  <c:v>Human service agencies (15%)</c:v>
                </c:pt>
                <c:pt idx="3">
                  <c:v>Older adult services (11%)</c:v>
                </c:pt>
                <c:pt idx="4">
                  <c:v>Transportation planners (7%)</c:v>
                </c:pt>
                <c:pt idx="5">
                  <c:v>End users (7%)</c:v>
                </c:pt>
              </c:strCache>
            </c:strRef>
          </c:cat>
          <c:val>
            <c:numRef>
              <c:f>Summary!$C$19:$C$24</c:f>
              <c:numCache>
                <c:formatCode>0%</c:formatCode>
                <c:ptCount val="6"/>
                <c:pt idx="0">
                  <c:v>0.27230046948356806</c:v>
                </c:pt>
                <c:pt idx="1">
                  <c:v>0.20892018779342722</c:v>
                </c:pt>
                <c:pt idx="2">
                  <c:v>0.12441314553990611</c:v>
                </c:pt>
                <c:pt idx="3">
                  <c:v>8.6854460093896718E-2</c:v>
                </c:pt>
                <c:pt idx="4">
                  <c:v>5.6338028169014086E-2</c:v>
                </c:pt>
                <c:pt idx="5">
                  <c:v>5.6338028169014086E-2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320-214F-AD0A-86FA4D2CC48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52998687664042"/>
          <c:y val="0.15387394284047828"/>
          <c:w val="0.35803346456692914"/>
          <c:h val="0.8032473024205307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Issues Addressed</a:t>
            </a:r>
            <a:r>
              <a:rPr lang="en-US" baseline="0"/>
              <a:t> in NCMM Grants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85-6040-BC61-4F19C1794E56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85-6040-BC61-4F19C1794E56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85-6040-BC61-4F19C1794E56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F85-6040-BC61-4F19C1794E5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Summary!$A$14:$A$17</c:f>
              <c:strCache>
                <c:ptCount val="4"/>
                <c:pt idx="0">
                  <c:v>Health care access (57%)</c:v>
                </c:pt>
                <c:pt idx="1">
                  <c:v>Community access (27%)</c:v>
                </c:pt>
                <c:pt idx="2">
                  <c:v>Food access (8%)</c:v>
                </c:pt>
                <c:pt idx="3">
                  <c:v>Job/training access (8%)</c:v>
                </c:pt>
              </c:strCache>
            </c:strRef>
          </c:cat>
          <c:val>
            <c:numRef>
              <c:f>Summary!$B$14:$B$17</c:f>
              <c:numCache>
                <c:formatCode>General</c:formatCode>
                <c:ptCount val="4"/>
                <c:pt idx="0">
                  <c:v>28</c:v>
                </c:pt>
                <c:pt idx="1">
                  <c:v>13</c:v>
                </c:pt>
                <c:pt idx="2" formatCode="0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85-6040-BC61-4F19C1794E5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9F85-6040-BC61-4F19C1794E56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9F85-6040-BC61-4F19C1794E56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9F85-6040-BC61-4F19C1794E56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9F85-6040-BC61-4F19C1794E5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Summary!$A$14:$A$17</c:f>
              <c:strCache>
                <c:ptCount val="4"/>
                <c:pt idx="0">
                  <c:v>Health care access (57%)</c:v>
                </c:pt>
                <c:pt idx="1">
                  <c:v>Community access (27%)</c:v>
                </c:pt>
                <c:pt idx="2">
                  <c:v>Food access (8%)</c:v>
                </c:pt>
                <c:pt idx="3">
                  <c:v>Job/training access (8%)</c:v>
                </c:pt>
              </c:strCache>
            </c:strRef>
          </c:cat>
          <c:val>
            <c:numRef>
              <c:f>Summary!$C$14:$C$17</c:f>
              <c:numCache>
                <c:formatCode>0%</c:formatCode>
                <c:ptCount val="4"/>
                <c:pt idx="0">
                  <c:v>0.5714285714285714</c:v>
                </c:pt>
                <c:pt idx="1">
                  <c:v>0.26530612244897961</c:v>
                </c:pt>
                <c:pt idx="2">
                  <c:v>8.1632653061224483E-2</c:v>
                </c:pt>
                <c:pt idx="3">
                  <c:v>8.1632653061224483E-2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F85-6040-BC61-4F19C1794E5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6E7AE-7301-41C6-8920-0C38ED9929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38BA9CE-9CC4-4AA5-AF5B-D541A0C3B009}">
      <dgm:prSet/>
      <dgm:spPr/>
      <dgm:t>
        <a:bodyPr/>
        <a:lstStyle/>
        <a:p>
          <a:r>
            <a:rPr lang="en-US"/>
            <a:t>Worked with 49 communities</a:t>
          </a:r>
        </a:p>
      </dgm:t>
    </dgm:pt>
    <dgm:pt modelId="{D5CE857C-1B01-4603-8B2C-6E7EC7113D48}" type="parTrans" cxnId="{37E5DFE4-B122-45EC-AEBA-9C7984C61F42}">
      <dgm:prSet/>
      <dgm:spPr/>
      <dgm:t>
        <a:bodyPr/>
        <a:lstStyle/>
        <a:p>
          <a:endParaRPr lang="en-US"/>
        </a:p>
      </dgm:t>
    </dgm:pt>
    <dgm:pt modelId="{60E6881B-08A3-443E-8794-4EFB0D1CA553}" type="sibTrans" cxnId="{37E5DFE4-B122-45EC-AEBA-9C7984C61F42}">
      <dgm:prSet/>
      <dgm:spPr/>
      <dgm:t>
        <a:bodyPr/>
        <a:lstStyle/>
        <a:p>
          <a:endParaRPr lang="en-US"/>
        </a:p>
      </dgm:t>
    </dgm:pt>
    <dgm:pt modelId="{88BF9C13-4E42-490D-9242-6E7623EB0B60}">
      <dgm:prSet/>
      <dgm:spPr/>
      <dgm:t>
        <a:bodyPr/>
        <a:lstStyle/>
        <a:p>
          <a:r>
            <a:rPr lang="en-US"/>
            <a:t>Initiated 69 different grants (planning, learning launch, and pilot grants)</a:t>
          </a:r>
        </a:p>
      </dgm:t>
    </dgm:pt>
    <dgm:pt modelId="{184F4D2A-1630-43B4-8D63-2AE2883E5707}" type="parTrans" cxnId="{02A2C6E0-626C-4F22-837C-84AC4E30DA2E}">
      <dgm:prSet/>
      <dgm:spPr/>
      <dgm:t>
        <a:bodyPr/>
        <a:lstStyle/>
        <a:p>
          <a:endParaRPr lang="en-US"/>
        </a:p>
      </dgm:t>
    </dgm:pt>
    <dgm:pt modelId="{6B7C9671-306F-4FB7-94C1-41708CBB63BB}" type="sibTrans" cxnId="{02A2C6E0-626C-4F22-837C-84AC4E30DA2E}">
      <dgm:prSet/>
      <dgm:spPr/>
      <dgm:t>
        <a:bodyPr/>
        <a:lstStyle/>
        <a:p>
          <a:endParaRPr lang="en-US"/>
        </a:p>
      </dgm:t>
    </dgm:pt>
    <dgm:pt modelId="{140382A7-9C7F-4CC2-A923-B710C10F4E3C}">
      <dgm:prSet/>
      <dgm:spPr/>
      <dgm:t>
        <a:bodyPr/>
        <a:lstStyle/>
        <a:p>
          <a:r>
            <a:rPr lang="en-US"/>
            <a:t>Distributed $2.258 million in grant funds</a:t>
          </a:r>
        </a:p>
      </dgm:t>
    </dgm:pt>
    <dgm:pt modelId="{803CB0FA-1E3D-40BD-886A-DE987A0E13C3}" type="parTrans" cxnId="{5040A25E-4825-420F-A01F-7B25F30D1089}">
      <dgm:prSet/>
      <dgm:spPr/>
      <dgm:t>
        <a:bodyPr/>
        <a:lstStyle/>
        <a:p>
          <a:endParaRPr lang="en-US"/>
        </a:p>
      </dgm:t>
    </dgm:pt>
    <dgm:pt modelId="{36DCD198-09EE-4F18-B3C6-4137357A6507}" type="sibTrans" cxnId="{5040A25E-4825-420F-A01F-7B25F30D1089}">
      <dgm:prSet/>
      <dgm:spPr/>
      <dgm:t>
        <a:bodyPr/>
        <a:lstStyle/>
        <a:p>
          <a:endParaRPr lang="en-US"/>
        </a:p>
      </dgm:t>
    </dgm:pt>
    <dgm:pt modelId="{07531B36-61C2-4AF2-B1FC-2B94613A8F30}">
      <dgm:prSet/>
      <dgm:spPr/>
      <dgm:t>
        <a:bodyPr/>
        <a:lstStyle/>
        <a:p>
          <a:r>
            <a:rPr lang="en-US"/>
            <a:t>100% of pilot grants started a new service, many now receiving sustainable funding from state</a:t>
          </a:r>
        </a:p>
      </dgm:t>
    </dgm:pt>
    <dgm:pt modelId="{18B8A6D1-AA5E-4640-897E-3C382FCBC2A1}" type="parTrans" cxnId="{6907BCBF-5C3F-4CFC-AD18-516B05A73BF4}">
      <dgm:prSet/>
      <dgm:spPr/>
      <dgm:t>
        <a:bodyPr/>
        <a:lstStyle/>
        <a:p>
          <a:endParaRPr lang="en-US"/>
        </a:p>
      </dgm:t>
    </dgm:pt>
    <dgm:pt modelId="{CC1A89B4-F9F1-484E-BEC9-22B393726297}" type="sibTrans" cxnId="{6907BCBF-5C3F-4CFC-AD18-516B05A73BF4}">
      <dgm:prSet/>
      <dgm:spPr/>
      <dgm:t>
        <a:bodyPr/>
        <a:lstStyle/>
        <a:p>
          <a:endParaRPr lang="en-US"/>
        </a:p>
      </dgm:t>
    </dgm:pt>
    <dgm:pt modelId="{02A6E7B3-36D3-4733-9B4E-20AFA82DADED}" type="pres">
      <dgm:prSet presAssocID="{B386E7AE-7301-41C6-8920-0C38ED992910}" presName="root" presStyleCnt="0">
        <dgm:presLayoutVars>
          <dgm:dir/>
          <dgm:resizeHandles val="exact"/>
        </dgm:presLayoutVars>
      </dgm:prSet>
      <dgm:spPr/>
    </dgm:pt>
    <dgm:pt modelId="{AF6BAF31-D11B-4308-B219-E3E54712EEDF}" type="pres">
      <dgm:prSet presAssocID="{838BA9CE-9CC4-4AA5-AF5B-D541A0C3B009}" presName="compNode" presStyleCnt="0"/>
      <dgm:spPr/>
    </dgm:pt>
    <dgm:pt modelId="{9892514E-6D69-4440-A7B9-4799D524C868}" type="pres">
      <dgm:prSet presAssocID="{838BA9CE-9CC4-4AA5-AF5B-D541A0C3B009}" presName="bgRect" presStyleLbl="bgShp" presStyleIdx="0" presStyleCnt="4"/>
      <dgm:spPr/>
    </dgm:pt>
    <dgm:pt modelId="{CFB7E785-FED1-47A7-83DF-7179A8E38262}" type="pres">
      <dgm:prSet presAssocID="{838BA9CE-9CC4-4AA5-AF5B-D541A0C3B00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DBCE945-8130-4F8D-A3F5-A74DF85581D4}" type="pres">
      <dgm:prSet presAssocID="{838BA9CE-9CC4-4AA5-AF5B-D541A0C3B009}" presName="spaceRect" presStyleCnt="0"/>
      <dgm:spPr/>
    </dgm:pt>
    <dgm:pt modelId="{50699699-61AC-4FC9-BDA5-E41978810597}" type="pres">
      <dgm:prSet presAssocID="{838BA9CE-9CC4-4AA5-AF5B-D541A0C3B009}" presName="parTx" presStyleLbl="revTx" presStyleIdx="0" presStyleCnt="4">
        <dgm:presLayoutVars>
          <dgm:chMax val="0"/>
          <dgm:chPref val="0"/>
        </dgm:presLayoutVars>
      </dgm:prSet>
      <dgm:spPr/>
    </dgm:pt>
    <dgm:pt modelId="{B594E9F4-CF1D-4CE4-8140-6F993FEE217A}" type="pres">
      <dgm:prSet presAssocID="{60E6881B-08A3-443E-8794-4EFB0D1CA553}" presName="sibTrans" presStyleCnt="0"/>
      <dgm:spPr/>
    </dgm:pt>
    <dgm:pt modelId="{EA04EF93-95A2-4822-B978-AE9DDA38CFE5}" type="pres">
      <dgm:prSet presAssocID="{88BF9C13-4E42-490D-9242-6E7623EB0B60}" presName="compNode" presStyleCnt="0"/>
      <dgm:spPr/>
    </dgm:pt>
    <dgm:pt modelId="{FAF41229-D32C-480B-B371-60500F15D579}" type="pres">
      <dgm:prSet presAssocID="{88BF9C13-4E42-490D-9242-6E7623EB0B60}" presName="bgRect" presStyleLbl="bgShp" presStyleIdx="1" presStyleCnt="4"/>
      <dgm:spPr/>
    </dgm:pt>
    <dgm:pt modelId="{AE9FC7C2-81AA-45AE-8E99-BC7D6584036C}" type="pres">
      <dgm:prSet presAssocID="{88BF9C13-4E42-490D-9242-6E7623EB0B6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E90C0A0A-BC98-4AA4-8CC6-71FE43024EA4}" type="pres">
      <dgm:prSet presAssocID="{88BF9C13-4E42-490D-9242-6E7623EB0B60}" presName="spaceRect" presStyleCnt="0"/>
      <dgm:spPr/>
    </dgm:pt>
    <dgm:pt modelId="{83C8E803-BEB2-43F8-965F-941D83B95D11}" type="pres">
      <dgm:prSet presAssocID="{88BF9C13-4E42-490D-9242-6E7623EB0B60}" presName="parTx" presStyleLbl="revTx" presStyleIdx="1" presStyleCnt="4">
        <dgm:presLayoutVars>
          <dgm:chMax val="0"/>
          <dgm:chPref val="0"/>
        </dgm:presLayoutVars>
      </dgm:prSet>
      <dgm:spPr/>
    </dgm:pt>
    <dgm:pt modelId="{6BA5827B-71FB-443D-91C5-FE939A51FFF8}" type="pres">
      <dgm:prSet presAssocID="{6B7C9671-306F-4FB7-94C1-41708CBB63BB}" presName="sibTrans" presStyleCnt="0"/>
      <dgm:spPr/>
    </dgm:pt>
    <dgm:pt modelId="{836A51FE-3D18-4C9F-BF59-2B74D8719413}" type="pres">
      <dgm:prSet presAssocID="{140382A7-9C7F-4CC2-A923-B710C10F4E3C}" presName="compNode" presStyleCnt="0"/>
      <dgm:spPr/>
    </dgm:pt>
    <dgm:pt modelId="{00AD44D8-96EC-4F93-A080-34A48DAC3A70}" type="pres">
      <dgm:prSet presAssocID="{140382A7-9C7F-4CC2-A923-B710C10F4E3C}" presName="bgRect" presStyleLbl="bgShp" presStyleIdx="2" presStyleCnt="4"/>
      <dgm:spPr/>
    </dgm:pt>
    <dgm:pt modelId="{6030E5E7-DC94-4137-8C31-8CE9D4FFD4BA}" type="pres">
      <dgm:prSet presAssocID="{140382A7-9C7F-4CC2-A923-B710C10F4E3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F14A8E9-C7A7-48CA-B6CA-30BC26F1062E}" type="pres">
      <dgm:prSet presAssocID="{140382A7-9C7F-4CC2-A923-B710C10F4E3C}" presName="spaceRect" presStyleCnt="0"/>
      <dgm:spPr/>
    </dgm:pt>
    <dgm:pt modelId="{655A31EF-E509-45D3-B513-50ABF18873AB}" type="pres">
      <dgm:prSet presAssocID="{140382A7-9C7F-4CC2-A923-B710C10F4E3C}" presName="parTx" presStyleLbl="revTx" presStyleIdx="2" presStyleCnt="4">
        <dgm:presLayoutVars>
          <dgm:chMax val="0"/>
          <dgm:chPref val="0"/>
        </dgm:presLayoutVars>
      </dgm:prSet>
      <dgm:spPr/>
    </dgm:pt>
    <dgm:pt modelId="{EF3CD6DA-AA32-47DC-8121-9342D69647CE}" type="pres">
      <dgm:prSet presAssocID="{36DCD198-09EE-4F18-B3C6-4137357A6507}" presName="sibTrans" presStyleCnt="0"/>
      <dgm:spPr/>
    </dgm:pt>
    <dgm:pt modelId="{79CACDCF-4208-4719-B985-0F6FE9500F79}" type="pres">
      <dgm:prSet presAssocID="{07531B36-61C2-4AF2-B1FC-2B94613A8F30}" presName="compNode" presStyleCnt="0"/>
      <dgm:spPr/>
    </dgm:pt>
    <dgm:pt modelId="{10075FC0-8DBA-4687-89A7-215E0F4C37D3}" type="pres">
      <dgm:prSet presAssocID="{07531B36-61C2-4AF2-B1FC-2B94613A8F30}" presName="bgRect" presStyleLbl="bgShp" presStyleIdx="3" presStyleCnt="4"/>
      <dgm:spPr/>
    </dgm:pt>
    <dgm:pt modelId="{81EE7968-0EF0-4B67-A4A3-56A478E1C6FD}" type="pres">
      <dgm:prSet presAssocID="{07531B36-61C2-4AF2-B1FC-2B94613A8F3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9B2323B0-7B24-4B14-A153-888D944EB760}" type="pres">
      <dgm:prSet presAssocID="{07531B36-61C2-4AF2-B1FC-2B94613A8F30}" presName="spaceRect" presStyleCnt="0"/>
      <dgm:spPr/>
    </dgm:pt>
    <dgm:pt modelId="{969C7E90-AB63-4449-97C3-53CDA29A385D}" type="pres">
      <dgm:prSet presAssocID="{07531B36-61C2-4AF2-B1FC-2B94613A8F3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27EE213-1109-473C-8DEC-723864068923}" type="presOf" srcId="{838BA9CE-9CC4-4AA5-AF5B-D541A0C3B009}" destId="{50699699-61AC-4FC9-BDA5-E41978810597}" srcOrd="0" destOrd="0" presId="urn:microsoft.com/office/officeart/2018/2/layout/IconVerticalSolidList"/>
    <dgm:cxn modelId="{5040A25E-4825-420F-A01F-7B25F30D1089}" srcId="{B386E7AE-7301-41C6-8920-0C38ED992910}" destId="{140382A7-9C7F-4CC2-A923-B710C10F4E3C}" srcOrd="2" destOrd="0" parTransId="{803CB0FA-1E3D-40BD-886A-DE987A0E13C3}" sibTransId="{36DCD198-09EE-4F18-B3C6-4137357A6507}"/>
    <dgm:cxn modelId="{E9026567-BEF0-49FD-A421-29C7962BD5CC}" type="presOf" srcId="{07531B36-61C2-4AF2-B1FC-2B94613A8F30}" destId="{969C7E90-AB63-4449-97C3-53CDA29A385D}" srcOrd="0" destOrd="0" presId="urn:microsoft.com/office/officeart/2018/2/layout/IconVerticalSolidList"/>
    <dgm:cxn modelId="{D61018A1-0F47-4314-9DCF-8DA7C300F0D9}" type="presOf" srcId="{B386E7AE-7301-41C6-8920-0C38ED992910}" destId="{02A6E7B3-36D3-4733-9B4E-20AFA82DADED}" srcOrd="0" destOrd="0" presId="urn:microsoft.com/office/officeart/2018/2/layout/IconVerticalSolidList"/>
    <dgm:cxn modelId="{6907BCBF-5C3F-4CFC-AD18-516B05A73BF4}" srcId="{B386E7AE-7301-41C6-8920-0C38ED992910}" destId="{07531B36-61C2-4AF2-B1FC-2B94613A8F30}" srcOrd="3" destOrd="0" parTransId="{18B8A6D1-AA5E-4640-897E-3C382FCBC2A1}" sibTransId="{CC1A89B4-F9F1-484E-BEC9-22B393726297}"/>
    <dgm:cxn modelId="{02A2C6E0-626C-4F22-837C-84AC4E30DA2E}" srcId="{B386E7AE-7301-41C6-8920-0C38ED992910}" destId="{88BF9C13-4E42-490D-9242-6E7623EB0B60}" srcOrd="1" destOrd="0" parTransId="{184F4D2A-1630-43B4-8D63-2AE2883E5707}" sibTransId="{6B7C9671-306F-4FB7-94C1-41708CBB63BB}"/>
    <dgm:cxn modelId="{37E5DFE4-B122-45EC-AEBA-9C7984C61F42}" srcId="{B386E7AE-7301-41C6-8920-0C38ED992910}" destId="{838BA9CE-9CC4-4AA5-AF5B-D541A0C3B009}" srcOrd="0" destOrd="0" parTransId="{D5CE857C-1B01-4603-8B2C-6E7EC7113D48}" sibTransId="{60E6881B-08A3-443E-8794-4EFB0D1CA553}"/>
    <dgm:cxn modelId="{BAEA3DEA-2856-4B31-9605-7A5FFEBC19E4}" type="presOf" srcId="{140382A7-9C7F-4CC2-A923-B710C10F4E3C}" destId="{655A31EF-E509-45D3-B513-50ABF18873AB}" srcOrd="0" destOrd="0" presId="urn:microsoft.com/office/officeart/2018/2/layout/IconVerticalSolidList"/>
    <dgm:cxn modelId="{3684D3F3-79AD-436D-AB3A-35280FEDA50D}" type="presOf" srcId="{88BF9C13-4E42-490D-9242-6E7623EB0B60}" destId="{83C8E803-BEB2-43F8-965F-941D83B95D11}" srcOrd="0" destOrd="0" presId="urn:microsoft.com/office/officeart/2018/2/layout/IconVerticalSolidList"/>
    <dgm:cxn modelId="{E7ACC3CC-C1FF-4A4B-9074-D878C93A95F1}" type="presParOf" srcId="{02A6E7B3-36D3-4733-9B4E-20AFA82DADED}" destId="{AF6BAF31-D11B-4308-B219-E3E54712EEDF}" srcOrd="0" destOrd="0" presId="urn:microsoft.com/office/officeart/2018/2/layout/IconVerticalSolidList"/>
    <dgm:cxn modelId="{622295EA-588C-451A-836A-A1B7C0132ADF}" type="presParOf" srcId="{AF6BAF31-D11B-4308-B219-E3E54712EEDF}" destId="{9892514E-6D69-4440-A7B9-4799D524C868}" srcOrd="0" destOrd="0" presId="urn:microsoft.com/office/officeart/2018/2/layout/IconVerticalSolidList"/>
    <dgm:cxn modelId="{AA8E64FE-F995-46B2-8C31-663ECEF0D218}" type="presParOf" srcId="{AF6BAF31-D11B-4308-B219-E3E54712EEDF}" destId="{CFB7E785-FED1-47A7-83DF-7179A8E38262}" srcOrd="1" destOrd="0" presId="urn:microsoft.com/office/officeart/2018/2/layout/IconVerticalSolidList"/>
    <dgm:cxn modelId="{BD1C3426-7DF8-4227-A0FC-51B60C59017C}" type="presParOf" srcId="{AF6BAF31-D11B-4308-B219-E3E54712EEDF}" destId="{6DBCE945-8130-4F8D-A3F5-A74DF85581D4}" srcOrd="2" destOrd="0" presId="urn:microsoft.com/office/officeart/2018/2/layout/IconVerticalSolidList"/>
    <dgm:cxn modelId="{0EF3DD0A-4C28-470A-9782-2E2358CDB8C2}" type="presParOf" srcId="{AF6BAF31-D11B-4308-B219-E3E54712EEDF}" destId="{50699699-61AC-4FC9-BDA5-E41978810597}" srcOrd="3" destOrd="0" presId="urn:microsoft.com/office/officeart/2018/2/layout/IconVerticalSolidList"/>
    <dgm:cxn modelId="{182ACA9D-3076-4AA0-9B4C-ACAE4939C7B4}" type="presParOf" srcId="{02A6E7B3-36D3-4733-9B4E-20AFA82DADED}" destId="{B594E9F4-CF1D-4CE4-8140-6F993FEE217A}" srcOrd="1" destOrd="0" presId="urn:microsoft.com/office/officeart/2018/2/layout/IconVerticalSolidList"/>
    <dgm:cxn modelId="{13F8922B-1684-4D8C-951A-51AAB2E06179}" type="presParOf" srcId="{02A6E7B3-36D3-4733-9B4E-20AFA82DADED}" destId="{EA04EF93-95A2-4822-B978-AE9DDA38CFE5}" srcOrd="2" destOrd="0" presId="urn:microsoft.com/office/officeart/2018/2/layout/IconVerticalSolidList"/>
    <dgm:cxn modelId="{31CBFFA1-6E8F-4A11-92B4-C6768F6B1C3E}" type="presParOf" srcId="{EA04EF93-95A2-4822-B978-AE9DDA38CFE5}" destId="{FAF41229-D32C-480B-B371-60500F15D579}" srcOrd="0" destOrd="0" presId="urn:microsoft.com/office/officeart/2018/2/layout/IconVerticalSolidList"/>
    <dgm:cxn modelId="{74EB3CAD-6338-42F0-ACA8-F2364C94AB19}" type="presParOf" srcId="{EA04EF93-95A2-4822-B978-AE9DDA38CFE5}" destId="{AE9FC7C2-81AA-45AE-8E99-BC7D6584036C}" srcOrd="1" destOrd="0" presId="urn:microsoft.com/office/officeart/2018/2/layout/IconVerticalSolidList"/>
    <dgm:cxn modelId="{3DCF3762-C2DB-4160-9668-F0238250CD4B}" type="presParOf" srcId="{EA04EF93-95A2-4822-B978-AE9DDA38CFE5}" destId="{E90C0A0A-BC98-4AA4-8CC6-71FE43024EA4}" srcOrd="2" destOrd="0" presId="urn:microsoft.com/office/officeart/2018/2/layout/IconVerticalSolidList"/>
    <dgm:cxn modelId="{E3ED3C66-ED86-467C-9D77-5313C37855C9}" type="presParOf" srcId="{EA04EF93-95A2-4822-B978-AE9DDA38CFE5}" destId="{83C8E803-BEB2-43F8-965F-941D83B95D11}" srcOrd="3" destOrd="0" presId="urn:microsoft.com/office/officeart/2018/2/layout/IconVerticalSolidList"/>
    <dgm:cxn modelId="{30A6B3C5-0C8C-4A90-A8F8-00D5FABAE546}" type="presParOf" srcId="{02A6E7B3-36D3-4733-9B4E-20AFA82DADED}" destId="{6BA5827B-71FB-443D-91C5-FE939A51FFF8}" srcOrd="3" destOrd="0" presId="urn:microsoft.com/office/officeart/2018/2/layout/IconVerticalSolidList"/>
    <dgm:cxn modelId="{3A543CF7-EBD1-41E7-9193-A43D5F86F06F}" type="presParOf" srcId="{02A6E7B3-36D3-4733-9B4E-20AFA82DADED}" destId="{836A51FE-3D18-4C9F-BF59-2B74D8719413}" srcOrd="4" destOrd="0" presId="urn:microsoft.com/office/officeart/2018/2/layout/IconVerticalSolidList"/>
    <dgm:cxn modelId="{6734FB9C-ED33-4A84-86F8-3DDC066B4045}" type="presParOf" srcId="{836A51FE-3D18-4C9F-BF59-2B74D8719413}" destId="{00AD44D8-96EC-4F93-A080-34A48DAC3A70}" srcOrd="0" destOrd="0" presId="urn:microsoft.com/office/officeart/2018/2/layout/IconVerticalSolidList"/>
    <dgm:cxn modelId="{418EBCF7-AFC3-4812-B4A1-9A4F73CFC376}" type="presParOf" srcId="{836A51FE-3D18-4C9F-BF59-2B74D8719413}" destId="{6030E5E7-DC94-4137-8C31-8CE9D4FFD4BA}" srcOrd="1" destOrd="0" presId="urn:microsoft.com/office/officeart/2018/2/layout/IconVerticalSolidList"/>
    <dgm:cxn modelId="{05CF1399-9D09-49B5-B770-7AF1395D2F9B}" type="presParOf" srcId="{836A51FE-3D18-4C9F-BF59-2B74D8719413}" destId="{5F14A8E9-C7A7-48CA-B6CA-30BC26F1062E}" srcOrd="2" destOrd="0" presId="urn:microsoft.com/office/officeart/2018/2/layout/IconVerticalSolidList"/>
    <dgm:cxn modelId="{FD85C722-41EB-49B0-907C-9194A34483B1}" type="presParOf" srcId="{836A51FE-3D18-4C9F-BF59-2B74D8719413}" destId="{655A31EF-E509-45D3-B513-50ABF18873AB}" srcOrd="3" destOrd="0" presId="urn:microsoft.com/office/officeart/2018/2/layout/IconVerticalSolidList"/>
    <dgm:cxn modelId="{21F2661F-CE6F-41EA-BEA3-77336BA897B0}" type="presParOf" srcId="{02A6E7B3-36D3-4733-9B4E-20AFA82DADED}" destId="{EF3CD6DA-AA32-47DC-8121-9342D69647CE}" srcOrd="5" destOrd="0" presId="urn:microsoft.com/office/officeart/2018/2/layout/IconVerticalSolidList"/>
    <dgm:cxn modelId="{EC22442C-52C5-444C-9BFD-07DC39D724D3}" type="presParOf" srcId="{02A6E7B3-36D3-4733-9B4E-20AFA82DADED}" destId="{79CACDCF-4208-4719-B985-0F6FE9500F79}" srcOrd="6" destOrd="0" presId="urn:microsoft.com/office/officeart/2018/2/layout/IconVerticalSolidList"/>
    <dgm:cxn modelId="{2B582352-7D53-4696-BAD1-14FF8E98F4B9}" type="presParOf" srcId="{79CACDCF-4208-4719-B985-0F6FE9500F79}" destId="{10075FC0-8DBA-4687-89A7-215E0F4C37D3}" srcOrd="0" destOrd="0" presId="urn:microsoft.com/office/officeart/2018/2/layout/IconVerticalSolidList"/>
    <dgm:cxn modelId="{4804298F-7FDA-49B2-9BDD-9BB31A0FD1CE}" type="presParOf" srcId="{79CACDCF-4208-4719-B985-0F6FE9500F79}" destId="{81EE7968-0EF0-4B67-A4A3-56A478E1C6FD}" srcOrd="1" destOrd="0" presId="urn:microsoft.com/office/officeart/2018/2/layout/IconVerticalSolidList"/>
    <dgm:cxn modelId="{E3D87B70-461B-4A06-BC92-4CFA31BCB1FC}" type="presParOf" srcId="{79CACDCF-4208-4719-B985-0F6FE9500F79}" destId="{9B2323B0-7B24-4B14-A153-888D944EB760}" srcOrd="2" destOrd="0" presId="urn:microsoft.com/office/officeart/2018/2/layout/IconVerticalSolidList"/>
    <dgm:cxn modelId="{C340725E-0E8C-42B3-9196-0BD6C697DBDB}" type="presParOf" srcId="{79CACDCF-4208-4719-B985-0F6FE9500F79}" destId="{969C7E90-AB63-4449-97C3-53CDA29A385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2514E-6D69-4440-A7B9-4799D524C868}">
      <dsp:nvSpPr>
        <dsp:cNvPr id="0" name=""/>
        <dsp:cNvSpPr/>
      </dsp:nvSpPr>
      <dsp:spPr>
        <a:xfrm>
          <a:off x="0" y="2331"/>
          <a:ext cx="5849557" cy="11818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7E785-FED1-47A7-83DF-7179A8E38262}">
      <dsp:nvSpPr>
        <dsp:cNvPr id="0" name=""/>
        <dsp:cNvSpPr/>
      </dsp:nvSpPr>
      <dsp:spPr>
        <a:xfrm>
          <a:off x="357512" y="268250"/>
          <a:ext cx="650023" cy="6500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99699-61AC-4FC9-BDA5-E41978810597}">
      <dsp:nvSpPr>
        <dsp:cNvPr id="0" name=""/>
        <dsp:cNvSpPr/>
      </dsp:nvSpPr>
      <dsp:spPr>
        <a:xfrm>
          <a:off x="1365048" y="2331"/>
          <a:ext cx="4484508" cy="118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80" tIns="125080" rIns="125080" bIns="1250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Worked with 49 communities</a:t>
          </a:r>
        </a:p>
      </dsp:txBody>
      <dsp:txXfrm>
        <a:off x="1365048" y="2331"/>
        <a:ext cx="4484508" cy="1181860"/>
      </dsp:txXfrm>
    </dsp:sp>
    <dsp:sp modelId="{FAF41229-D32C-480B-B371-60500F15D579}">
      <dsp:nvSpPr>
        <dsp:cNvPr id="0" name=""/>
        <dsp:cNvSpPr/>
      </dsp:nvSpPr>
      <dsp:spPr>
        <a:xfrm>
          <a:off x="0" y="1479657"/>
          <a:ext cx="5849557" cy="11818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FC7C2-81AA-45AE-8E99-BC7D6584036C}">
      <dsp:nvSpPr>
        <dsp:cNvPr id="0" name=""/>
        <dsp:cNvSpPr/>
      </dsp:nvSpPr>
      <dsp:spPr>
        <a:xfrm>
          <a:off x="357512" y="1745576"/>
          <a:ext cx="650023" cy="6500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8E803-BEB2-43F8-965F-941D83B95D11}">
      <dsp:nvSpPr>
        <dsp:cNvPr id="0" name=""/>
        <dsp:cNvSpPr/>
      </dsp:nvSpPr>
      <dsp:spPr>
        <a:xfrm>
          <a:off x="1365048" y="1479657"/>
          <a:ext cx="4484508" cy="118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80" tIns="125080" rIns="125080" bIns="1250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Initiated 69 different grants (planning, learning launch, and pilot grants)</a:t>
          </a:r>
        </a:p>
      </dsp:txBody>
      <dsp:txXfrm>
        <a:off x="1365048" y="1479657"/>
        <a:ext cx="4484508" cy="1181860"/>
      </dsp:txXfrm>
    </dsp:sp>
    <dsp:sp modelId="{00AD44D8-96EC-4F93-A080-34A48DAC3A70}">
      <dsp:nvSpPr>
        <dsp:cNvPr id="0" name=""/>
        <dsp:cNvSpPr/>
      </dsp:nvSpPr>
      <dsp:spPr>
        <a:xfrm>
          <a:off x="0" y="2956983"/>
          <a:ext cx="5849557" cy="11818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0E5E7-DC94-4137-8C31-8CE9D4FFD4BA}">
      <dsp:nvSpPr>
        <dsp:cNvPr id="0" name=""/>
        <dsp:cNvSpPr/>
      </dsp:nvSpPr>
      <dsp:spPr>
        <a:xfrm>
          <a:off x="357512" y="3222901"/>
          <a:ext cx="650023" cy="6500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A31EF-E509-45D3-B513-50ABF18873AB}">
      <dsp:nvSpPr>
        <dsp:cNvPr id="0" name=""/>
        <dsp:cNvSpPr/>
      </dsp:nvSpPr>
      <dsp:spPr>
        <a:xfrm>
          <a:off x="1365048" y="2956983"/>
          <a:ext cx="4484508" cy="118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80" tIns="125080" rIns="125080" bIns="1250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Distributed $2.258 million in grant funds</a:t>
          </a:r>
        </a:p>
      </dsp:txBody>
      <dsp:txXfrm>
        <a:off x="1365048" y="2956983"/>
        <a:ext cx="4484508" cy="1181860"/>
      </dsp:txXfrm>
    </dsp:sp>
    <dsp:sp modelId="{10075FC0-8DBA-4687-89A7-215E0F4C37D3}">
      <dsp:nvSpPr>
        <dsp:cNvPr id="0" name=""/>
        <dsp:cNvSpPr/>
      </dsp:nvSpPr>
      <dsp:spPr>
        <a:xfrm>
          <a:off x="0" y="4434308"/>
          <a:ext cx="5849557" cy="11818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E7968-0EF0-4B67-A4A3-56A478E1C6FD}">
      <dsp:nvSpPr>
        <dsp:cNvPr id="0" name=""/>
        <dsp:cNvSpPr/>
      </dsp:nvSpPr>
      <dsp:spPr>
        <a:xfrm>
          <a:off x="357512" y="4700227"/>
          <a:ext cx="650023" cy="6500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7E90-AB63-4449-97C3-53CDA29A385D}">
      <dsp:nvSpPr>
        <dsp:cNvPr id="0" name=""/>
        <dsp:cNvSpPr/>
      </dsp:nvSpPr>
      <dsp:spPr>
        <a:xfrm>
          <a:off x="1365048" y="4434308"/>
          <a:ext cx="4484508" cy="118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080" tIns="125080" rIns="125080" bIns="12508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100% of pilot grants started a new service, many now receiving sustainable funding from state</a:t>
          </a:r>
        </a:p>
      </dsp:txBody>
      <dsp:txXfrm>
        <a:off x="1365048" y="4434308"/>
        <a:ext cx="4484508" cy="1181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CCA049B-3A46-4BDA-A8F5-2925B00FE570}" type="datetimeFigureOut">
              <a:rPr lang="en-US" smtClean="0"/>
              <a:t>6/5/24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AA5490-FD59-4087-AC7E-016E8A4124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4C46CEC-428A-4DD0-A7C7-21AF8DE33E93}" type="datetimeFigureOut">
              <a:rPr lang="en-US" smtClean="0"/>
              <a:t>6/5/24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BCEA92-F142-4D57-B507-37BDAF447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7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79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8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49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27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4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1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-INTRO C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>
            <a:spLocks noChangeAspect="1"/>
          </p:cNvSpPr>
          <p:nvPr userDrawn="1"/>
        </p:nvSpPr>
        <p:spPr>
          <a:xfrm>
            <a:off x="1932980" y="-3316820"/>
            <a:ext cx="8461462" cy="8460000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1932980" y="-3323629"/>
            <a:ext cx="8461464" cy="8460000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06A121-8B0D-4382-A594-0045F3CA38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098595"/>
            <a:ext cx="11658600" cy="882221"/>
          </a:xfrm>
        </p:spPr>
        <p:txBody>
          <a:bodyPr anchor="ctr"/>
          <a:lstStyle>
            <a:lvl1pPr marL="231775" indent="-231775" algn="ctr">
              <a:spcBef>
                <a:spcPts val="0"/>
              </a:spcBef>
              <a:buNone/>
              <a:defRPr sz="3600" b="0" baseline="0">
                <a:solidFill>
                  <a:schemeClr val="accent2"/>
                </a:solidFill>
              </a:defRPr>
            </a:lvl1pPr>
            <a:lvl2pPr marL="109538" indent="0" algn="ctr">
              <a:spcBef>
                <a:spcPts val="0"/>
              </a:spcBef>
              <a:buNone/>
              <a:defRPr sz="5400" b="1">
                <a:solidFill>
                  <a:schemeClr val="accent2"/>
                </a:solidFill>
                <a:latin typeface="+mn-lt"/>
              </a:defRPr>
            </a:lvl2pPr>
          </a:lstStyle>
          <a:p>
            <a:pPr lvl="0"/>
            <a:r>
              <a:rPr lang="en-GB" dirty="0">
                <a:solidFill>
                  <a:schemeClr val="bg2"/>
                </a:solidFill>
              </a:rPr>
              <a:t>Welcome to this presentation on: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7473BB-1FA8-4BFA-943D-CF8A37C171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3320143"/>
            <a:ext cx="11658600" cy="2021295"/>
          </a:xfrm>
        </p:spPr>
        <p:txBody>
          <a:bodyPr/>
          <a:lstStyle>
            <a:lvl1pPr algn="ctr">
              <a:buNone/>
              <a:defRPr sz="3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19232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&amp; IMAGE-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971187-1C81-4644-81B7-22D335F2E2FA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ED8819-142E-42FD-92CA-17441BBE1A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06829" cy="919046"/>
          </a:xfrm>
        </p:spPr>
        <p:txBody>
          <a:bodyPr/>
          <a:lstStyle>
            <a:lvl1pPr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91285-E4C1-47D7-9DCD-13DF332F5F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799" y="1545378"/>
            <a:ext cx="5382323" cy="4351338"/>
          </a:xfrm>
        </p:spPr>
        <p:txBody>
          <a:bodyPr/>
          <a:lstStyle>
            <a:lvl1pPr>
              <a:buNone/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 or object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6318B0A-217D-4CB5-92C7-4F6EAB8DB7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80769" y="1545378"/>
            <a:ext cx="5382323" cy="4351338"/>
          </a:xfrm>
        </p:spPr>
        <p:txBody>
          <a:bodyPr/>
          <a:lstStyle>
            <a:lvl1pPr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add text or object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670575-DE78-410A-88F5-979617C6F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00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3 TEXT ROWS-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513745"/>
            <a:ext cx="4902820" cy="757130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4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Click to add short introduction…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86761" y="1456166"/>
            <a:ext cx="6181003" cy="1538457"/>
          </a:xfrm>
        </p:spPr>
        <p:txBody>
          <a:bodyPr/>
          <a:lstStyle>
            <a:lvl1pPr marL="0" indent="0" algn="l">
              <a:buNone/>
              <a:defRPr sz="1600">
                <a:latin typeface="+mn-lt"/>
              </a:defRPr>
            </a:lvl1pPr>
            <a:lvl2pPr marL="0" indent="0" algn="l">
              <a:buNone/>
              <a:defRPr sz="1600">
                <a:latin typeface="+mn-lt"/>
              </a:defRPr>
            </a:lvl2pPr>
            <a:lvl3pPr marL="0" indent="0" algn="l">
              <a:buNone/>
              <a:defRPr sz="1600">
                <a:latin typeface="+mn-lt"/>
              </a:defRPr>
            </a:lvl3pPr>
            <a:lvl4pPr marL="0" indent="0" algn="l">
              <a:buNone/>
              <a:defRPr sz="1600">
                <a:latin typeface="+mn-lt"/>
              </a:defRPr>
            </a:lvl4pPr>
            <a:lvl5pPr marL="0" indent="0" algn="l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586761" y="3154529"/>
            <a:ext cx="6181003" cy="1705723"/>
          </a:xfrm>
        </p:spPr>
        <p:txBody>
          <a:bodyPr/>
          <a:lstStyle>
            <a:lvl1pPr marL="0" indent="0" algn="l">
              <a:buNone/>
              <a:defRPr sz="1600">
                <a:latin typeface="+mn-lt"/>
              </a:defRPr>
            </a:lvl1pPr>
            <a:lvl2pPr marL="0" indent="0" algn="l">
              <a:buNone/>
              <a:defRPr sz="1600">
                <a:latin typeface="+mn-lt"/>
              </a:defRPr>
            </a:lvl2pPr>
            <a:lvl3pPr marL="0" indent="0" algn="l">
              <a:buNone/>
              <a:defRPr sz="1600">
                <a:latin typeface="+mn-lt"/>
              </a:defRPr>
            </a:lvl3pPr>
            <a:lvl4pPr marL="0" indent="0" algn="l">
              <a:buNone/>
              <a:defRPr sz="1600">
                <a:latin typeface="+mn-lt"/>
              </a:defRPr>
            </a:lvl4pPr>
            <a:lvl5pPr marL="0" indent="0" algn="l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86761" y="5031313"/>
            <a:ext cx="6181003" cy="1705723"/>
          </a:xfrm>
        </p:spPr>
        <p:txBody>
          <a:bodyPr/>
          <a:lstStyle>
            <a:lvl1pPr marL="0" indent="0" algn="l">
              <a:buNone/>
              <a:defRPr sz="1600">
                <a:latin typeface="+mn-lt"/>
              </a:defRPr>
            </a:lvl1pPr>
            <a:lvl2pPr marL="0" indent="0" algn="l">
              <a:buNone/>
              <a:defRPr sz="1600">
                <a:latin typeface="+mn-lt"/>
              </a:defRPr>
            </a:lvl2pPr>
            <a:lvl3pPr marL="0" indent="0" algn="l">
              <a:buNone/>
              <a:defRPr sz="1600">
                <a:latin typeface="+mn-lt"/>
              </a:defRPr>
            </a:lvl3pPr>
            <a:lvl4pPr marL="0" indent="0" algn="l">
              <a:buNone/>
              <a:defRPr sz="1600">
                <a:latin typeface="+mn-lt"/>
              </a:defRPr>
            </a:lvl4pPr>
            <a:lvl5pPr marL="0" indent="0" algn="l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10EB4D-BB2F-426C-B4AB-F994E707FA65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494DE34-7C96-4128-99DB-9C79F12F59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62585" cy="673720"/>
          </a:xfrm>
        </p:spPr>
        <p:txBody>
          <a:bodyPr/>
          <a:lstStyle>
            <a:lvl1pPr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09042-0158-4F70-9344-BBE4AAC46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WITH 3 TEXT ROWS-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513745"/>
            <a:ext cx="4902820" cy="424732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4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Click to add short introduction…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86761" y="1456166"/>
            <a:ext cx="6181003" cy="1538457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586761" y="3154529"/>
            <a:ext cx="6181003" cy="170572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86761" y="5031313"/>
            <a:ext cx="6181003" cy="1705723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3pPr>
            <a:lvl4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4pPr>
            <a:lvl5pPr marL="0" indent="0" algn="l">
              <a:buNone/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10EB4D-BB2F-426C-B4AB-F994E707FA65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494DE34-7C96-4128-99DB-9C79F12F59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62585" cy="673720"/>
          </a:xfrm>
        </p:spPr>
        <p:txBody>
          <a:bodyPr/>
          <a:lstStyle>
            <a:lvl1pPr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AE4D3-F9CF-488D-8698-50D4BA5C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53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10EB4D-BB2F-426C-B4AB-F994E707FA65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6F288B7-F18D-4711-A190-16C9A38D58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62585" cy="673720"/>
          </a:xfrm>
        </p:spPr>
        <p:txBody>
          <a:bodyPr/>
          <a:lstStyle>
            <a:lvl1pPr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2BBCF-D196-451A-ACF5-29E962B56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-PURP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410EB4D-BB2F-426C-B4AB-F994E707FA65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00C7458-0793-4748-A126-1AC615AE27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06829" cy="919046"/>
          </a:xfrm>
        </p:spPr>
        <p:txBody>
          <a:bodyPr/>
          <a:lstStyle>
            <a:lvl1pPr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F6955-6375-4F62-921A-9DEC4B18A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2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P WITH CALLOU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424732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400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Click to add short introduction…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6" y="3339974"/>
            <a:ext cx="5671764" cy="18697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A9D5E6F-70A9-4432-83C1-ECA4FE1FE4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62585" cy="673720"/>
          </a:xfrm>
        </p:spPr>
        <p:txBody>
          <a:bodyPr/>
          <a:lstStyle>
            <a:lvl1pPr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OP WITH CALLOUT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424732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400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Click to add short introduction…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339974"/>
            <a:ext cx="5671764" cy="18697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2pPr>
            <a:lvl3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3pPr>
            <a:lvl4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anchor="ctr" anchorCtr="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8444AC-7981-454D-99B5-3FED1495E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62585" cy="673720"/>
          </a:xfrm>
        </p:spPr>
        <p:txBody>
          <a:bodyPr/>
          <a:lstStyle>
            <a:lvl1pPr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2A38CC8-360D-4508-9518-AD4F63665817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5BDAAB-319C-40C4-9DD9-290BA3517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7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>
            <a:spLocks noChangeAspect="1"/>
          </p:cNvSpPr>
          <p:nvPr userDrawn="1"/>
        </p:nvSpPr>
        <p:spPr>
          <a:xfrm>
            <a:off x="1932980" y="-3316820"/>
            <a:ext cx="8461462" cy="8460000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>
            <a:spLocks noChangeAspect="1"/>
          </p:cNvSpPr>
          <p:nvPr userDrawn="1"/>
        </p:nvSpPr>
        <p:spPr>
          <a:xfrm>
            <a:off x="1932980" y="-3323629"/>
            <a:ext cx="8461464" cy="8460000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7473BB-1FA8-4BFA-943D-CF8A37C171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5693230"/>
            <a:ext cx="11658600" cy="573495"/>
          </a:xfrm>
        </p:spPr>
        <p:txBody>
          <a:bodyPr/>
          <a:lstStyle>
            <a:lvl1pPr algn="ctr">
              <a:buNone/>
              <a:defRPr sz="3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0EBE8C4-0B35-48E4-B0C8-46F0631E63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6700" y="3236323"/>
            <a:ext cx="11658600" cy="573495"/>
          </a:xfrm>
        </p:spPr>
        <p:txBody>
          <a:bodyPr/>
          <a:lstStyle>
            <a:lvl1pPr algn="ctr">
              <a:buNone/>
              <a:defRPr sz="2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presentation end text</a:t>
            </a:r>
          </a:p>
        </p:txBody>
      </p:sp>
    </p:spTree>
    <p:extLst>
      <p:ext uri="{BB962C8B-B14F-4D97-AF65-F5344CB8AC3E}">
        <p14:creationId xmlns:p14="http://schemas.microsoft.com/office/powerpoint/2010/main" val="1537981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 TRANSITION-PURPLE">
    <p:bg>
      <p:bgPr>
        <a:solidFill>
          <a:srgbClr val="36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DDBB639E-5464-416A-9B3F-A7DEEB70F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1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R TRANSITION-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EE37BF8D-DD78-4C91-B44F-AEE077ABE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59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EEA37FC-8F61-40D1-A2C5-5CE93E86314A}"/>
              </a:ext>
            </a:extLst>
          </p:cNvPr>
          <p:cNvSpPr/>
          <p:nvPr userDrawn="1"/>
        </p:nvSpPr>
        <p:spPr>
          <a:xfrm>
            <a:off x="4995772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962615"/>
            <a:ext cx="11658600" cy="2011149"/>
          </a:xfrm>
        </p:spPr>
        <p:txBody>
          <a:bodyPr anchor="ctr"/>
          <a:lstStyle>
            <a:lvl1pPr marL="231775" indent="-231775" algn="ctr">
              <a:spcBef>
                <a:spcPts val="0"/>
              </a:spcBef>
              <a:buNone/>
              <a:defRPr sz="5400" b="0" baseline="0">
                <a:solidFill>
                  <a:schemeClr val="accent2"/>
                </a:solidFill>
              </a:defRPr>
            </a:lvl1pPr>
            <a:lvl2pPr marL="109538" indent="0" algn="ctr">
              <a:spcBef>
                <a:spcPts val="0"/>
              </a:spcBef>
              <a:buNone/>
              <a:defRPr sz="5400" b="1">
                <a:solidFill>
                  <a:schemeClr val="accent2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 b="0">
                <a:solidFill>
                  <a:schemeClr val="accent4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7E00D-2B2E-48A0-A6BE-99DF40E6E48D}"/>
              </a:ext>
            </a:extLst>
          </p:cNvPr>
          <p:cNvSpPr txBox="1"/>
          <p:nvPr userDrawn="1"/>
        </p:nvSpPr>
        <p:spPr>
          <a:xfrm>
            <a:off x="5760843" y="174455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09A26AA5-D3A6-4397-8BC0-515AB75EE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7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3 COLUMN-PURP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0"/>
            <a:ext cx="9106829" cy="1370013"/>
          </a:xfrm>
        </p:spPr>
        <p:txBody>
          <a:bodyPr/>
          <a:lstStyle>
            <a:lvl1pPr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78B597-3CE8-4F76-BE09-8450130CE329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277509F-C2B8-4F30-BCEE-6BDC28DFF1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2238" y="2400339"/>
            <a:ext cx="3714704" cy="733151"/>
          </a:xfrm>
        </p:spPr>
        <p:txBody>
          <a:bodyPr/>
          <a:lstStyle>
            <a:lvl1pPr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heading or text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5FBE47-F473-40BD-A35C-92710B11CA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6068" y="2400338"/>
            <a:ext cx="3840480" cy="733151"/>
          </a:xfrm>
        </p:spPr>
        <p:txBody>
          <a:bodyPr/>
          <a:lstStyle>
            <a:lvl1pPr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heading or text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285D645-2E99-4A46-8ED7-5EF4910A42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5058" y="2400337"/>
            <a:ext cx="3714704" cy="733151"/>
          </a:xfrm>
        </p:spPr>
        <p:txBody>
          <a:bodyPr/>
          <a:lstStyle>
            <a:lvl1pPr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heading or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AAEB42E-3119-465E-AA1A-53DAE75973D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12237" y="3347648"/>
            <a:ext cx="3714704" cy="2590912"/>
          </a:xfrm>
        </p:spPr>
        <p:txBody>
          <a:bodyPr lIns="91440" rIns="91440"/>
          <a:lstStyle>
            <a:lvl1pPr algn="ctr">
              <a:spcAft>
                <a:spcPts val="3000"/>
              </a:spcAft>
              <a:buNone/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2pPr>
            <a:lvl3pPr algn="ctr">
              <a:defRPr sz="1800">
                <a:latin typeface="+mn-lt"/>
              </a:defRPr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Object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E2C9CC4-E4F9-48C2-9694-A71BDFAEEA4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76068" y="3347648"/>
            <a:ext cx="3840480" cy="2590911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2pPr>
            <a:lvl3pPr algn="ctr">
              <a:defRPr sz="1800">
                <a:latin typeface="+mn-lt"/>
              </a:defRPr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dirty="0"/>
              <a:t>Add Object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6392545-7B7F-4D5F-9A0C-16196C8EE95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165675" y="3347647"/>
            <a:ext cx="3773077" cy="2590911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2pPr>
            <a:lvl3pPr algn="ctr">
              <a:defRPr sz="1800">
                <a:latin typeface="+mn-lt"/>
              </a:defRPr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dirty="0"/>
              <a:t>Add Object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70917E-55FC-422D-92DE-A69C2422A81B}"/>
              </a:ext>
            </a:extLst>
          </p:cNvPr>
          <p:cNvCxnSpPr/>
          <p:nvPr userDrawn="1"/>
        </p:nvCxnSpPr>
        <p:spPr>
          <a:xfrm>
            <a:off x="312237" y="3242083"/>
            <a:ext cx="371470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C4E624-2FA4-4418-95C6-735DDCFBCD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187219" y="3242083"/>
            <a:ext cx="3829329" cy="1859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65DF2D-0E7B-4187-A5F2-E6884F090A5E}"/>
              </a:ext>
            </a:extLst>
          </p:cNvPr>
          <p:cNvCxnSpPr/>
          <p:nvPr userDrawn="1"/>
        </p:nvCxnSpPr>
        <p:spPr>
          <a:xfrm>
            <a:off x="8187360" y="3243942"/>
            <a:ext cx="371470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CAFFDC3-9A8E-4496-8B3B-F13EC7AC8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41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5 COLUMN-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137EA79-3E9E-492A-826B-1257A3BD6E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258" y="419101"/>
            <a:ext cx="9260091" cy="1024832"/>
          </a:xfrm>
        </p:spPr>
        <p:txBody>
          <a:bodyPr/>
          <a:lstStyle>
            <a:lvl1pPr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4F85009-38A5-40A5-91E6-F264735B3B67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49CDCE1-0FA5-47B8-8F69-8A481F78B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58" y="3066564"/>
            <a:ext cx="2055649" cy="1911099"/>
          </a:xfrm>
        </p:spPr>
        <p:txBody>
          <a:bodyPr lIns="146304" rIns="146304">
            <a:normAutofit/>
          </a:bodyPr>
          <a:lstStyle>
            <a:lvl1pPr marL="0" indent="0" algn="ctr">
              <a:buNone/>
              <a:defRPr sz="20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084ABA1-AD0D-44F0-AE39-AC3FB715160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587083" y="3066564"/>
            <a:ext cx="2055649" cy="1911099"/>
          </a:xfrm>
        </p:spPr>
        <p:txBody>
          <a:bodyPr lIns="146304" rIns="146304">
            <a:normAutofit/>
          </a:bodyPr>
          <a:lstStyle>
            <a:lvl1pPr marL="0" indent="0" algn="ctr">
              <a:buNone/>
              <a:defRPr sz="20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81E2C82-4DC9-46AD-88EC-464E6C06E01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98612" y="3066564"/>
            <a:ext cx="2013431" cy="1911099"/>
          </a:xfrm>
        </p:spPr>
        <p:txBody>
          <a:bodyPr lIns="146304" rIns="146304"/>
          <a:lstStyle>
            <a:lvl1pPr marL="0" indent="0" algn="ctr">
              <a:buNone/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DC46574-DE71-48D8-B01B-9640151C16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167923" y="3066564"/>
            <a:ext cx="2055649" cy="1911099"/>
          </a:xfrm>
        </p:spPr>
        <p:txBody>
          <a:bodyPr lIns="146304" rIns="146304"/>
          <a:lstStyle>
            <a:lvl1pPr marL="0" indent="0" algn="ctr">
              <a:buNone/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5DB967F-2B4D-4BF9-B431-E237653548E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79452" y="3066564"/>
            <a:ext cx="2055649" cy="1911099"/>
          </a:xfrm>
        </p:spPr>
        <p:txBody>
          <a:bodyPr lIns="146304" rIns="146304">
            <a:normAutofit/>
          </a:bodyPr>
          <a:lstStyle>
            <a:lvl1pPr marL="0" indent="0" algn="ctr">
              <a:buNone/>
              <a:defRPr sz="2000" b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C0199221-269B-49D6-A93D-49C4EA53E7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7258" y="2088104"/>
            <a:ext cx="2055649" cy="733151"/>
          </a:xfrm>
        </p:spPr>
        <p:txBody>
          <a:bodyPr/>
          <a:lstStyle>
            <a:lvl1pPr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ED02C101-B9DC-4B3A-A1E2-EA9E467C0F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6826" y="2087214"/>
            <a:ext cx="2055649" cy="733151"/>
          </a:xfrm>
        </p:spPr>
        <p:txBody>
          <a:bodyPr/>
          <a:lstStyle>
            <a:lvl1pPr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6B1FADDB-5D3A-4AA5-ADD0-17B0208745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56394" y="2087214"/>
            <a:ext cx="2055649" cy="733151"/>
          </a:xfrm>
        </p:spPr>
        <p:txBody>
          <a:bodyPr/>
          <a:lstStyle>
            <a:lvl1pPr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B59939E3-35E5-43F0-A0CA-99D2BD335C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35962" y="2085836"/>
            <a:ext cx="2055649" cy="733151"/>
          </a:xfrm>
        </p:spPr>
        <p:txBody>
          <a:bodyPr/>
          <a:lstStyle>
            <a:lvl1pPr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0C0D6101-DD99-4A26-976E-FF93BDB949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62429" y="2085835"/>
            <a:ext cx="2055649" cy="733151"/>
          </a:xfrm>
        </p:spPr>
        <p:txBody>
          <a:bodyPr/>
          <a:lstStyle>
            <a:lvl1pPr algn="ctr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394168-FD0B-4D8B-9E42-5A20F5FEFFBC}"/>
              </a:ext>
            </a:extLst>
          </p:cNvPr>
          <p:cNvCxnSpPr>
            <a:cxnSpLocks/>
          </p:cNvCxnSpPr>
          <p:nvPr userDrawn="1"/>
        </p:nvCxnSpPr>
        <p:spPr>
          <a:xfrm>
            <a:off x="366667" y="2959052"/>
            <a:ext cx="191933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9D4E3-1C85-4E97-B4E7-740A6DEE6441}"/>
              </a:ext>
            </a:extLst>
          </p:cNvPr>
          <p:cNvCxnSpPr>
            <a:cxnSpLocks/>
          </p:cNvCxnSpPr>
          <p:nvPr userDrawn="1"/>
        </p:nvCxnSpPr>
        <p:spPr>
          <a:xfrm>
            <a:off x="2652666" y="2959052"/>
            <a:ext cx="191933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CEFBBF-7C60-428C-A54C-08782338A7DD}"/>
              </a:ext>
            </a:extLst>
          </p:cNvPr>
          <p:cNvCxnSpPr>
            <a:cxnSpLocks/>
          </p:cNvCxnSpPr>
          <p:nvPr userDrawn="1"/>
        </p:nvCxnSpPr>
        <p:spPr>
          <a:xfrm>
            <a:off x="4938667" y="2959052"/>
            <a:ext cx="191933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CC218CE-9F90-48CA-AA2D-AF6751BAEC85}"/>
              </a:ext>
            </a:extLst>
          </p:cNvPr>
          <p:cNvCxnSpPr>
            <a:cxnSpLocks/>
          </p:cNvCxnSpPr>
          <p:nvPr userDrawn="1"/>
        </p:nvCxnSpPr>
        <p:spPr>
          <a:xfrm>
            <a:off x="7222353" y="2959052"/>
            <a:ext cx="191933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7C3CAC9-1CCD-40F0-9AA2-38C73BDEDDD7}"/>
              </a:ext>
            </a:extLst>
          </p:cNvPr>
          <p:cNvCxnSpPr>
            <a:cxnSpLocks/>
          </p:cNvCxnSpPr>
          <p:nvPr userDrawn="1"/>
        </p:nvCxnSpPr>
        <p:spPr>
          <a:xfrm>
            <a:off x="9550142" y="2959052"/>
            <a:ext cx="1919334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38F769F-6AA1-4F06-A6A4-A7D9ADC74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4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TEX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F425ACB-22A9-4914-B7F6-DF59603556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1516835"/>
            <a:ext cx="9203471" cy="3824597"/>
          </a:xfrm>
        </p:spPr>
        <p:txBody>
          <a:bodyPr/>
          <a:lstStyle>
            <a:lvl1pPr algn="l">
              <a:buNone/>
              <a:defRPr sz="2400" b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971187-1C81-4644-81B7-22D335F2E2FA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ED8819-142E-42FD-92CA-17441BBE1A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06829" cy="919046"/>
          </a:xfrm>
        </p:spPr>
        <p:txBody>
          <a:bodyPr/>
          <a:lstStyle>
            <a:lvl1pPr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3EBF1-2D10-47E0-BC22-7FAA499D5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1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&amp; TEXT-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F425ACB-22A9-4914-B7F6-DF59603556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1516841"/>
            <a:ext cx="9203471" cy="3824597"/>
          </a:xfrm>
        </p:spPr>
        <p:txBody>
          <a:bodyPr/>
          <a:lstStyle>
            <a:lvl1pPr algn="l">
              <a:buNone/>
              <a:defRPr sz="24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971187-1C81-4644-81B7-22D335F2E2FA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ED8819-142E-42FD-92CA-17441BBE1A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06829" cy="919046"/>
          </a:xfrm>
        </p:spPr>
        <p:txBody>
          <a:bodyPr/>
          <a:lstStyle>
            <a:lvl1pPr algn="l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7BEA1A-CEE4-4B44-A38B-5710A74AE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1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TEXT &amp; IMAG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971187-1C81-4644-81B7-22D335F2E2FA}"/>
              </a:ext>
            </a:extLst>
          </p:cNvPr>
          <p:cNvSpPr/>
          <p:nvPr userDrawn="1"/>
        </p:nvSpPr>
        <p:spPr>
          <a:xfrm>
            <a:off x="9774448" y="560"/>
            <a:ext cx="2200453" cy="1092260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91285-E4C1-47D7-9DCD-13DF332F5F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799" y="1545378"/>
            <a:ext cx="5382323" cy="4351338"/>
          </a:xfrm>
        </p:spPr>
        <p:txBody>
          <a:bodyPr/>
          <a:lstStyle>
            <a:lvl1pPr>
              <a:buNone/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text or object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6318B0A-217D-4CB5-92C7-4F6EAB8DB7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80769" y="1545378"/>
            <a:ext cx="5382323" cy="4351338"/>
          </a:xfrm>
        </p:spPr>
        <p:txBody>
          <a:bodyPr/>
          <a:lstStyle>
            <a:lvl1pPr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buNone/>
              <a:defRPr/>
            </a:lvl4pPr>
          </a:lstStyle>
          <a:p>
            <a:pPr lvl="0"/>
            <a:r>
              <a:rPr lang="en-US" dirty="0"/>
              <a:t>Click to add text or object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F90537-B526-4E7C-9530-7E78BDD60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419101"/>
            <a:ext cx="9106829" cy="919046"/>
          </a:xfrm>
        </p:spPr>
        <p:txBody>
          <a:bodyPr/>
          <a:lstStyle>
            <a:lvl1pPr algn="l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C808C-BDA3-4B8E-951C-6066A7205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92" y="42204"/>
            <a:ext cx="14573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97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7CBE3-3482-45C1-9125-075592E9C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BA718-9D26-414D-A805-A9247F901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D2752-AABE-44A2-8D25-6B1263F15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D5BEF-183D-46A1-9498-EAAE32F21A70}" type="datetimeFigureOut">
              <a:rPr lang="en-GB" smtClean="0"/>
              <a:t>05/06/2024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B09A-4CC1-4FE8-81BD-6029D7AE8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D0530-139D-4E30-AAB8-8DA481DE9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BA4A2-A504-4D66-A7F1-49046FABB1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82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2" r:id="rId2"/>
    <p:sldLayoutId id="2147483929" r:id="rId3"/>
    <p:sldLayoutId id="2147483924" r:id="rId4"/>
    <p:sldLayoutId id="2147483925" r:id="rId5"/>
    <p:sldLayoutId id="2147483926" r:id="rId6"/>
    <p:sldLayoutId id="2147483928" r:id="rId7"/>
    <p:sldLayoutId id="2147483927" r:id="rId8"/>
    <p:sldLayoutId id="2147483934" r:id="rId9"/>
    <p:sldLayoutId id="2147483933" r:id="rId10"/>
    <p:sldLayoutId id="2147483721" r:id="rId11"/>
    <p:sldLayoutId id="2147483930" r:id="rId12"/>
    <p:sldLayoutId id="2147483931" r:id="rId13"/>
    <p:sldLayoutId id="2147483932" r:id="rId14"/>
    <p:sldLayoutId id="2147483719" r:id="rId15"/>
    <p:sldLayoutId id="2147483935" r:id="rId16"/>
    <p:sldLayoutId id="21474839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ED8F40-33DD-4455-9AF4-E24CDCA28B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72789" y="2208711"/>
            <a:ext cx="9162585" cy="2311038"/>
          </a:xfrm>
        </p:spPr>
        <p:txBody>
          <a:bodyPr/>
          <a:lstStyle/>
          <a:p>
            <a:pPr marL="12700" indent="-12700"/>
            <a:r>
              <a:rPr lang="en-GB" dirty="0"/>
              <a:t>What is Human-Centered Design (“HCD”, also called “design thinking”)?</a:t>
            </a:r>
          </a:p>
          <a:p>
            <a:pPr marL="12700" indent="-12700"/>
            <a:endParaRPr lang="en-GB" dirty="0"/>
          </a:p>
          <a:p>
            <a:pPr marL="12700" indent="-12700"/>
            <a:r>
              <a:rPr lang="en-GB" dirty="0"/>
              <a:t>How has NCMM Applied HCD to Its Grants?</a:t>
            </a:r>
          </a:p>
        </p:txBody>
      </p:sp>
    </p:spTree>
    <p:extLst>
      <p:ext uri="{BB962C8B-B14F-4D97-AF65-F5344CB8AC3E}">
        <p14:creationId xmlns:p14="http://schemas.microsoft.com/office/powerpoint/2010/main" val="221804989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esign process&#10;&#10;Description automatically generated">
            <a:extLst>
              <a:ext uri="{FF2B5EF4-FFF2-40B4-BE49-F238E27FC236}">
                <a16:creationId xmlns:a16="http://schemas.microsoft.com/office/drawing/2014/main" id="{3A02C229-9CE4-21E0-DC11-FFD610E34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811" y="0"/>
            <a:ext cx="12516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617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olution&#10;&#10;Description automatically generated">
            <a:extLst>
              <a:ext uri="{FF2B5EF4-FFF2-40B4-BE49-F238E27FC236}">
                <a16:creationId xmlns:a16="http://schemas.microsoft.com/office/drawing/2014/main" id="{D4CC0238-AB84-B6F2-815F-87784B540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47" y="23858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8563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B4C1766-FC94-5671-56A2-F03AB732542D}"/>
              </a:ext>
            </a:extLst>
          </p:cNvPr>
          <p:cNvSpPr txBox="1">
            <a:spLocks/>
          </p:cNvSpPr>
          <p:nvPr/>
        </p:nvSpPr>
        <p:spPr>
          <a:xfrm>
            <a:off x="304800" y="419101"/>
            <a:ext cx="9106829" cy="919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The Power of Human-</a:t>
            </a:r>
            <a:r>
              <a:rPr lang="en-GB" sz="3600" dirty="0" err="1"/>
              <a:t>Centered</a:t>
            </a:r>
            <a:r>
              <a:rPr lang="en-GB" sz="3600" dirty="0"/>
              <a:t> Design</a:t>
            </a:r>
          </a:p>
          <a:p>
            <a:endParaRPr lang="en-GB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4A9445A-4CD5-E48A-EAD3-2652EFC89F0F}"/>
              </a:ext>
            </a:extLst>
          </p:cNvPr>
          <p:cNvSpPr txBox="1">
            <a:spLocks/>
          </p:cNvSpPr>
          <p:nvPr/>
        </p:nvSpPr>
        <p:spPr>
          <a:xfrm>
            <a:off x="1127761" y="1764759"/>
            <a:ext cx="9203471" cy="38245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4000"/>
              </a:lnSpc>
            </a:pPr>
            <a:r>
              <a:rPr lang="en-GB" sz="2000" dirty="0"/>
              <a:t>HCD is an honest process</a:t>
            </a:r>
          </a:p>
          <a:p>
            <a:pPr marL="342900" indent="-342900">
              <a:lnSpc>
                <a:spcPct val="124000"/>
              </a:lnSpc>
            </a:pPr>
            <a:r>
              <a:rPr lang="en-GB" sz="2000" dirty="0"/>
              <a:t>HCD helps develop empathy with all your “customers”</a:t>
            </a:r>
          </a:p>
          <a:p>
            <a:pPr marL="342900" indent="-342900">
              <a:lnSpc>
                <a:spcPct val="124000"/>
              </a:lnSpc>
            </a:pPr>
            <a:r>
              <a:rPr lang="en-GB" sz="2000" dirty="0"/>
              <a:t>HCD solutions are grounded in research—not guesses or intuitions or “the way we’ve always done it”</a:t>
            </a:r>
          </a:p>
          <a:p>
            <a:pPr marL="342900" indent="-342900">
              <a:lnSpc>
                <a:spcPct val="124000"/>
              </a:lnSpc>
            </a:pPr>
            <a:r>
              <a:rPr lang="en-GB" sz="2000" dirty="0"/>
              <a:t>HCD solutions are created by partnerships representing all stakeholders and especially including perspectives different from your own</a:t>
            </a:r>
          </a:p>
          <a:p>
            <a:pPr marL="342900" indent="-342900">
              <a:lnSpc>
                <a:spcPct val="124000"/>
              </a:lnSpc>
            </a:pPr>
            <a:r>
              <a:rPr lang="en-GB" sz="2000" dirty="0"/>
              <a:t>HCD is built around testing to de-risk your solution</a:t>
            </a:r>
          </a:p>
        </p:txBody>
      </p:sp>
    </p:spTree>
    <p:extLst>
      <p:ext uri="{BB962C8B-B14F-4D97-AF65-F5344CB8AC3E}">
        <p14:creationId xmlns:p14="http://schemas.microsoft.com/office/powerpoint/2010/main" val="226291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165109B-7036-4613-93D4-579E77F6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B7ADF-264A-0EE7-4F3B-27565FB7B7E7}"/>
              </a:ext>
            </a:extLst>
          </p:cNvPr>
          <p:cNvSpPr txBox="1"/>
          <p:nvPr/>
        </p:nvSpPr>
        <p:spPr>
          <a:xfrm>
            <a:off x="761802" y="858982"/>
            <a:ext cx="3160341" cy="5152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Impact since 2013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6707" y="0"/>
            <a:ext cx="7455294" cy="6858000"/>
          </a:xfrm>
          <a:prstGeom prst="rect">
            <a:avLst/>
          </a:prstGeom>
          <a:ln>
            <a:noFill/>
          </a:ln>
          <a:effectLst>
            <a:outerShdw blurRad="317500" dist="228600" dir="798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F1693B73-3BC5-B874-E06E-0EFAB842B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6897401"/>
              </p:ext>
            </p:extLst>
          </p:nvPr>
        </p:nvGraphicFramePr>
        <p:xfrm>
          <a:off x="5368169" y="601324"/>
          <a:ext cx="5849557" cy="5618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339022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0ABBEE3-7971-21A1-7D11-B4C46990CD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394051"/>
              </p:ext>
            </p:extLst>
          </p:nvPr>
        </p:nvGraphicFramePr>
        <p:xfrm>
          <a:off x="1414731" y="1035170"/>
          <a:ext cx="9040483" cy="5382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705114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53EE1C-07FC-BC5B-AEAF-A6553AC7BB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193940"/>
              </p:ext>
            </p:extLst>
          </p:nvPr>
        </p:nvGraphicFramePr>
        <p:xfrm>
          <a:off x="1242204" y="879894"/>
          <a:ext cx="8488392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921811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F0299F1-0960-1DD6-D191-0117627AE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81" y="3212343"/>
            <a:ext cx="7772400" cy="2046710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80F16DD-F3BA-80A4-5591-BF651032B787}"/>
              </a:ext>
            </a:extLst>
          </p:cNvPr>
          <p:cNvSpPr txBox="1">
            <a:spLocks/>
          </p:cNvSpPr>
          <p:nvPr/>
        </p:nvSpPr>
        <p:spPr>
          <a:xfrm>
            <a:off x="1271451" y="900629"/>
            <a:ext cx="9162585" cy="1344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-12700">
              <a:lnSpc>
                <a:spcPct val="134000"/>
              </a:lnSpc>
            </a:pPr>
            <a:r>
              <a:rPr lang="en-GB" sz="2400"/>
              <a:t>How might human-centered design help your community solve a challenge?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82D44-43F4-1A92-4EE3-0A657E9E5E51}"/>
              </a:ext>
            </a:extLst>
          </p:cNvPr>
          <p:cNvSpPr txBox="1"/>
          <p:nvPr/>
        </p:nvSpPr>
        <p:spPr>
          <a:xfrm>
            <a:off x="1848281" y="2282405"/>
            <a:ext cx="8008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 more in our free, online course: </a:t>
            </a:r>
          </a:p>
          <a:p>
            <a:r>
              <a:rPr lang="en-US"/>
              <a:t>https://nationalcenterformobilitymanagement.org/e-learning-catalog/</a:t>
            </a:r>
          </a:p>
        </p:txBody>
      </p:sp>
    </p:spTree>
    <p:extLst>
      <p:ext uri="{BB962C8B-B14F-4D97-AF65-F5344CB8AC3E}">
        <p14:creationId xmlns:p14="http://schemas.microsoft.com/office/powerpoint/2010/main" val="147922430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Custom Design">
  <a:themeElements>
    <a:clrScheme name="NCMM Colours">
      <a:dk1>
        <a:srgbClr val="361446"/>
      </a:dk1>
      <a:lt1>
        <a:srgbClr val="FFFFFF"/>
      </a:lt1>
      <a:dk2>
        <a:srgbClr val="AD21CA"/>
      </a:dk2>
      <a:lt2>
        <a:srgbClr val="FFFFFF"/>
      </a:lt2>
      <a:accent1>
        <a:srgbClr val="6C288B"/>
      </a:accent1>
      <a:accent2>
        <a:srgbClr val="AD21CA"/>
      </a:accent2>
      <a:accent3>
        <a:srgbClr val="361446"/>
      </a:accent3>
      <a:accent4>
        <a:srgbClr val="45C5FD"/>
      </a:accent4>
      <a:accent5>
        <a:srgbClr val="6CC490"/>
      </a:accent5>
      <a:accent6>
        <a:srgbClr val="F7CF16"/>
      </a:accent6>
      <a:hlink>
        <a:srgbClr val="45C5FD"/>
      </a:hlink>
      <a:folHlink>
        <a:srgbClr val="F7CF16"/>
      </a:folHlink>
    </a:clrScheme>
    <a:fontScheme name="NCMM Fonts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2E6351-E64A-42DD-A554-7DF75222212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tf16401425_win32</Template>
  <TotalTime>6424</TotalTime>
  <Words>178</Words>
  <Application>Microsoft Macintosh PowerPoint</Application>
  <PresentationFormat>Widescreen</PresentationFormat>
  <Paragraphs>26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Raleway</vt:lpstr>
      <vt:lpstr>Raleway SemiBold</vt:lpstr>
      <vt:lpstr>Segoe UI</vt:lpstr>
      <vt:lpstr>Segoe UI Semilight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POWERFUL</dc:title>
  <dc:subject/>
  <dc:creator>ant james</dc:creator>
  <cp:keywords/>
  <dc:description/>
  <cp:lastModifiedBy>Amy Conrick</cp:lastModifiedBy>
  <cp:revision>104</cp:revision>
  <dcterms:created xsi:type="dcterms:W3CDTF">2020-10-15T09:06:44Z</dcterms:created>
  <dcterms:modified xsi:type="dcterms:W3CDTF">2024-06-05T12:42:38Z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