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8" r:id="rId3"/>
    <p:sldId id="313" r:id="rId4"/>
    <p:sldId id="287" r:id="rId5"/>
    <p:sldId id="332" r:id="rId6"/>
    <p:sldId id="307" r:id="rId7"/>
    <p:sldId id="289" r:id="rId8"/>
    <p:sldId id="339" r:id="rId9"/>
    <p:sldId id="292" r:id="rId10"/>
    <p:sldId id="338" r:id="rId11"/>
    <p:sldId id="314" r:id="rId12"/>
    <p:sldId id="299" r:id="rId13"/>
    <p:sldId id="293" r:id="rId14"/>
    <p:sldId id="336" r:id="rId15"/>
    <p:sldId id="295" r:id="rId16"/>
    <p:sldId id="294" r:id="rId17"/>
    <p:sldId id="300" r:id="rId18"/>
    <p:sldId id="302" r:id="rId19"/>
    <p:sldId id="335" r:id="rId20"/>
    <p:sldId id="304" r:id="rId21"/>
    <p:sldId id="305" r:id="rId22"/>
    <p:sldId id="301" r:id="rId23"/>
    <p:sldId id="290" r:id="rId24"/>
    <p:sldId id="33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68759" autoAdjust="0"/>
  </p:normalViewPr>
  <p:slideViewPr>
    <p:cSldViewPr snapToGrid="0">
      <p:cViewPr varScale="1">
        <p:scale>
          <a:sx n="64" d="100"/>
          <a:sy n="64" d="100"/>
        </p:scale>
        <p:origin x="584" y="56"/>
      </p:cViewPr>
      <p:guideLst/>
    </p:cSldViewPr>
  </p:slideViewPr>
  <p:notesTextViewPr>
    <p:cViewPr>
      <p:scale>
        <a:sx n="1" d="1"/>
        <a:sy n="1" d="1"/>
      </p:scale>
      <p:origin x="0" y="0"/>
    </p:cViewPr>
  </p:notesTextViewPr>
  <p:sorterViewPr>
    <p:cViewPr>
      <p:scale>
        <a:sx n="100" d="100"/>
        <a:sy n="100" d="100"/>
      </p:scale>
      <p:origin x="0" y="-9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66241B-E8E2-49A3-A3E8-AB2F586C1719}" type="datetimeFigureOut">
              <a:rPr lang="en-US" smtClean="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1C296F-5BE9-4CAC-A38C-DBF44E54A124}" type="slidenum">
              <a:rPr lang="en-US" smtClean="0"/>
              <a:t>‹#›</a:t>
            </a:fld>
            <a:endParaRPr lang="en-US" dirty="0"/>
          </a:p>
        </p:txBody>
      </p:sp>
    </p:spTree>
    <p:extLst>
      <p:ext uri="{BB962C8B-B14F-4D97-AF65-F5344CB8AC3E}">
        <p14:creationId xmlns:p14="http://schemas.microsoft.com/office/powerpoint/2010/main" val="3738479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6241B-E8E2-49A3-A3E8-AB2F586C1719}" type="datetimeFigureOut">
              <a:rPr lang="en-US" smtClean="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1C296F-5BE9-4CAC-A38C-DBF44E54A124}" type="slidenum">
              <a:rPr lang="en-US" smtClean="0"/>
              <a:t>‹#›</a:t>
            </a:fld>
            <a:endParaRPr lang="en-US" dirty="0"/>
          </a:p>
        </p:txBody>
      </p:sp>
    </p:spTree>
    <p:extLst>
      <p:ext uri="{BB962C8B-B14F-4D97-AF65-F5344CB8AC3E}">
        <p14:creationId xmlns:p14="http://schemas.microsoft.com/office/powerpoint/2010/main" val="2987202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6241B-E8E2-49A3-A3E8-AB2F586C1719}" type="datetimeFigureOut">
              <a:rPr lang="en-US" smtClean="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1C296F-5BE9-4CAC-A38C-DBF44E54A124}" type="slidenum">
              <a:rPr lang="en-US" smtClean="0"/>
              <a:t>‹#›</a:t>
            </a:fld>
            <a:endParaRPr lang="en-US" dirty="0"/>
          </a:p>
        </p:txBody>
      </p:sp>
    </p:spTree>
    <p:extLst>
      <p:ext uri="{BB962C8B-B14F-4D97-AF65-F5344CB8AC3E}">
        <p14:creationId xmlns:p14="http://schemas.microsoft.com/office/powerpoint/2010/main" val="172616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6241B-E8E2-49A3-A3E8-AB2F586C1719}" type="datetimeFigureOut">
              <a:rPr lang="en-US" smtClean="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1C296F-5BE9-4CAC-A38C-DBF44E54A124}" type="slidenum">
              <a:rPr lang="en-US" smtClean="0"/>
              <a:t>‹#›</a:t>
            </a:fld>
            <a:endParaRPr lang="en-US" dirty="0"/>
          </a:p>
        </p:txBody>
      </p:sp>
    </p:spTree>
    <p:extLst>
      <p:ext uri="{BB962C8B-B14F-4D97-AF65-F5344CB8AC3E}">
        <p14:creationId xmlns:p14="http://schemas.microsoft.com/office/powerpoint/2010/main" val="2724844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66241B-E8E2-49A3-A3E8-AB2F586C1719}" type="datetimeFigureOut">
              <a:rPr lang="en-US" smtClean="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1C296F-5BE9-4CAC-A38C-DBF44E54A124}" type="slidenum">
              <a:rPr lang="en-US" smtClean="0"/>
              <a:t>‹#›</a:t>
            </a:fld>
            <a:endParaRPr lang="en-US" dirty="0"/>
          </a:p>
        </p:txBody>
      </p:sp>
    </p:spTree>
    <p:extLst>
      <p:ext uri="{BB962C8B-B14F-4D97-AF65-F5344CB8AC3E}">
        <p14:creationId xmlns:p14="http://schemas.microsoft.com/office/powerpoint/2010/main" val="3914421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66241B-E8E2-49A3-A3E8-AB2F586C1719}" type="datetimeFigureOut">
              <a:rPr lang="en-US" smtClean="0"/>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1C296F-5BE9-4CAC-A38C-DBF44E54A124}" type="slidenum">
              <a:rPr lang="en-US" smtClean="0"/>
              <a:t>‹#›</a:t>
            </a:fld>
            <a:endParaRPr lang="en-US" dirty="0"/>
          </a:p>
        </p:txBody>
      </p:sp>
    </p:spTree>
    <p:extLst>
      <p:ext uri="{BB962C8B-B14F-4D97-AF65-F5344CB8AC3E}">
        <p14:creationId xmlns:p14="http://schemas.microsoft.com/office/powerpoint/2010/main" val="2479284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66241B-E8E2-49A3-A3E8-AB2F586C1719}" type="datetimeFigureOut">
              <a:rPr lang="en-US" smtClean="0"/>
              <a:t>6/3/2024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1C296F-5BE9-4CAC-A38C-DBF44E54A124}" type="slidenum">
              <a:rPr lang="en-US" smtClean="0"/>
              <a:t>‹#›</a:t>
            </a:fld>
            <a:endParaRPr lang="en-US" dirty="0"/>
          </a:p>
        </p:txBody>
      </p:sp>
    </p:spTree>
    <p:extLst>
      <p:ext uri="{BB962C8B-B14F-4D97-AF65-F5344CB8AC3E}">
        <p14:creationId xmlns:p14="http://schemas.microsoft.com/office/powerpoint/2010/main" val="3120980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66241B-E8E2-49A3-A3E8-AB2F586C1719}" type="datetimeFigureOut">
              <a:rPr lang="en-US" smtClean="0"/>
              <a:t>6/3/2024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1C296F-5BE9-4CAC-A38C-DBF44E54A124}" type="slidenum">
              <a:rPr lang="en-US" smtClean="0"/>
              <a:t>‹#›</a:t>
            </a:fld>
            <a:endParaRPr lang="en-US" dirty="0"/>
          </a:p>
        </p:txBody>
      </p:sp>
    </p:spTree>
    <p:extLst>
      <p:ext uri="{BB962C8B-B14F-4D97-AF65-F5344CB8AC3E}">
        <p14:creationId xmlns:p14="http://schemas.microsoft.com/office/powerpoint/2010/main" val="3697547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6241B-E8E2-49A3-A3E8-AB2F586C1719}" type="datetimeFigureOut">
              <a:rPr lang="en-US" smtClean="0"/>
              <a:t>6/3/2024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1C296F-5BE9-4CAC-A38C-DBF44E54A124}" type="slidenum">
              <a:rPr lang="en-US" smtClean="0"/>
              <a:t>‹#›</a:t>
            </a:fld>
            <a:endParaRPr lang="en-US" dirty="0"/>
          </a:p>
        </p:txBody>
      </p:sp>
    </p:spTree>
    <p:extLst>
      <p:ext uri="{BB962C8B-B14F-4D97-AF65-F5344CB8AC3E}">
        <p14:creationId xmlns:p14="http://schemas.microsoft.com/office/powerpoint/2010/main" val="2125786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66241B-E8E2-49A3-A3E8-AB2F586C1719}" type="datetimeFigureOut">
              <a:rPr lang="en-US" smtClean="0"/>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1C296F-5BE9-4CAC-A38C-DBF44E54A124}" type="slidenum">
              <a:rPr lang="en-US" smtClean="0"/>
              <a:t>‹#›</a:t>
            </a:fld>
            <a:endParaRPr lang="en-US" dirty="0"/>
          </a:p>
        </p:txBody>
      </p:sp>
    </p:spTree>
    <p:extLst>
      <p:ext uri="{BB962C8B-B14F-4D97-AF65-F5344CB8AC3E}">
        <p14:creationId xmlns:p14="http://schemas.microsoft.com/office/powerpoint/2010/main" val="136370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66241B-E8E2-49A3-A3E8-AB2F586C1719}" type="datetimeFigureOut">
              <a:rPr lang="en-US" smtClean="0"/>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1C296F-5BE9-4CAC-A38C-DBF44E54A124}" type="slidenum">
              <a:rPr lang="en-US" smtClean="0"/>
              <a:t>‹#›</a:t>
            </a:fld>
            <a:endParaRPr lang="en-US" dirty="0"/>
          </a:p>
        </p:txBody>
      </p:sp>
    </p:spTree>
    <p:extLst>
      <p:ext uri="{BB962C8B-B14F-4D97-AF65-F5344CB8AC3E}">
        <p14:creationId xmlns:p14="http://schemas.microsoft.com/office/powerpoint/2010/main" val="683600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66241B-E8E2-49A3-A3E8-AB2F586C1719}" type="datetimeFigureOut">
              <a:rPr lang="en-US" smtClean="0"/>
              <a:t>6/3/2024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C296F-5BE9-4CAC-A38C-DBF44E54A124}" type="slidenum">
              <a:rPr lang="en-US" smtClean="0"/>
              <a:t>‹#›</a:t>
            </a:fld>
            <a:endParaRPr lang="en-US" dirty="0"/>
          </a:p>
        </p:txBody>
      </p:sp>
    </p:spTree>
    <p:extLst>
      <p:ext uri="{BB962C8B-B14F-4D97-AF65-F5344CB8AC3E}">
        <p14:creationId xmlns:p14="http://schemas.microsoft.com/office/powerpoint/2010/main" val="3037927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4642" y="1360902"/>
            <a:ext cx="10664687" cy="3171342"/>
          </a:xfrm>
        </p:spPr>
        <p:txBody>
          <a:bodyPr>
            <a:normAutofit fontScale="90000"/>
          </a:bodyPr>
          <a:lstStyle/>
          <a:p>
            <a:r>
              <a:rPr lang="en-US" dirty="0" smtClean="0"/>
              <a:t/>
            </a:r>
            <a:br>
              <a:rPr lang="en-US" dirty="0" smtClean="0"/>
            </a:br>
            <a:r>
              <a:rPr lang="en-US" sz="4400" b="1" dirty="0" smtClean="0"/>
              <a:t>CTAA Expo: 2024</a:t>
            </a:r>
            <a:r>
              <a:rPr lang="en-US" dirty="0" smtClean="0"/>
              <a:t/>
            </a:r>
            <a:br>
              <a:rPr lang="en-US" dirty="0" smtClean="0"/>
            </a:br>
            <a:r>
              <a:rPr lang="en-US" dirty="0" smtClean="0"/>
              <a:t/>
            </a:r>
            <a:br>
              <a:rPr lang="en-US" dirty="0" smtClean="0"/>
            </a:br>
            <a:r>
              <a:rPr lang="en-US" sz="5300" dirty="0">
                <a:latin typeface="Comic Sans MS" panose="030F0702030302020204" pitchFamily="66" charset="0"/>
              </a:rPr>
              <a:t>Making Innovation Work</a:t>
            </a:r>
            <a:br>
              <a:rPr lang="en-US" sz="5300" dirty="0">
                <a:latin typeface="Comic Sans MS" panose="030F0702030302020204" pitchFamily="66" charset="0"/>
              </a:rPr>
            </a:br>
            <a:r>
              <a:rPr lang="en-US" sz="5300" dirty="0">
                <a:latin typeface="Comic Sans MS" panose="030F0702030302020204" pitchFamily="66" charset="0"/>
              </a:rPr>
              <a:t>for </a:t>
            </a:r>
            <a:r>
              <a:rPr lang="en-US" sz="5300" dirty="0" smtClean="0">
                <a:latin typeface="Comic Sans MS" panose="030F0702030302020204" pitchFamily="66" charset="0"/>
              </a:rPr>
              <a:t>Communities: </a:t>
            </a:r>
            <a:br>
              <a:rPr lang="en-US" sz="5300" dirty="0" smtClean="0">
                <a:latin typeface="Comic Sans MS" panose="030F0702030302020204" pitchFamily="66" charset="0"/>
              </a:rPr>
            </a:br>
            <a:r>
              <a:rPr lang="en-US" sz="5300" dirty="0" smtClean="0">
                <a:latin typeface="Comic Sans MS" panose="030F0702030302020204" pitchFamily="66" charset="0"/>
              </a:rPr>
              <a:t>A </a:t>
            </a:r>
            <a:r>
              <a:rPr lang="en-US" sz="5300" dirty="0">
                <a:latin typeface="Comic Sans MS" panose="030F0702030302020204" pitchFamily="66" charset="0"/>
              </a:rPr>
              <a:t>Retrospective on </a:t>
            </a:r>
            <a:r>
              <a:rPr lang="en-US" sz="5300" dirty="0" smtClean="0">
                <a:latin typeface="Comic Sans MS" panose="030F0702030302020204" pitchFamily="66" charset="0"/>
              </a:rPr>
              <a:t>NCMM Grantees</a:t>
            </a:r>
            <a:r>
              <a:rPr lang="en-US" sz="2800" dirty="0"/>
              <a:t/>
            </a:r>
            <a:br>
              <a:rPr lang="en-US" sz="2800" dirty="0"/>
            </a:br>
            <a:r>
              <a:rPr lang="en-US" sz="2800" dirty="0"/>
              <a:t/>
            </a:r>
            <a:br>
              <a:rPr lang="en-US" sz="2800" dirty="0"/>
            </a:br>
            <a:endParaRPr lang="en-US" sz="2800" dirty="0"/>
          </a:p>
        </p:txBody>
      </p:sp>
      <p:sp>
        <p:nvSpPr>
          <p:cNvPr id="3" name="Subtitle 2"/>
          <p:cNvSpPr>
            <a:spLocks noGrp="1"/>
          </p:cNvSpPr>
          <p:nvPr>
            <p:ph type="subTitle" idx="1"/>
          </p:nvPr>
        </p:nvSpPr>
        <p:spPr>
          <a:xfrm>
            <a:off x="1593574" y="4144617"/>
            <a:ext cx="9144000" cy="2286000"/>
          </a:xfrm>
        </p:spPr>
        <p:txBody>
          <a:bodyPr>
            <a:normAutofit/>
          </a:bodyPr>
          <a:lstStyle/>
          <a:p>
            <a:r>
              <a:rPr lang="en-US" sz="2800" b="1" dirty="0" smtClean="0"/>
              <a:t>Carol Kochhar-Bryant, CKB Evaluation Consulting</a:t>
            </a:r>
          </a:p>
          <a:p>
            <a:r>
              <a:rPr lang="en-US" dirty="0" smtClean="0"/>
              <a:t>West </a:t>
            </a:r>
            <a:r>
              <a:rPr lang="en-US" dirty="0"/>
              <a:t>Palm Beach, FL</a:t>
            </a:r>
            <a:br>
              <a:rPr lang="en-US" dirty="0"/>
            </a:br>
            <a:r>
              <a:rPr lang="en-US" dirty="0"/>
              <a:t>June 10, 2024: 11:30</a:t>
            </a:r>
            <a:br>
              <a:rPr lang="en-US" dirty="0"/>
            </a:br>
            <a:r>
              <a:rPr lang="en-US" dirty="0"/>
              <a:t>Hilton West Palm Beach Convention Center</a:t>
            </a:r>
            <a:br>
              <a:rPr lang="en-US" dirty="0"/>
            </a:br>
            <a:r>
              <a:rPr lang="en-US" dirty="0"/>
              <a:t> 600 Okeechobee Blvd, West Palm Beach, </a:t>
            </a:r>
            <a:r>
              <a:rPr lang="en-US" dirty="0" smtClean="0"/>
              <a:t>FL</a:t>
            </a:r>
            <a:endParaRPr lang="en-US" sz="5400" dirty="0"/>
          </a:p>
        </p:txBody>
      </p:sp>
      <p:pic>
        <p:nvPicPr>
          <p:cNvPr id="5" name="Picture 4"/>
          <p:cNvPicPr>
            <a:picLocks noChangeAspect="1"/>
          </p:cNvPicPr>
          <p:nvPr/>
        </p:nvPicPr>
        <p:blipFill>
          <a:blip r:embed="rId2"/>
          <a:stretch>
            <a:fillRect/>
          </a:stretch>
        </p:blipFill>
        <p:spPr>
          <a:xfrm>
            <a:off x="559698" y="499441"/>
            <a:ext cx="2923638" cy="564046"/>
          </a:xfrm>
          <a:prstGeom prst="rect">
            <a:avLst/>
          </a:prstGeom>
        </p:spPr>
      </p:pic>
    </p:spTree>
    <p:extLst>
      <p:ext uri="{BB962C8B-B14F-4D97-AF65-F5344CB8AC3E}">
        <p14:creationId xmlns:p14="http://schemas.microsoft.com/office/powerpoint/2010/main" val="3147933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Theme 2: Grantees told us…..</a:t>
            </a:r>
            <a:endParaRPr lang="en-US" sz="4800" b="1" dirty="0"/>
          </a:p>
        </p:txBody>
      </p:sp>
      <p:sp>
        <p:nvSpPr>
          <p:cNvPr id="3" name="Content Placeholder 2"/>
          <p:cNvSpPr>
            <a:spLocks noGrp="1"/>
          </p:cNvSpPr>
          <p:nvPr>
            <p:ph idx="1"/>
          </p:nvPr>
        </p:nvSpPr>
        <p:spPr>
          <a:xfrm>
            <a:off x="503582" y="2183434"/>
            <a:ext cx="10850218" cy="4351338"/>
          </a:xfrm>
        </p:spPr>
        <p:txBody>
          <a:bodyPr>
            <a:normAutofit/>
          </a:bodyPr>
          <a:lstStyle/>
          <a:p>
            <a:r>
              <a:rPr lang="en-US" sz="3600" dirty="0" smtClean="0"/>
              <a:t>Partnerships </a:t>
            </a:r>
            <a:r>
              <a:rPr lang="en-US" sz="3600" dirty="0"/>
              <a:t>are more than a collection of partners </a:t>
            </a:r>
            <a:r>
              <a:rPr lang="en-US" sz="3600" dirty="0" smtClean="0"/>
              <a:t>coordinating separate </a:t>
            </a:r>
            <a:r>
              <a:rPr lang="en-US" sz="3600" dirty="0"/>
              <a:t>services and roles</a:t>
            </a:r>
            <a:r>
              <a:rPr lang="en-US" sz="3600" dirty="0" smtClean="0"/>
              <a:t>.</a:t>
            </a:r>
          </a:p>
          <a:p>
            <a:r>
              <a:rPr lang="en-US" sz="3600" dirty="0" smtClean="0"/>
              <a:t>Partners </a:t>
            </a:r>
            <a:r>
              <a:rPr lang="en-US" sz="3600" dirty="0"/>
              <a:t>had to think outside </a:t>
            </a:r>
            <a:r>
              <a:rPr lang="en-US" sz="3600" dirty="0" smtClean="0"/>
              <a:t>the </a:t>
            </a:r>
            <a:r>
              <a:rPr lang="en-US" sz="3600" dirty="0"/>
              <a:t>box and do things differently</a:t>
            </a:r>
            <a:r>
              <a:rPr lang="en-US" sz="3600" dirty="0" smtClean="0"/>
              <a:t>.</a:t>
            </a:r>
          </a:p>
          <a:p>
            <a:r>
              <a:rPr lang="en-US" sz="3600" dirty="0"/>
              <a:t>“First-of-its-kind” intersectoral collaboration among mobility managers, transportation professionals, health agencies, social services, employers, rehabilitation and other agencies in their localities. </a:t>
            </a:r>
          </a:p>
          <a:p>
            <a:endParaRPr lang="en-US" dirty="0"/>
          </a:p>
        </p:txBody>
      </p:sp>
      <p:pic>
        <p:nvPicPr>
          <p:cNvPr id="4" name="Picture 3"/>
          <p:cNvPicPr>
            <a:picLocks noChangeAspect="1"/>
          </p:cNvPicPr>
          <p:nvPr/>
        </p:nvPicPr>
        <p:blipFill>
          <a:blip r:embed="rId2"/>
          <a:stretch>
            <a:fillRect/>
          </a:stretch>
        </p:blipFill>
        <p:spPr>
          <a:xfrm>
            <a:off x="8381170" y="122930"/>
            <a:ext cx="2903056" cy="2140017"/>
          </a:xfrm>
          <a:prstGeom prst="rect">
            <a:avLst/>
          </a:prstGeom>
        </p:spPr>
      </p:pic>
    </p:spTree>
    <p:extLst>
      <p:ext uri="{BB962C8B-B14F-4D97-AF65-F5344CB8AC3E}">
        <p14:creationId xmlns:p14="http://schemas.microsoft.com/office/powerpoint/2010/main" val="539166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3"/>
            <a:ext cx="10515600" cy="966718"/>
          </a:xfrm>
        </p:spPr>
        <p:txBody>
          <a:bodyPr>
            <a:normAutofit fontScale="90000"/>
          </a:bodyPr>
          <a:lstStyle/>
          <a:p>
            <a:pPr algn="ctr"/>
            <a:r>
              <a:rPr lang="en-US" b="1" dirty="0" smtClean="0"/>
              <a:t>Theme 2: We asked --what </a:t>
            </a:r>
            <a:r>
              <a:rPr lang="en-US" b="1" dirty="0"/>
              <a:t>makes for effective </a:t>
            </a:r>
            <a:r>
              <a:rPr lang="en-US" b="1" dirty="0" smtClean="0"/>
              <a:t>partnerships?  </a:t>
            </a:r>
            <a:r>
              <a:rPr lang="en-US" b="1" i="1" dirty="0" smtClean="0"/>
              <a:t>Commitment!!</a:t>
            </a:r>
            <a:r>
              <a:rPr lang="en-US" dirty="0"/>
              <a:t/>
            </a:r>
            <a:br>
              <a:rPr lang="en-US" dirty="0"/>
            </a:br>
            <a:endParaRPr lang="en-US" dirty="0"/>
          </a:p>
        </p:txBody>
      </p:sp>
      <p:sp>
        <p:nvSpPr>
          <p:cNvPr id="3" name="Content Placeholder 2"/>
          <p:cNvSpPr>
            <a:spLocks noGrp="1"/>
          </p:cNvSpPr>
          <p:nvPr>
            <p:ph idx="1"/>
          </p:nvPr>
        </p:nvSpPr>
        <p:spPr>
          <a:xfrm>
            <a:off x="838199" y="1835563"/>
            <a:ext cx="10760765" cy="3322845"/>
          </a:xfrm>
        </p:spPr>
        <p:txBody>
          <a:bodyPr>
            <a:normAutofit/>
          </a:bodyPr>
          <a:lstStyle/>
          <a:p>
            <a:r>
              <a:rPr lang="en-US" sz="3600" dirty="0" smtClean="0"/>
              <a:t>Committed partners made the difference</a:t>
            </a:r>
          </a:p>
          <a:p>
            <a:r>
              <a:rPr lang="en-US" sz="3600" dirty="0" smtClean="0"/>
              <a:t>Collaboration falls on a spectrum -- from ‘cheerleaders’ to ‘MVPs’</a:t>
            </a:r>
          </a:p>
          <a:p>
            <a:r>
              <a:rPr lang="en-US" sz="3600" dirty="0" smtClean="0"/>
              <a:t>Committed partnerships = key measure of success </a:t>
            </a:r>
            <a:endParaRPr lang="en-US" sz="3600" i="1" dirty="0"/>
          </a:p>
          <a:p>
            <a:r>
              <a:rPr lang="en-US" sz="3600" i="1" dirty="0" smtClean="0"/>
              <a:t>Commitment science </a:t>
            </a:r>
            <a:r>
              <a:rPr lang="en-US" sz="3600" dirty="0" smtClean="0"/>
              <a:t>is a thing</a:t>
            </a:r>
          </a:p>
          <a:p>
            <a:endParaRPr lang="en-US" dirty="0"/>
          </a:p>
          <a:p>
            <a:endParaRPr lang="en-US" dirty="0"/>
          </a:p>
        </p:txBody>
      </p:sp>
      <p:pic>
        <p:nvPicPr>
          <p:cNvPr id="4" name="Picture 3"/>
          <p:cNvPicPr>
            <a:picLocks noChangeAspect="1"/>
          </p:cNvPicPr>
          <p:nvPr/>
        </p:nvPicPr>
        <p:blipFill>
          <a:blip r:embed="rId2"/>
          <a:stretch>
            <a:fillRect/>
          </a:stretch>
        </p:blipFill>
        <p:spPr>
          <a:xfrm>
            <a:off x="7349930" y="4477327"/>
            <a:ext cx="4003870" cy="1983108"/>
          </a:xfrm>
          <a:prstGeom prst="rect">
            <a:avLst/>
          </a:prstGeom>
        </p:spPr>
      </p:pic>
    </p:spTree>
    <p:extLst>
      <p:ext uri="{BB962C8B-B14F-4D97-AF65-F5344CB8AC3E}">
        <p14:creationId xmlns:p14="http://schemas.microsoft.com/office/powerpoint/2010/main" val="4097782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052" y="593725"/>
            <a:ext cx="10515600" cy="1325563"/>
          </a:xfrm>
        </p:spPr>
        <p:txBody>
          <a:bodyPr>
            <a:normAutofit/>
          </a:bodyPr>
          <a:lstStyle/>
          <a:p>
            <a:r>
              <a:rPr lang="en-US" b="1" dirty="0" smtClean="0">
                <a:solidFill>
                  <a:srgbClr val="7030A0"/>
                </a:solidFill>
              </a:rPr>
              <a:t>Theme 3: Be politically astute and </a:t>
            </a:r>
            <a:br>
              <a:rPr lang="en-US" b="1" dirty="0" smtClean="0">
                <a:solidFill>
                  <a:srgbClr val="7030A0"/>
                </a:solidFill>
              </a:rPr>
            </a:br>
            <a:r>
              <a:rPr lang="en-US" b="1" dirty="0" smtClean="0">
                <a:solidFill>
                  <a:srgbClr val="7030A0"/>
                </a:solidFill>
              </a:rPr>
              <a:t>engage local leaders</a:t>
            </a:r>
            <a:endParaRPr lang="en-US" b="1" dirty="0">
              <a:solidFill>
                <a:srgbClr val="7030A0"/>
              </a:solidFill>
            </a:endParaRPr>
          </a:p>
        </p:txBody>
      </p:sp>
      <p:sp>
        <p:nvSpPr>
          <p:cNvPr id="3" name="Content Placeholder 2"/>
          <p:cNvSpPr>
            <a:spLocks noGrp="1"/>
          </p:cNvSpPr>
          <p:nvPr>
            <p:ph idx="1"/>
          </p:nvPr>
        </p:nvSpPr>
        <p:spPr>
          <a:xfrm>
            <a:off x="838200" y="2272886"/>
            <a:ext cx="10515600" cy="4351338"/>
          </a:xfrm>
        </p:spPr>
        <p:txBody>
          <a:bodyPr/>
          <a:lstStyle/>
          <a:p>
            <a:r>
              <a:rPr lang="en-US" sz="3600" dirty="0" smtClean="0"/>
              <a:t>Learn from others how ‘</a:t>
            </a:r>
            <a:r>
              <a:rPr lang="en-US" sz="3600" dirty="0"/>
              <a:t>doing the politics’ can accelerate the project growth and success. </a:t>
            </a:r>
            <a:endParaRPr lang="en-US" sz="3600" dirty="0" smtClean="0"/>
          </a:p>
          <a:p>
            <a:r>
              <a:rPr lang="en-US" sz="3600" dirty="0" smtClean="0"/>
              <a:t>As </a:t>
            </a:r>
            <a:r>
              <a:rPr lang="en-US" sz="3600" dirty="0"/>
              <a:t>one project reported, </a:t>
            </a:r>
            <a:r>
              <a:rPr lang="en-US" sz="3600" i="1" dirty="0"/>
              <a:t>“All of the mayors showed up at our meetings because they were invited (and we fed them). They remained engaged and supported us throughout because they understood what we were doing. And they were essential for our expansion</a:t>
            </a:r>
            <a:r>
              <a:rPr lang="en-US" sz="3600" i="1" dirty="0" smtClean="0"/>
              <a:t>.”</a:t>
            </a:r>
            <a:endParaRPr lang="en-US" sz="3600" dirty="0"/>
          </a:p>
          <a:p>
            <a:endParaRPr lang="en-US" dirty="0"/>
          </a:p>
        </p:txBody>
      </p:sp>
      <p:pic>
        <p:nvPicPr>
          <p:cNvPr id="4" name="Picture 3"/>
          <p:cNvPicPr>
            <a:picLocks noChangeAspect="1"/>
          </p:cNvPicPr>
          <p:nvPr/>
        </p:nvPicPr>
        <p:blipFill>
          <a:blip r:embed="rId2"/>
          <a:stretch>
            <a:fillRect/>
          </a:stretch>
        </p:blipFill>
        <p:spPr>
          <a:xfrm>
            <a:off x="9463548" y="197852"/>
            <a:ext cx="2170364" cy="1627773"/>
          </a:xfrm>
          <a:prstGeom prst="rect">
            <a:avLst/>
          </a:prstGeom>
        </p:spPr>
      </p:pic>
    </p:spTree>
    <p:extLst>
      <p:ext uri="{BB962C8B-B14F-4D97-AF65-F5344CB8AC3E}">
        <p14:creationId xmlns:p14="http://schemas.microsoft.com/office/powerpoint/2010/main" val="2206779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992" y="587752"/>
            <a:ext cx="10515600" cy="1325563"/>
          </a:xfrm>
        </p:spPr>
        <p:txBody>
          <a:bodyPr>
            <a:normAutofit fontScale="90000"/>
          </a:bodyPr>
          <a:lstStyle/>
          <a:p>
            <a:r>
              <a:rPr lang="en-US" b="1" dirty="0" smtClean="0">
                <a:solidFill>
                  <a:srgbClr val="7030A0"/>
                </a:solidFill>
              </a:rPr>
              <a:t>Theme 4: Pilot model serves as a</a:t>
            </a:r>
            <a:br>
              <a:rPr lang="en-US" b="1" dirty="0" smtClean="0">
                <a:solidFill>
                  <a:srgbClr val="7030A0"/>
                </a:solidFill>
              </a:rPr>
            </a:br>
            <a:r>
              <a:rPr lang="en-US" b="1" dirty="0" smtClean="0">
                <a:solidFill>
                  <a:srgbClr val="7030A0"/>
                </a:solidFill>
              </a:rPr>
              <a:t>springboard into the future: build</a:t>
            </a:r>
            <a:br>
              <a:rPr lang="en-US" b="1" dirty="0" smtClean="0">
                <a:solidFill>
                  <a:srgbClr val="7030A0"/>
                </a:solidFill>
              </a:rPr>
            </a:br>
            <a:r>
              <a:rPr lang="en-US" b="1" dirty="0" smtClean="0">
                <a:solidFill>
                  <a:srgbClr val="7030A0"/>
                </a:solidFill>
              </a:rPr>
              <a:t>in data gathering from the start</a:t>
            </a:r>
            <a:endParaRPr lang="en-US" b="1" dirty="0">
              <a:solidFill>
                <a:srgbClr val="7030A0"/>
              </a:solidFill>
            </a:endParaRPr>
          </a:p>
        </p:txBody>
      </p:sp>
      <p:sp>
        <p:nvSpPr>
          <p:cNvPr id="3" name="Content Placeholder 2"/>
          <p:cNvSpPr>
            <a:spLocks noGrp="1"/>
          </p:cNvSpPr>
          <p:nvPr>
            <p:ph idx="1"/>
          </p:nvPr>
        </p:nvSpPr>
        <p:spPr>
          <a:xfrm>
            <a:off x="838199" y="2292764"/>
            <a:ext cx="10780643" cy="4351338"/>
          </a:xfrm>
        </p:spPr>
        <p:txBody>
          <a:bodyPr>
            <a:normAutofit/>
          </a:bodyPr>
          <a:lstStyle/>
          <a:p>
            <a:r>
              <a:rPr lang="en-US" dirty="0" smtClean="0"/>
              <a:t>Successful </a:t>
            </a:r>
            <a:r>
              <a:rPr lang="en-US" dirty="0"/>
              <a:t>projects regularly evaluate </a:t>
            </a:r>
            <a:r>
              <a:rPr lang="en-US" dirty="0" smtClean="0"/>
              <a:t>effectiveness and seek feedback </a:t>
            </a:r>
            <a:r>
              <a:rPr lang="en-US" dirty="0"/>
              <a:t>from stakeholders. </a:t>
            </a:r>
            <a:endParaRPr lang="en-US" dirty="0" smtClean="0"/>
          </a:p>
          <a:p>
            <a:r>
              <a:rPr lang="en-US" dirty="0" smtClean="0"/>
              <a:t>Define </a:t>
            </a:r>
            <a:r>
              <a:rPr lang="en-US" dirty="0"/>
              <a:t>and communicate the </a:t>
            </a:r>
            <a:r>
              <a:rPr lang="en-US" i="1" dirty="0"/>
              <a:t>life changing nature of </a:t>
            </a:r>
            <a:r>
              <a:rPr lang="en-US" i="1" dirty="0" smtClean="0"/>
              <a:t>the </a:t>
            </a:r>
            <a:r>
              <a:rPr lang="en-US" i="1" dirty="0"/>
              <a:t>work</a:t>
            </a:r>
            <a:r>
              <a:rPr lang="en-US" dirty="0"/>
              <a:t> – </a:t>
            </a:r>
            <a:r>
              <a:rPr lang="en-US" dirty="0" smtClean="0"/>
              <a:t> </a:t>
            </a:r>
            <a:r>
              <a:rPr lang="en-US" dirty="0"/>
              <a:t>giving people real choices in their lives to age in place, access food security, access medical and behavioral health care, actually complete their courses of treatment, and increase human interaction. </a:t>
            </a:r>
            <a:endParaRPr lang="en-US" dirty="0" smtClean="0"/>
          </a:p>
          <a:p>
            <a:r>
              <a:rPr lang="en-US" dirty="0"/>
              <a:t>Build data gathering into your design, </a:t>
            </a:r>
            <a:r>
              <a:rPr lang="en-US" dirty="0" smtClean="0"/>
              <a:t>planning, implementation</a:t>
            </a:r>
            <a:r>
              <a:rPr lang="en-US" dirty="0"/>
              <a:t>, </a:t>
            </a:r>
            <a:r>
              <a:rPr lang="en-US" dirty="0" smtClean="0"/>
              <a:t>and justification for sustaining the </a:t>
            </a:r>
            <a:r>
              <a:rPr lang="en-US" dirty="0"/>
              <a:t>project. </a:t>
            </a:r>
          </a:p>
          <a:p>
            <a:r>
              <a:rPr lang="en-US" dirty="0" smtClean="0"/>
              <a:t>Capture qualitative data on impacts for highly </a:t>
            </a:r>
            <a:r>
              <a:rPr lang="en-US" dirty="0"/>
              <a:t>remote </a:t>
            </a:r>
            <a:r>
              <a:rPr lang="en-US" dirty="0" smtClean="0"/>
              <a:t>communities where no previous services existed.   </a:t>
            </a:r>
          </a:p>
          <a:p>
            <a:endParaRPr lang="en-US" dirty="0"/>
          </a:p>
        </p:txBody>
      </p:sp>
      <p:pic>
        <p:nvPicPr>
          <p:cNvPr id="4" name="Picture 3"/>
          <p:cNvPicPr>
            <a:picLocks noChangeAspect="1"/>
          </p:cNvPicPr>
          <p:nvPr/>
        </p:nvPicPr>
        <p:blipFill>
          <a:blip r:embed="rId2"/>
          <a:stretch>
            <a:fillRect/>
          </a:stretch>
        </p:blipFill>
        <p:spPr>
          <a:xfrm>
            <a:off x="8885583" y="365125"/>
            <a:ext cx="2058390" cy="1548190"/>
          </a:xfrm>
          <a:prstGeom prst="rect">
            <a:avLst/>
          </a:prstGeom>
        </p:spPr>
      </p:pic>
    </p:spTree>
    <p:extLst>
      <p:ext uri="{BB962C8B-B14F-4D97-AF65-F5344CB8AC3E}">
        <p14:creationId xmlns:p14="http://schemas.microsoft.com/office/powerpoint/2010/main" val="1270071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Theme 4:  Build data skills in operational metrics and performance measurement</a:t>
            </a:r>
            <a:endParaRPr lang="en-US" b="1" dirty="0">
              <a:solidFill>
                <a:srgbClr val="FF0000"/>
              </a:solidFill>
            </a:endParaRPr>
          </a:p>
        </p:txBody>
      </p:sp>
      <p:sp>
        <p:nvSpPr>
          <p:cNvPr id="3" name="Content Placeholder 2"/>
          <p:cNvSpPr>
            <a:spLocks noGrp="1"/>
          </p:cNvSpPr>
          <p:nvPr>
            <p:ph idx="1"/>
          </p:nvPr>
        </p:nvSpPr>
        <p:spPr>
          <a:xfrm>
            <a:off x="718931" y="2198067"/>
            <a:ext cx="10515600" cy="4500908"/>
          </a:xfrm>
        </p:spPr>
        <p:txBody>
          <a:bodyPr>
            <a:normAutofit/>
          </a:bodyPr>
          <a:lstStyle/>
          <a:p>
            <a:r>
              <a:rPr lang="en-US" sz="3600" dirty="0" smtClean="0"/>
              <a:t>Analysis </a:t>
            </a:r>
            <a:r>
              <a:rPr lang="en-US" sz="3600" dirty="0"/>
              <a:t>of regional needs, barriers, and </a:t>
            </a:r>
            <a:endParaRPr lang="en-US" sz="3600" dirty="0" smtClean="0"/>
          </a:p>
          <a:p>
            <a:pPr marL="0" indent="0">
              <a:buNone/>
            </a:pPr>
            <a:r>
              <a:rPr lang="en-US" sz="3600" dirty="0"/>
              <a:t> </a:t>
            </a:r>
            <a:r>
              <a:rPr lang="en-US" sz="3600" dirty="0" smtClean="0"/>
              <a:t> pent-up </a:t>
            </a:r>
            <a:r>
              <a:rPr lang="en-US" sz="3600" dirty="0"/>
              <a:t>demand for transportation </a:t>
            </a:r>
            <a:r>
              <a:rPr lang="en-US" sz="3600" dirty="0" smtClean="0"/>
              <a:t>services</a:t>
            </a:r>
          </a:p>
          <a:p>
            <a:r>
              <a:rPr lang="en-US" sz="3600" dirty="0" smtClean="0"/>
              <a:t>Value </a:t>
            </a:r>
            <a:r>
              <a:rPr lang="en-US" sz="3600" dirty="0"/>
              <a:t>of community data and performance measurement to track </a:t>
            </a:r>
            <a:r>
              <a:rPr lang="en-US" sz="3600" dirty="0" smtClean="0"/>
              <a:t>services</a:t>
            </a:r>
          </a:p>
          <a:p>
            <a:r>
              <a:rPr lang="en-US" sz="3600" dirty="0" smtClean="0"/>
              <a:t>Qualitative </a:t>
            </a:r>
            <a:r>
              <a:rPr lang="en-US" sz="3600" dirty="0"/>
              <a:t>data on partnerships and the development process.</a:t>
            </a:r>
          </a:p>
          <a:p>
            <a:r>
              <a:rPr lang="en-US" sz="3600" dirty="0" smtClean="0"/>
              <a:t>Grant </a:t>
            </a:r>
            <a:r>
              <a:rPr lang="en-US" sz="3600" dirty="0"/>
              <a:t>writing skills that integrate performance data.</a:t>
            </a:r>
          </a:p>
          <a:p>
            <a:endParaRPr lang="en-US" dirty="0"/>
          </a:p>
        </p:txBody>
      </p:sp>
      <p:pic>
        <p:nvPicPr>
          <p:cNvPr id="5" name="Picture 4"/>
          <p:cNvPicPr>
            <a:picLocks noChangeAspect="1"/>
          </p:cNvPicPr>
          <p:nvPr/>
        </p:nvPicPr>
        <p:blipFill>
          <a:blip r:embed="rId2"/>
          <a:stretch>
            <a:fillRect/>
          </a:stretch>
        </p:blipFill>
        <p:spPr>
          <a:xfrm>
            <a:off x="9293087" y="1690688"/>
            <a:ext cx="2657062" cy="1750896"/>
          </a:xfrm>
          <a:prstGeom prst="rect">
            <a:avLst/>
          </a:prstGeom>
        </p:spPr>
      </p:pic>
    </p:spTree>
    <p:extLst>
      <p:ext uri="{BB962C8B-B14F-4D97-AF65-F5344CB8AC3E}">
        <p14:creationId xmlns:p14="http://schemas.microsoft.com/office/powerpoint/2010/main" val="3633915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7030A0"/>
                </a:solidFill>
              </a:rPr>
              <a:t>Theme 5: Identify existing resources </a:t>
            </a:r>
            <a:br>
              <a:rPr lang="en-US" b="1" dirty="0" smtClean="0">
                <a:solidFill>
                  <a:srgbClr val="7030A0"/>
                </a:solidFill>
              </a:rPr>
            </a:br>
            <a:r>
              <a:rPr lang="en-US" b="1" dirty="0" smtClean="0">
                <a:solidFill>
                  <a:srgbClr val="7030A0"/>
                </a:solidFill>
              </a:rPr>
              <a:t>and plan early for sustainability.</a:t>
            </a:r>
            <a:endParaRPr lang="en-US" b="1" dirty="0">
              <a:solidFill>
                <a:srgbClr val="7030A0"/>
              </a:solidFill>
            </a:endParaRPr>
          </a:p>
        </p:txBody>
      </p:sp>
      <p:sp>
        <p:nvSpPr>
          <p:cNvPr id="3" name="Content Placeholder 2"/>
          <p:cNvSpPr>
            <a:spLocks noGrp="1"/>
          </p:cNvSpPr>
          <p:nvPr>
            <p:ph idx="1"/>
          </p:nvPr>
        </p:nvSpPr>
        <p:spPr>
          <a:xfrm>
            <a:off x="838200" y="1992898"/>
            <a:ext cx="10772786" cy="4624871"/>
          </a:xfrm>
        </p:spPr>
        <p:txBody>
          <a:bodyPr>
            <a:normAutofit lnSpcReduction="10000"/>
          </a:bodyPr>
          <a:lstStyle/>
          <a:p>
            <a:r>
              <a:rPr lang="en-US" dirty="0"/>
              <a:t>Move beyond a patchwork of grants or bartering to find a way to integrate the community.  </a:t>
            </a:r>
          </a:p>
          <a:p>
            <a:r>
              <a:rPr lang="en-US" dirty="0" smtClean="0"/>
              <a:t>Include </a:t>
            </a:r>
            <a:r>
              <a:rPr lang="en-US" dirty="0"/>
              <a:t>sustainability planning </a:t>
            </a:r>
            <a:r>
              <a:rPr lang="en-US" dirty="0" smtClean="0"/>
              <a:t>from the start (Sustainability Assessment Tool/MM-SAT).</a:t>
            </a:r>
          </a:p>
          <a:p>
            <a:r>
              <a:rPr lang="en-US" dirty="0" smtClean="0"/>
              <a:t>Learn how others have integrated with </a:t>
            </a:r>
            <a:r>
              <a:rPr lang="en-US" dirty="0"/>
              <a:t>the </a:t>
            </a:r>
            <a:r>
              <a:rPr lang="en-US" dirty="0" smtClean="0"/>
              <a:t>community:</a:t>
            </a:r>
          </a:p>
          <a:p>
            <a:pPr lvl="1"/>
            <a:r>
              <a:rPr lang="en-US" dirty="0"/>
              <a:t>state and local grants; </a:t>
            </a:r>
          </a:p>
          <a:p>
            <a:pPr lvl="1"/>
            <a:r>
              <a:rPr lang="en-US" dirty="0"/>
              <a:t>innovative local collaboration; </a:t>
            </a:r>
          </a:p>
          <a:p>
            <a:pPr lvl="1"/>
            <a:r>
              <a:rPr lang="en-US" dirty="0"/>
              <a:t>political engagement; </a:t>
            </a:r>
          </a:p>
          <a:p>
            <a:pPr lvl="1"/>
            <a:r>
              <a:rPr lang="en-US" dirty="0"/>
              <a:t>shared resources. </a:t>
            </a:r>
          </a:p>
          <a:p>
            <a:r>
              <a:rPr lang="en-US" sz="2800" dirty="0" smtClean="0"/>
              <a:t>Learn how others have replicated their project in surrounding </a:t>
            </a:r>
            <a:r>
              <a:rPr lang="en-US" sz="2800" dirty="0"/>
              <a:t>communities. </a:t>
            </a:r>
          </a:p>
          <a:p>
            <a:endParaRPr lang="en-US" dirty="0"/>
          </a:p>
        </p:txBody>
      </p:sp>
      <p:pic>
        <p:nvPicPr>
          <p:cNvPr id="4" name="Picture 3"/>
          <p:cNvPicPr>
            <a:picLocks noChangeAspect="1"/>
          </p:cNvPicPr>
          <p:nvPr/>
        </p:nvPicPr>
        <p:blipFill>
          <a:blip r:embed="rId2"/>
          <a:stretch>
            <a:fillRect/>
          </a:stretch>
        </p:blipFill>
        <p:spPr>
          <a:xfrm>
            <a:off x="9446718" y="214019"/>
            <a:ext cx="2164268" cy="1627773"/>
          </a:xfrm>
          <a:prstGeom prst="rect">
            <a:avLst/>
          </a:prstGeom>
        </p:spPr>
      </p:pic>
    </p:spTree>
    <p:extLst>
      <p:ext uri="{BB962C8B-B14F-4D97-AF65-F5344CB8AC3E}">
        <p14:creationId xmlns:p14="http://schemas.microsoft.com/office/powerpoint/2010/main" val="1758936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687" y="406242"/>
            <a:ext cx="10515600" cy="1325563"/>
          </a:xfrm>
        </p:spPr>
        <p:txBody>
          <a:bodyPr>
            <a:normAutofit fontScale="90000"/>
          </a:bodyPr>
          <a:lstStyle/>
          <a:p>
            <a:r>
              <a:rPr lang="en-US" b="1" dirty="0" smtClean="0">
                <a:solidFill>
                  <a:srgbClr val="7030A0"/>
                </a:solidFill>
              </a:rPr>
              <a:t>Theme 6: Make sure they know you are there! Prioritize early marketing to broaden </a:t>
            </a:r>
            <a:br>
              <a:rPr lang="en-US" b="1" dirty="0" smtClean="0">
                <a:solidFill>
                  <a:srgbClr val="7030A0"/>
                </a:solidFill>
              </a:rPr>
            </a:br>
            <a:r>
              <a:rPr lang="en-US" b="1" dirty="0" smtClean="0">
                <a:solidFill>
                  <a:srgbClr val="7030A0"/>
                </a:solidFill>
              </a:rPr>
              <a:t>your reach to target audiences. </a:t>
            </a:r>
            <a:endParaRPr lang="en-US" b="1" dirty="0">
              <a:solidFill>
                <a:srgbClr val="7030A0"/>
              </a:solidFill>
            </a:endParaRPr>
          </a:p>
        </p:txBody>
      </p:sp>
      <p:sp>
        <p:nvSpPr>
          <p:cNvPr id="3" name="Content Placeholder 2"/>
          <p:cNvSpPr>
            <a:spLocks noGrp="1"/>
          </p:cNvSpPr>
          <p:nvPr>
            <p:ph idx="1"/>
          </p:nvPr>
        </p:nvSpPr>
        <p:spPr>
          <a:xfrm>
            <a:off x="617772" y="2266122"/>
            <a:ext cx="10797430" cy="4273825"/>
          </a:xfrm>
        </p:spPr>
        <p:txBody>
          <a:bodyPr>
            <a:normAutofit/>
          </a:bodyPr>
          <a:lstStyle/>
          <a:p>
            <a:r>
              <a:rPr lang="en-US" sz="3600" dirty="0"/>
              <a:t>Remove </a:t>
            </a:r>
            <a:r>
              <a:rPr lang="en-US" sz="3600" dirty="0" smtClean="0"/>
              <a:t>obstacles </a:t>
            </a:r>
            <a:r>
              <a:rPr lang="en-US" sz="3600" dirty="0"/>
              <a:t>to </a:t>
            </a:r>
            <a:r>
              <a:rPr lang="en-US" sz="3600" dirty="0" smtClean="0"/>
              <a:t>marketing (e.g., complex approval processes).</a:t>
            </a:r>
            <a:endParaRPr lang="en-US" sz="3600" dirty="0"/>
          </a:p>
          <a:p>
            <a:pPr lvl="0"/>
            <a:r>
              <a:rPr lang="en-US" sz="3600" dirty="0"/>
              <a:t>Marketing </a:t>
            </a:r>
            <a:r>
              <a:rPr lang="en-US" sz="3600" dirty="0" smtClean="0"/>
              <a:t>reflects </a:t>
            </a:r>
            <a:r>
              <a:rPr lang="en-US" sz="3600" dirty="0"/>
              <a:t>the </a:t>
            </a:r>
            <a:r>
              <a:rPr lang="en-US" sz="3600" b="1" i="1" dirty="0"/>
              <a:t>whole </a:t>
            </a:r>
            <a:r>
              <a:rPr lang="en-US" sz="3600" b="1" i="1" dirty="0" smtClean="0"/>
              <a:t>partnership,</a:t>
            </a:r>
            <a:r>
              <a:rPr lang="en-US" sz="3600" dirty="0" smtClean="0"/>
              <a:t> </a:t>
            </a:r>
            <a:r>
              <a:rPr lang="en-US" sz="3600" dirty="0"/>
              <a:t>not just one </a:t>
            </a:r>
            <a:r>
              <a:rPr lang="en-US" sz="3600" dirty="0" smtClean="0"/>
              <a:t>organization. </a:t>
            </a:r>
            <a:endParaRPr lang="en-US" sz="3600" dirty="0"/>
          </a:p>
          <a:p>
            <a:pPr lvl="0"/>
            <a:r>
              <a:rPr lang="en-US" sz="3600" dirty="0" smtClean="0"/>
              <a:t>Increase ‘</a:t>
            </a:r>
            <a:r>
              <a:rPr lang="en-US" sz="3600" dirty="0"/>
              <a:t>observability’ – </a:t>
            </a:r>
            <a:r>
              <a:rPr lang="en-US" sz="3600" dirty="0" smtClean="0"/>
              <a:t>a new </a:t>
            </a:r>
            <a:r>
              <a:rPr lang="en-US" sz="3600" dirty="0"/>
              <a:t>thing </a:t>
            </a:r>
            <a:r>
              <a:rPr lang="en-US" sz="3600" dirty="0" smtClean="0"/>
              <a:t>is happening</a:t>
            </a:r>
            <a:r>
              <a:rPr lang="en-US" sz="3600" dirty="0"/>
              <a:t>.</a:t>
            </a:r>
            <a:r>
              <a:rPr lang="en-US" sz="3600" dirty="0" smtClean="0"/>
              <a:t> </a:t>
            </a:r>
            <a:endParaRPr lang="en-US" sz="3600" dirty="0"/>
          </a:p>
          <a:p>
            <a:pPr lvl="0"/>
            <a:r>
              <a:rPr lang="en-US" sz="3600" dirty="0" smtClean="0"/>
              <a:t>Communicate to all (both </a:t>
            </a:r>
            <a:r>
              <a:rPr lang="en-US" sz="3600" dirty="0"/>
              <a:t>customers and </a:t>
            </a:r>
            <a:r>
              <a:rPr lang="en-US" sz="3600" dirty="0" smtClean="0"/>
              <a:t>partners) </a:t>
            </a:r>
            <a:r>
              <a:rPr lang="en-US" sz="3600" dirty="0"/>
              <a:t>-- how they will be better off with the new </a:t>
            </a:r>
            <a:r>
              <a:rPr lang="en-US" sz="3600" dirty="0" smtClean="0"/>
              <a:t>services. </a:t>
            </a:r>
          </a:p>
          <a:p>
            <a:endParaRPr lang="en-US" dirty="0"/>
          </a:p>
        </p:txBody>
      </p:sp>
      <p:pic>
        <p:nvPicPr>
          <p:cNvPr id="4" name="Picture 3"/>
          <p:cNvPicPr>
            <a:picLocks noChangeAspect="1"/>
          </p:cNvPicPr>
          <p:nvPr/>
        </p:nvPicPr>
        <p:blipFill>
          <a:blip r:embed="rId2"/>
          <a:stretch>
            <a:fillRect/>
          </a:stretch>
        </p:blipFill>
        <p:spPr>
          <a:xfrm>
            <a:off x="9927124" y="694477"/>
            <a:ext cx="1887410" cy="1422558"/>
          </a:xfrm>
          <a:prstGeom prst="rect">
            <a:avLst/>
          </a:prstGeom>
        </p:spPr>
      </p:pic>
    </p:spTree>
    <p:extLst>
      <p:ext uri="{BB962C8B-B14F-4D97-AF65-F5344CB8AC3E}">
        <p14:creationId xmlns:p14="http://schemas.microsoft.com/office/powerpoint/2010/main" val="700218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748" y="516229"/>
            <a:ext cx="10515600" cy="1325563"/>
          </a:xfrm>
        </p:spPr>
        <p:txBody>
          <a:bodyPr>
            <a:normAutofit fontScale="90000"/>
          </a:bodyPr>
          <a:lstStyle/>
          <a:p>
            <a:r>
              <a:rPr lang="en-US" b="1" dirty="0" smtClean="0"/>
              <a:t>Theme 6:  Broaden your reach:</a:t>
            </a:r>
            <a:br>
              <a:rPr lang="en-US" b="1" dirty="0" smtClean="0"/>
            </a:br>
            <a:r>
              <a:rPr lang="en-US" b="1" dirty="0" smtClean="0"/>
              <a:t>Engage new riders with little experience </a:t>
            </a:r>
            <a:br>
              <a:rPr lang="en-US" b="1" dirty="0" smtClean="0"/>
            </a:br>
            <a:r>
              <a:rPr lang="en-US" b="1" dirty="0" smtClean="0"/>
              <a:t>with public transit</a:t>
            </a:r>
            <a:endParaRPr lang="en-US" b="1" dirty="0"/>
          </a:p>
        </p:txBody>
      </p:sp>
      <p:sp>
        <p:nvSpPr>
          <p:cNvPr id="3" name="Content Placeholder 2"/>
          <p:cNvSpPr>
            <a:spLocks noGrp="1"/>
          </p:cNvSpPr>
          <p:nvPr>
            <p:ph idx="1"/>
          </p:nvPr>
        </p:nvSpPr>
        <p:spPr>
          <a:xfrm>
            <a:off x="838199" y="2223190"/>
            <a:ext cx="10760765" cy="4351338"/>
          </a:xfrm>
        </p:spPr>
        <p:txBody>
          <a:bodyPr>
            <a:normAutofit/>
          </a:bodyPr>
          <a:lstStyle/>
          <a:p>
            <a:r>
              <a:rPr lang="en-US" sz="3200" dirty="0" smtClean="0"/>
              <a:t>Many people are fearful, with little </a:t>
            </a:r>
            <a:r>
              <a:rPr lang="en-US" sz="3200" dirty="0"/>
              <a:t>experience with public </a:t>
            </a:r>
            <a:r>
              <a:rPr lang="en-US" sz="3200" dirty="0" smtClean="0"/>
              <a:t>transit beyond high school buses.</a:t>
            </a:r>
          </a:p>
          <a:p>
            <a:r>
              <a:rPr lang="en-US" sz="3200" dirty="0" smtClean="0"/>
              <a:t>One project used </a:t>
            </a:r>
            <a:r>
              <a:rPr lang="en-US" sz="3200" dirty="0"/>
              <a:t>the holiday season to </a:t>
            </a:r>
            <a:r>
              <a:rPr lang="en-US" sz="3200" dirty="0" smtClean="0"/>
              <a:t>engage </a:t>
            </a:r>
            <a:r>
              <a:rPr lang="en-US" sz="3200" dirty="0"/>
              <a:t>new riders --  </a:t>
            </a:r>
            <a:r>
              <a:rPr lang="en-US" sz="3200" i="1" dirty="0"/>
              <a:t>“We were able to launch a Christmas shopping event; we decorated the vans, our drivers wore Santa hats and everyone just felt really welcome. We played music and had hot cocoa on the vans for them when they first got on just to make them feel a bit more welcome. It worked!”</a:t>
            </a:r>
            <a:endParaRPr lang="en-US" sz="3200" dirty="0"/>
          </a:p>
          <a:p>
            <a:endParaRPr lang="en-US" dirty="0"/>
          </a:p>
        </p:txBody>
      </p:sp>
      <p:pic>
        <p:nvPicPr>
          <p:cNvPr id="4" name="Picture 3"/>
          <p:cNvPicPr>
            <a:picLocks noChangeAspect="1"/>
          </p:cNvPicPr>
          <p:nvPr/>
        </p:nvPicPr>
        <p:blipFill>
          <a:blip r:embed="rId2"/>
          <a:stretch>
            <a:fillRect/>
          </a:stretch>
        </p:blipFill>
        <p:spPr>
          <a:xfrm>
            <a:off x="9551184" y="365125"/>
            <a:ext cx="2170364" cy="1627773"/>
          </a:xfrm>
          <a:prstGeom prst="rect">
            <a:avLst/>
          </a:prstGeom>
        </p:spPr>
      </p:pic>
    </p:spTree>
    <p:extLst>
      <p:ext uri="{BB962C8B-B14F-4D97-AF65-F5344CB8AC3E}">
        <p14:creationId xmlns:p14="http://schemas.microsoft.com/office/powerpoint/2010/main" val="2706396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Theme 7: Recognize the value of on-site </a:t>
            </a:r>
            <a:br>
              <a:rPr lang="en-US" b="1" dirty="0" smtClean="0">
                <a:solidFill>
                  <a:srgbClr val="7030A0"/>
                </a:solidFill>
              </a:rPr>
            </a:br>
            <a:r>
              <a:rPr lang="en-US" b="1" dirty="0" smtClean="0">
                <a:solidFill>
                  <a:srgbClr val="7030A0"/>
                </a:solidFill>
              </a:rPr>
              <a:t>visits by NCMM staff</a:t>
            </a:r>
            <a:endParaRPr lang="en-US" b="1" dirty="0">
              <a:solidFill>
                <a:srgbClr val="7030A0"/>
              </a:solidFill>
            </a:endParaRPr>
          </a:p>
        </p:txBody>
      </p:sp>
      <p:sp>
        <p:nvSpPr>
          <p:cNvPr id="3" name="Content Placeholder 2"/>
          <p:cNvSpPr>
            <a:spLocks noGrp="1"/>
          </p:cNvSpPr>
          <p:nvPr>
            <p:ph idx="1"/>
          </p:nvPr>
        </p:nvSpPr>
        <p:spPr>
          <a:xfrm>
            <a:off x="675861" y="1825625"/>
            <a:ext cx="10952921" cy="4833592"/>
          </a:xfrm>
        </p:spPr>
        <p:txBody>
          <a:bodyPr>
            <a:normAutofit/>
          </a:bodyPr>
          <a:lstStyle/>
          <a:p>
            <a:r>
              <a:rPr lang="en-US" dirty="0" smtClean="0"/>
              <a:t>Project teams said: </a:t>
            </a:r>
            <a:r>
              <a:rPr lang="en-US" i="1" dirty="0" smtClean="0"/>
              <a:t>“We were ‘boosted’ </a:t>
            </a:r>
            <a:r>
              <a:rPr lang="en-US" i="1" dirty="0"/>
              <a:t>by having the NCMM team come on-site to work with </a:t>
            </a:r>
            <a:r>
              <a:rPr lang="en-US" i="1" dirty="0" smtClean="0"/>
              <a:t>us….. “They contributed </a:t>
            </a:r>
            <a:r>
              <a:rPr lang="en-US" i="1" dirty="0"/>
              <a:t>in ways </a:t>
            </a:r>
            <a:r>
              <a:rPr lang="en-US" i="1" dirty="0" smtClean="0"/>
              <a:t>we </a:t>
            </a:r>
            <a:r>
              <a:rPr lang="en-US" i="1" dirty="0"/>
              <a:t>only realized later, upon reflection, were responsible for </a:t>
            </a:r>
            <a:r>
              <a:rPr lang="en-US" i="1" dirty="0" smtClean="0"/>
              <a:t>our </a:t>
            </a:r>
            <a:r>
              <a:rPr lang="en-US" i="1" dirty="0"/>
              <a:t>continued motivation and resilience</a:t>
            </a:r>
            <a:r>
              <a:rPr lang="en-US" i="1" dirty="0" smtClean="0"/>
              <a:t>.” </a:t>
            </a:r>
          </a:p>
          <a:p>
            <a:r>
              <a:rPr lang="en-US" dirty="0" smtClean="0"/>
              <a:t>“</a:t>
            </a:r>
            <a:r>
              <a:rPr lang="en-US" i="1" dirty="0"/>
              <a:t>It was amazing for </a:t>
            </a:r>
            <a:r>
              <a:rPr lang="en-US" i="1" dirty="0" smtClean="0"/>
              <a:t>NCMM staff to spend </a:t>
            </a:r>
            <a:r>
              <a:rPr lang="en-US" i="1" dirty="0"/>
              <a:t>their time and come to us for that week long training. Even though we are this little town in Idaho, they brought so many resources and gave us a week of their time during a blizzard, working from sunup to sundown, with a 45 minute drive from us to their hotel. They did everything they could to make sure that we felt comfortable moving forward. The biggest thing that kept us going was knowing we had outside people pay attention and help us and really care.”</a:t>
            </a:r>
            <a:r>
              <a:rPr lang="en-US" dirty="0"/>
              <a:t>  </a:t>
            </a:r>
            <a:endParaRPr lang="en-US" dirty="0" smtClean="0"/>
          </a:p>
          <a:p>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10012128" y="214019"/>
            <a:ext cx="1853433" cy="1386181"/>
          </a:xfrm>
          <a:prstGeom prst="rect">
            <a:avLst/>
          </a:prstGeom>
        </p:spPr>
      </p:pic>
    </p:spTree>
    <p:extLst>
      <p:ext uri="{BB962C8B-B14F-4D97-AF65-F5344CB8AC3E}">
        <p14:creationId xmlns:p14="http://schemas.microsoft.com/office/powerpoint/2010/main" val="3637547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Theme 7: What we learned from </a:t>
            </a:r>
            <a:br>
              <a:rPr lang="en-US" b="1" dirty="0" smtClean="0"/>
            </a:br>
            <a:r>
              <a:rPr lang="en-US" b="1" dirty="0" smtClean="0"/>
              <a:t>grantees: Years 1-4</a:t>
            </a:r>
            <a:endParaRPr lang="en-US" b="1" dirty="0">
              <a:solidFill>
                <a:srgbClr val="FF0000"/>
              </a:solidFill>
            </a:endParaRPr>
          </a:p>
        </p:txBody>
      </p:sp>
      <p:sp>
        <p:nvSpPr>
          <p:cNvPr id="3" name="Content Placeholder 2"/>
          <p:cNvSpPr>
            <a:spLocks noGrp="1"/>
          </p:cNvSpPr>
          <p:nvPr>
            <p:ph idx="1"/>
          </p:nvPr>
        </p:nvSpPr>
        <p:spPr>
          <a:xfrm>
            <a:off x="748748" y="1958009"/>
            <a:ext cx="10915650" cy="4631634"/>
          </a:xfrm>
        </p:spPr>
        <p:txBody>
          <a:bodyPr>
            <a:normAutofit/>
          </a:bodyPr>
          <a:lstStyle/>
          <a:p>
            <a:r>
              <a:rPr lang="en-US" sz="3200" dirty="0" smtClean="0"/>
              <a:t>NCMM </a:t>
            </a:r>
            <a:r>
              <a:rPr lang="en-US" sz="3200" dirty="0"/>
              <a:t>serves a key advocacy role in building mobility management capacity in </a:t>
            </a:r>
            <a:r>
              <a:rPr lang="en-US" sz="3200" dirty="0" smtClean="0"/>
              <a:t>communities.</a:t>
            </a:r>
          </a:p>
          <a:p>
            <a:r>
              <a:rPr lang="en-US" sz="3200" dirty="0" smtClean="0"/>
              <a:t>Capacity just </a:t>
            </a:r>
            <a:r>
              <a:rPr lang="en-US" sz="3200" dirty="0"/>
              <a:t>emerging in rural and remote regions that lack the infrastructure available in more urban areas</a:t>
            </a:r>
            <a:r>
              <a:rPr lang="en-US" sz="3200" dirty="0" smtClean="0"/>
              <a:t>.</a:t>
            </a:r>
          </a:p>
          <a:p>
            <a:r>
              <a:rPr lang="en-US" sz="3200" dirty="0"/>
              <a:t>NCMM’s </a:t>
            </a:r>
            <a:r>
              <a:rPr lang="en-US" sz="3200" dirty="0" smtClean="0"/>
              <a:t>engagement helps communities leverage local, state and federal resources. </a:t>
            </a:r>
          </a:p>
          <a:p>
            <a:r>
              <a:rPr lang="en-US" sz="3200" b="1" dirty="0"/>
              <a:t>Any community, regardless of size or resources, can be a wellspring for innovation and modernization, as long as they are willing to try. </a:t>
            </a:r>
          </a:p>
          <a:p>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8578298" y="284956"/>
            <a:ext cx="3086100" cy="1485900"/>
          </a:xfrm>
          <a:prstGeom prst="rect">
            <a:avLst/>
          </a:prstGeom>
        </p:spPr>
      </p:pic>
    </p:spTree>
    <p:extLst>
      <p:ext uri="{BB962C8B-B14F-4D97-AF65-F5344CB8AC3E}">
        <p14:creationId xmlns:p14="http://schemas.microsoft.com/office/powerpoint/2010/main" val="3704570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NCMM’s 5 Capacity-Building Measures</a:t>
            </a:r>
            <a:br>
              <a:rPr lang="en-US" b="1" dirty="0" smtClean="0"/>
            </a:br>
            <a:r>
              <a:rPr lang="en-US" b="1" dirty="0" smtClean="0"/>
              <a:t>Year 1-4</a:t>
            </a:r>
            <a:endParaRPr lang="en-US" b="1" dirty="0"/>
          </a:p>
        </p:txBody>
      </p:sp>
      <p:sp>
        <p:nvSpPr>
          <p:cNvPr id="3" name="Content Placeholder 2"/>
          <p:cNvSpPr>
            <a:spLocks noGrp="1"/>
          </p:cNvSpPr>
          <p:nvPr>
            <p:ph idx="1"/>
          </p:nvPr>
        </p:nvSpPr>
        <p:spPr>
          <a:xfrm>
            <a:off x="728869" y="2074102"/>
            <a:ext cx="10515600" cy="4535419"/>
          </a:xfrm>
        </p:spPr>
        <p:txBody>
          <a:bodyPr>
            <a:normAutofit/>
          </a:bodyPr>
          <a:lstStyle/>
          <a:p>
            <a:pPr marL="0" indent="0">
              <a:buNone/>
            </a:pPr>
            <a:r>
              <a:rPr lang="en-US" dirty="0" smtClean="0"/>
              <a:t>Results </a:t>
            </a:r>
            <a:r>
              <a:rPr lang="en-US" dirty="0"/>
              <a:t>and outcomes </a:t>
            </a:r>
            <a:r>
              <a:rPr lang="en-US" dirty="0" smtClean="0"/>
              <a:t>viewed </a:t>
            </a:r>
            <a:r>
              <a:rPr lang="en-US" dirty="0"/>
              <a:t>through </a:t>
            </a:r>
            <a:r>
              <a:rPr lang="en-US" dirty="0" smtClean="0"/>
              <a:t>5 </a:t>
            </a:r>
            <a:r>
              <a:rPr lang="en-US" dirty="0"/>
              <a:t>capacity building </a:t>
            </a:r>
            <a:endParaRPr lang="en-US" dirty="0" smtClean="0"/>
          </a:p>
          <a:p>
            <a:pPr marL="0" indent="0">
              <a:buNone/>
            </a:pPr>
            <a:r>
              <a:rPr lang="en-US" dirty="0" smtClean="0"/>
              <a:t>measures:</a:t>
            </a:r>
            <a:endParaRPr lang="en-US" dirty="0"/>
          </a:p>
          <a:p>
            <a:pPr marL="514350" lvl="0" indent="-514350">
              <a:buFont typeface="+mj-lt"/>
              <a:buAutoNum type="arabicPeriod"/>
            </a:pPr>
            <a:r>
              <a:rPr lang="en-US" dirty="0"/>
              <a:t>Supporting FTA and CCAM agencies in </a:t>
            </a:r>
            <a:r>
              <a:rPr lang="en-US" dirty="0" smtClean="0"/>
              <a:t>cross-sector </a:t>
            </a:r>
            <a:r>
              <a:rPr lang="en-US" dirty="0"/>
              <a:t>partnerships</a:t>
            </a:r>
          </a:p>
          <a:p>
            <a:pPr marL="514350" lvl="0" indent="-514350">
              <a:buFont typeface="+mj-lt"/>
              <a:buAutoNum type="arabicPeriod"/>
            </a:pPr>
            <a:r>
              <a:rPr lang="en-US" dirty="0" smtClean="0"/>
              <a:t>Delivering </a:t>
            </a:r>
            <a:r>
              <a:rPr lang="en-US" dirty="0"/>
              <a:t>universal, targeted, and intensive TA</a:t>
            </a:r>
          </a:p>
          <a:p>
            <a:pPr marL="514350" lvl="0" indent="-514350">
              <a:buFont typeface="+mj-lt"/>
              <a:buAutoNum type="arabicPeriod"/>
            </a:pPr>
            <a:r>
              <a:rPr lang="en-US" dirty="0"/>
              <a:t>Building capacity for mobility management (MM) transportation coordination networks</a:t>
            </a:r>
          </a:p>
          <a:p>
            <a:pPr marL="514350" lvl="0" indent="-514350">
              <a:buFont typeface="+mj-lt"/>
              <a:buAutoNum type="arabicPeriod"/>
            </a:pPr>
            <a:r>
              <a:rPr lang="en-US" dirty="0"/>
              <a:t>Building and sustaining statewide MM </a:t>
            </a:r>
            <a:r>
              <a:rPr lang="en-US" dirty="0" smtClean="0"/>
              <a:t>networks</a:t>
            </a:r>
          </a:p>
          <a:p>
            <a:pPr marL="514350" indent="-514350">
              <a:buFont typeface="+mj-lt"/>
              <a:buAutoNum type="arabicPeriod"/>
            </a:pPr>
            <a:r>
              <a:rPr lang="en-US" dirty="0"/>
              <a:t>Implementing </a:t>
            </a:r>
            <a:r>
              <a:rPr lang="en-US" b="1" dirty="0"/>
              <a:t>demonstration grants </a:t>
            </a:r>
            <a:r>
              <a:rPr lang="en-US" dirty="0"/>
              <a:t>that contribute to </a:t>
            </a:r>
            <a:r>
              <a:rPr lang="en-US" dirty="0" smtClean="0"/>
              <a:t>innovation and improve peoples’ lives</a:t>
            </a:r>
            <a:endParaRPr lang="en-US" dirty="0"/>
          </a:p>
          <a:p>
            <a:pPr marL="514350" lvl="0" indent="-514350">
              <a:buFont typeface="+mj-lt"/>
              <a:buAutoNum type="arabicPeriod"/>
            </a:pPr>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9626462" y="728663"/>
            <a:ext cx="2381250" cy="1924050"/>
          </a:xfrm>
          <a:prstGeom prst="rect">
            <a:avLst/>
          </a:prstGeom>
        </p:spPr>
      </p:pic>
    </p:spTree>
    <p:extLst>
      <p:ext uri="{BB962C8B-B14F-4D97-AF65-F5344CB8AC3E}">
        <p14:creationId xmlns:p14="http://schemas.microsoft.com/office/powerpoint/2010/main" val="898962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7030A0"/>
                </a:solidFill>
              </a:rPr>
              <a:t>Theme 8: Document how you are </a:t>
            </a:r>
            <a:br>
              <a:rPr lang="en-US" b="1" dirty="0" smtClean="0">
                <a:solidFill>
                  <a:srgbClr val="7030A0"/>
                </a:solidFill>
              </a:rPr>
            </a:br>
            <a:r>
              <a:rPr lang="en-US" b="1" dirty="0" smtClean="0">
                <a:solidFill>
                  <a:srgbClr val="7030A0"/>
                </a:solidFill>
              </a:rPr>
              <a:t>making a difference in communities</a:t>
            </a:r>
            <a:endParaRPr lang="en-US" b="1" dirty="0">
              <a:solidFill>
                <a:srgbClr val="7030A0"/>
              </a:solidFill>
            </a:endParaRPr>
          </a:p>
        </p:txBody>
      </p:sp>
      <p:sp>
        <p:nvSpPr>
          <p:cNvPr id="3" name="Content Placeholder 2"/>
          <p:cNvSpPr>
            <a:spLocks noGrp="1"/>
          </p:cNvSpPr>
          <p:nvPr>
            <p:ph idx="1"/>
          </p:nvPr>
        </p:nvSpPr>
        <p:spPr>
          <a:xfrm>
            <a:off x="838200" y="2246243"/>
            <a:ext cx="10808700" cy="4194313"/>
          </a:xfrm>
        </p:spPr>
        <p:txBody>
          <a:bodyPr>
            <a:normAutofit/>
          </a:bodyPr>
          <a:lstStyle/>
          <a:p>
            <a:r>
              <a:rPr lang="en-US" sz="3600" dirty="0"/>
              <a:t>Document how you are making a </a:t>
            </a:r>
            <a:r>
              <a:rPr lang="en-US" sz="3600" dirty="0" smtClean="0"/>
              <a:t>difference – for  </a:t>
            </a:r>
            <a:r>
              <a:rPr lang="en-US" sz="3600" dirty="0"/>
              <a:t>immediate customers, </a:t>
            </a:r>
            <a:r>
              <a:rPr lang="en-US" sz="3600" dirty="0" smtClean="0"/>
              <a:t>and lasting </a:t>
            </a:r>
            <a:r>
              <a:rPr lang="en-US" sz="3600" dirty="0"/>
              <a:t>changes in the </a:t>
            </a:r>
            <a:r>
              <a:rPr lang="en-US" sz="3600" dirty="0" smtClean="0"/>
              <a:t>wider community.</a:t>
            </a:r>
            <a:endParaRPr lang="en-US" sz="3600" dirty="0"/>
          </a:p>
          <a:p>
            <a:r>
              <a:rPr lang="en-US" sz="3600" dirty="0" smtClean="0"/>
              <a:t>Document </a:t>
            </a:r>
            <a:r>
              <a:rPr lang="en-US" sz="3600" dirty="0"/>
              <a:t>broader ‘systemic’ changes in infrastructure, </a:t>
            </a:r>
            <a:r>
              <a:rPr lang="en-US" sz="3600" dirty="0" smtClean="0"/>
              <a:t>collaborative </a:t>
            </a:r>
            <a:r>
              <a:rPr lang="en-US" sz="3600" dirty="0"/>
              <a:t>partnerships, or political support that helps grow and sustain the projects. </a:t>
            </a:r>
            <a:endParaRPr lang="en-US" sz="3600" dirty="0" smtClean="0"/>
          </a:p>
          <a:p>
            <a:r>
              <a:rPr lang="en-US" sz="3600" i="1" dirty="0" smtClean="0"/>
              <a:t>Help us all learn what works.</a:t>
            </a:r>
          </a:p>
          <a:p>
            <a:pPr lvl="0"/>
            <a:endParaRPr lang="en-US" dirty="0"/>
          </a:p>
          <a:p>
            <a:endParaRPr lang="en-US" dirty="0"/>
          </a:p>
        </p:txBody>
      </p:sp>
      <p:pic>
        <p:nvPicPr>
          <p:cNvPr id="4" name="Picture 3"/>
          <p:cNvPicPr>
            <a:picLocks noChangeAspect="1"/>
          </p:cNvPicPr>
          <p:nvPr/>
        </p:nvPicPr>
        <p:blipFill>
          <a:blip r:embed="rId2"/>
          <a:stretch>
            <a:fillRect/>
          </a:stretch>
        </p:blipFill>
        <p:spPr>
          <a:xfrm>
            <a:off x="9470439" y="310357"/>
            <a:ext cx="2176461" cy="1627773"/>
          </a:xfrm>
          <a:prstGeom prst="rect">
            <a:avLst/>
          </a:prstGeom>
        </p:spPr>
      </p:pic>
    </p:spTree>
    <p:extLst>
      <p:ext uri="{BB962C8B-B14F-4D97-AF65-F5344CB8AC3E}">
        <p14:creationId xmlns:p14="http://schemas.microsoft.com/office/powerpoint/2010/main" val="1152927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Theme 8: Making a difference</a:t>
            </a:r>
            <a:endParaRPr lang="en-US" b="1" dirty="0">
              <a:solidFill>
                <a:srgbClr val="7030A0"/>
              </a:solidFill>
            </a:endParaRPr>
          </a:p>
        </p:txBody>
      </p:sp>
      <p:sp>
        <p:nvSpPr>
          <p:cNvPr id="3" name="Content Placeholder 2"/>
          <p:cNvSpPr>
            <a:spLocks noGrp="1"/>
          </p:cNvSpPr>
          <p:nvPr>
            <p:ph idx="1"/>
          </p:nvPr>
        </p:nvSpPr>
        <p:spPr>
          <a:xfrm>
            <a:off x="639417" y="2185643"/>
            <a:ext cx="10515600" cy="4396270"/>
          </a:xfrm>
        </p:spPr>
        <p:txBody>
          <a:bodyPr>
            <a:normAutofit lnSpcReduction="10000"/>
          </a:bodyPr>
          <a:lstStyle/>
          <a:p>
            <a:pPr marL="0" indent="0">
              <a:buNone/>
            </a:pPr>
            <a:r>
              <a:rPr lang="en-US" sz="3200" dirty="0"/>
              <a:t>“</a:t>
            </a:r>
            <a:r>
              <a:rPr lang="en-US" sz="3200" i="1" dirty="0"/>
              <a:t>Due to the systems changing around us and a collective approach in our community to building capacity to address transportation, </a:t>
            </a:r>
            <a:r>
              <a:rPr lang="en-US" sz="3200" b="1" i="1" dirty="0"/>
              <a:t>transportation</a:t>
            </a:r>
            <a:r>
              <a:rPr lang="en-US" sz="3200" i="1" dirty="0"/>
              <a:t> has been named as </a:t>
            </a:r>
            <a:r>
              <a:rPr lang="en-US" sz="3200" b="1" i="1" dirty="0"/>
              <a:t>1 of 4 main sectors of focus </a:t>
            </a:r>
            <a:r>
              <a:rPr lang="en-US" sz="3200" i="1" dirty="0"/>
              <a:t>for the Phillips County team. Before the implementation of NCMM learning launch, during our community accelerator meetings, transportation was noted as a barrier to all resources in our community, but many felt it was "too out of reach" for their organizations. After the learning launch, many organizations felt that not only was focusing their resources and efforts to address transportation necessary, but achievable</a:t>
            </a:r>
            <a:r>
              <a:rPr lang="en-US" sz="3200" dirty="0"/>
              <a:t>.”</a:t>
            </a:r>
          </a:p>
          <a:p>
            <a:endParaRPr lang="en-US" dirty="0"/>
          </a:p>
        </p:txBody>
      </p:sp>
      <p:pic>
        <p:nvPicPr>
          <p:cNvPr id="5" name="Picture 4"/>
          <p:cNvPicPr>
            <a:picLocks noChangeAspect="1"/>
          </p:cNvPicPr>
          <p:nvPr/>
        </p:nvPicPr>
        <p:blipFill>
          <a:blip r:embed="rId2"/>
          <a:stretch>
            <a:fillRect/>
          </a:stretch>
        </p:blipFill>
        <p:spPr>
          <a:xfrm>
            <a:off x="8414955" y="376065"/>
            <a:ext cx="3082962" cy="1641577"/>
          </a:xfrm>
          <a:prstGeom prst="rect">
            <a:avLst/>
          </a:prstGeom>
        </p:spPr>
      </p:pic>
    </p:spTree>
    <p:extLst>
      <p:ext uri="{BB962C8B-B14F-4D97-AF65-F5344CB8AC3E}">
        <p14:creationId xmlns:p14="http://schemas.microsoft.com/office/powerpoint/2010/main" val="2803013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6" y="1224853"/>
            <a:ext cx="10515600" cy="1325563"/>
          </a:xfrm>
        </p:spPr>
        <p:txBody>
          <a:bodyPr>
            <a:normAutofit/>
          </a:bodyPr>
          <a:lstStyle/>
          <a:p>
            <a:r>
              <a:rPr lang="en-US" b="1" dirty="0" smtClean="0">
                <a:solidFill>
                  <a:srgbClr val="7030A0"/>
                </a:solidFill>
              </a:rPr>
              <a:t>Theme 9: Connect and engage with other </a:t>
            </a:r>
            <a:br>
              <a:rPr lang="en-US" b="1" dirty="0" smtClean="0">
                <a:solidFill>
                  <a:srgbClr val="7030A0"/>
                </a:solidFill>
              </a:rPr>
            </a:br>
            <a:r>
              <a:rPr lang="en-US" b="1" dirty="0" smtClean="0">
                <a:solidFill>
                  <a:srgbClr val="7030A0"/>
                </a:solidFill>
              </a:rPr>
              <a:t>pioneer providers from across the country!</a:t>
            </a:r>
            <a:endParaRPr lang="en-US" b="1" dirty="0">
              <a:solidFill>
                <a:srgbClr val="7030A0"/>
              </a:solidFill>
            </a:endParaRPr>
          </a:p>
        </p:txBody>
      </p:sp>
      <p:sp>
        <p:nvSpPr>
          <p:cNvPr id="3" name="Content Placeholder 2"/>
          <p:cNvSpPr>
            <a:spLocks noGrp="1"/>
          </p:cNvSpPr>
          <p:nvPr>
            <p:ph idx="1"/>
          </p:nvPr>
        </p:nvSpPr>
        <p:spPr>
          <a:xfrm>
            <a:off x="768626" y="2722327"/>
            <a:ext cx="10750826" cy="3673240"/>
          </a:xfrm>
        </p:spPr>
        <p:txBody>
          <a:bodyPr/>
          <a:lstStyle/>
          <a:p>
            <a:r>
              <a:rPr lang="en-US" sz="4400" dirty="0" smtClean="0"/>
              <a:t>Many people are working on </a:t>
            </a:r>
            <a:r>
              <a:rPr lang="en-US" sz="4400" dirty="0"/>
              <a:t>similar goals and </a:t>
            </a:r>
            <a:r>
              <a:rPr lang="en-US" sz="4400" dirty="0" smtClean="0"/>
              <a:t>visions.</a:t>
            </a:r>
          </a:p>
          <a:p>
            <a:r>
              <a:rPr lang="en-US" sz="4400" dirty="0" smtClean="0"/>
              <a:t>Learn from one another. </a:t>
            </a:r>
          </a:p>
          <a:p>
            <a:r>
              <a:rPr lang="en-US" sz="4400" dirty="0" smtClean="0"/>
              <a:t>Conferences, E-learning, MyNCMM</a:t>
            </a:r>
            <a:endParaRPr lang="en-US" sz="4400" dirty="0"/>
          </a:p>
          <a:p>
            <a:endParaRPr lang="en-US" dirty="0"/>
          </a:p>
        </p:txBody>
      </p:sp>
      <p:pic>
        <p:nvPicPr>
          <p:cNvPr id="4" name="Picture 3"/>
          <p:cNvPicPr>
            <a:picLocks noChangeAspect="1"/>
          </p:cNvPicPr>
          <p:nvPr/>
        </p:nvPicPr>
        <p:blipFill>
          <a:blip r:embed="rId2"/>
          <a:stretch>
            <a:fillRect/>
          </a:stretch>
        </p:blipFill>
        <p:spPr>
          <a:xfrm>
            <a:off x="10071241" y="333526"/>
            <a:ext cx="1595537" cy="1193301"/>
          </a:xfrm>
          <a:prstGeom prst="rect">
            <a:avLst/>
          </a:prstGeom>
        </p:spPr>
      </p:pic>
      <p:pic>
        <p:nvPicPr>
          <p:cNvPr id="5" name="Picture 4"/>
          <p:cNvPicPr>
            <a:picLocks noChangeAspect="1"/>
          </p:cNvPicPr>
          <p:nvPr/>
        </p:nvPicPr>
        <p:blipFill>
          <a:blip r:embed="rId3"/>
          <a:stretch>
            <a:fillRect/>
          </a:stretch>
        </p:blipFill>
        <p:spPr>
          <a:xfrm>
            <a:off x="9332843" y="3745915"/>
            <a:ext cx="2504361" cy="2049941"/>
          </a:xfrm>
          <a:prstGeom prst="rect">
            <a:avLst/>
          </a:prstGeom>
        </p:spPr>
      </p:pic>
    </p:spTree>
    <p:extLst>
      <p:ext uri="{BB962C8B-B14F-4D97-AF65-F5344CB8AC3E}">
        <p14:creationId xmlns:p14="http://schemas.microsoft.com/office/powerpoint/2010/main" val="2598283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660" y="593971"/>
            <a:ext cx="10515600" cy="1325563"/>
          </a:xfrm>
        </p:spPr>
        <p:txBody>
          <a:bodyPr>
            <a:noAutofit/>
          </a:bodyPr>
          <a:lstStyle/>
          <a:p>
            <a:r>
              <a:rPr lang="en-US" sz="5400" b="1" dirty="0" smtClean="0"/>
              <a:t>We want to continue to learn…</a:t>
            </a:r>
            <a:r>
              <a:rPr lang="en-US" sz="5400" b="1" dirty="0" smtClean="0"/>
              <a:t/>
            </a:r>
            <a:br>
              <a:rPr lang="en-US" sz="5400" b="1" dirty="0" smtClean="0"/>
            </a:br>
            <a:endParaRPr lang="en-US" sz="5400" b="1" dirty="0"/>
          </a:p>
        </p:txBody>
      </p:sp>
      <p:sp>
        <p:nvSpPr>
          <p:cNvPr id="3" name="Content Placeholder 2"/>
          <p:cNvSpPr>
            <a:spLocks noGrp="1"/>
          </p:cNvSpPr>
          <p:nvPr>
            <p:ph idx="1"/>
          </p:nvPr>
        </p:nvSpPr>
        <p:spPr>
          <a:xfrm>
            <a:off x="526772" y="2108377"/>
            <a:ext cx="11121889" cy="4682632"/>
          </a:xfrm>
        </p:spPr>
        <p:txBody>
          <a:bodyPr>
            <a:normAutofit/>
          </a:bodyPr>
          <a:lstStyle/>
          <a:p>
            <a:r>
              <a:rPr lang="en-US" sz="4800" dirty="0" smtClean="0"/>
              <a:t>Go deeper </a:t>
            </a:r>
            <a:r>
              <a:rPr lang="en-US" sz="3600" dirty="0" smtClean="0"/>
              <a:t>to learn all </a:t>
            </a:r>
            <a:r>
              <a:rPr lang="en-US" sz="3600" dirty="0" smtClean="0"/>
              <a:t>we can about success factors for </a:t>
            </a:r>
            <a:r>
              <a:rPr lang="en-US" sz="3600" dirty="0" smtClean="0"/>
              <a:t>cross-sector </a:t>
            </a:r>
            <a:r>
              <a:rPr lang="en-US" sz="3600" dirty="0" smtClean="0"/>
              <a:t>partnerships and MM networks.</a:t>
            </a:r>
          </a:p>
          <a:p>
            <a:r>
              <a:rPr lang="en-US" sz="4800" dirty="0"/>
              <a:t>Go deeper </a:t>
            </a:r>
            <a:r>
              <a:rPr lang="en-US" sz="3600" dirty="0" smtClean="0"/>
              <a:t>to learn </a:t>
            </a:r>
            <a:r>
              <a:rPr lang="en-US" sz="3600" dirty="0"/>
              <a:t>about the impact on the lives of individuals and communities touched by innovation</a:t>
            </a:r>
            <a:r>
              <a:rPr lang="en-US" sz="3600" dirty="0" smtClean="0"/>
              <a:t>.</a:t>
            </a:r>
          </a:p>
          <a:p>
            <a:r>
              <a:rPr lang="en-US" sz="4800" dirty="0"/>
              <a:t>More we learn, </a:t>
            </a:r>
            <a:r>
              <a:rPr lang="en-US" sz="3600" dirty="0" smtClean="0"/>
              <a:t>the more we can expand our contribution to mobility management for people and communities.</a:t>
            </a:r>
            <a:endParaRPr lang="en-US" sz="3600" dirty="0"/>
          </a:p>
          <a:p>
            <a:endParaRPr lang="en-US" dirty="0" smtClean="0"/>
          </a:p>
          <a:p>
            <a:endParaRPr lang="en-US" dirty="0" smtClean="0"/>
          </a:p>
          <a:p>
            <a:endParaRPr lang="en-US" dirty="0"/>
          </a:p>
        </p:txBody>
      </p:sp>
      <p:pic>
        <p:nvPicPr>
          <p:cNvPr id="5" name="Picture 4"/>
          <p:cNvPicPr>
            <a:picLocks noChangeAspect="1"/>
          </p:cNvPicPr>
          <p:nvPr/>
        </p:nvPicPr>
        <p:blipFill>
          <a:blip r:embed="rId2"/>
          <a:stretch>
            <a:fillRect/>
          </a:stretch>
        </p:blipFill>
        <p:spPr>
          <a:xfrm>
            <a:off x="9217300" y="204206"/>
            <a:ext cx="2524125" cy="1809750"/>
          </a:xfrm>
          <a:prstGeom prst="rect">
            <a:avLst/>
          </a:prstGeom>
        </p:spPr>
      </p:pic>
    </p:spTree>
    <p:extLst>
      <p:ext uri="{BB962C8B-B14F-4D97-AF65-F5344CB8AC3E}">
        <p14:creationId xmlns:p14="http://schemas.microsoft.com/office/powerpoint/2010/main" val="3849231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latin typeface="Bradley Hand ITC" panose="03070402050302030203" pitchFamily="66" charset="0"/>
              </a:rPr>
              <a:t>Thank you for making a difference!</a:t>
            </a:r>
            <a:endParaRPr lang="en-US" sz="4800" b="1" dirty="0">
              <a:latin typeface="Bradley Hand ITC" panose="03070402050302030203" pitchFamily="66" charset="0"/>
            </a:endParaRPr>
          </a:p>
        </p:txBody>
      </p:sp>
      <p:pic>
        <p:nvPicPr>
          <p:cNvPr id="5" name="Picture 4"/>
          <p:cNvPicPr>
            <a:picLocks noChangeAspect="1"/>
          </p:cNvPicPr>
          <p:nvPr/>
        </p:nvPicPr>
        <p:blipFill>
          <a:blip r:embed="rId2"/>
          <a:stretch>
            <a:fillRect/>
          </a:stretch>
        </p:blipFill>
        <p:spPr>
          <a:xfrm>
            <a:off x="1043609" y="2219739"/>
            <a:ext cx="4962939" cy="2501347"/>
          </a:xfrm>
          <a:prstGeom prst="rect">
            <a:avLst/>
          </a:prstGeom>
        </p:spPr>
      </p:pic>
      <p:pic>
        <p:nvPicPr>
          <p:cNvPr id="6" name="Picture 5"/>
          <p:cNvPicPr>
            <a:picLocks noChangeAspect="1"/>
          </p:cNvPicPr>
          <p:nvPr/>
        </p:nvPicPr>
        <p:blipFill>
          <a:blip r:embed="rId3"/>
          <a:stretch>
            <a:fillRect/>
          </a:stretch>
        </p:blipFill>
        <p:spPr>
          <a:xfrm>
            <a:off x="6467180" y="3084442"/>
            <a:ext cx="4466691" cy="2501347"/>
          </a:xfrm>
          <a:prstGeom prst="rect">
            <a:avLst/>
          </a:prstGeom>
        </p:spPr>
      </p:pic>
    </p:spTree>
    <p:extLst>
      <p:ext uri="{BB962C8B-B14F-4D97-AF65-F5344CB8AC3E}">
        <p14:creationId xmlns:p14="http://schemas.microsoft.com/office/powerpoint/2010/main" val="729118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960" y="911778"/>
            <a:ext cx="10515600" cy="1325563"/>
          </a:xfrm>
        </p:spPr>
        <p:txBody>
          <a:bodyPr>
            <a:normAutofit fontScale="90000"/>
          </a:bodyPr>
          <a:lstStyle/>
          <a:p>
            <a:pPr algn="ctr"/>
            <a:r>
              <a:rPr lang="en-US" b="1" dirty="0" smtClean="0"/>
              <a:t>A focus on capacity-building measure #5: Demonstration grants that contribute to innovation and improve people’s lives</a:t>
            </a: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2522754" y="2647119"/>
            <a:ext cx="7074013" cy="3604593"/>
          </a:xfrm>
          <a:prstGeom prst="rect">
            <a:avLst/>
          </a:prstGeom>
        </p:spPr>
      </p:pic>
    </p:spTree>
    <p:extLst>
      <p:ext uri="{BB962C8B-B14F-4D97-AF65-F5344CB8AC3E}">
        <p14:creationId xmlns:p14="http://schemas.microsoft.com/office/powerpoint/2010/main" val="2982203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287" y="365126"/>
            <a:ext cx="11121887" cy="926961"/>
          </a:xfrm>
        </p:spPr>
        <p:txBody>
          <a:bodyPr>
            <a:normAutofit fontScale="90000"/>
          </a:bodyPr>
          <a:lstStyle/>
          <a:p>
            <a:pPr algn="ctr"/>
            <a:r>
              <a:rPr lang="en-US" dirty="0" smtClean="0"/>
              <a:t>Value of learning from HCD process: </a:t>
            </a:r>
            <a:r>
              <a:rPr lang="en-US" i="1" dirty="0" smtClean="0"/>
              <a:t>Learning cycle </a:t>
            </a:r>
            <a:r>
              <a:rPr lang="en-US" dirty="0" smtClean="0"/>
              <a:t>(Learning what makes it work so we can do it better)</a:t>
            </a:r>
            <a:endParaRPr lang="en-US" dirty="0"/>
          </a:p>
        </p:txBody>
      </p:sp>
      <p:pic>
        <p:nvPicPr>
          <p:cNvPr id="6" name="Content Placeholder 5"/>
          <p:cNvPicPr>
            <a:picLocks noGrp="1" noChangeAspect="1"/>
          </p:cNvPicPr>
          <p:nvPr>
            <p:ph idx="1"/>
          </p:nvPr>
        </p:nvPicPr>
        <p:blipFill>
          <a:blip r:embed="rId2"/>
          <a:stretch>
            <a:fillRect/>
          </a:stretch>
        </p:blipFill>
        <p:spPr>
          <a:xfrm>
            <a:off x="665417" y="1825197"/>
            <a:ext cx="2951492" cy="2951492"/>
          </a:xfrm>
          <a:prstGeom prst="rect">
            <a:avLst/>
          </a:prstGeom>
        </p:spPr>
      </p:pic>
      <p:pic>
        <p:nvPicPr>
          <p:cNvPr id="7" name="Picture 6"/>
          <p:cNvPicPr>
            <a:picLocks noChangeAspect="1"/>
          </p:cNvPicPr>
          <p:nvPr/>
        </p:nvPicPr>
        <p:blipFill>
          <a:blip r:embed="rId3"/>
          <a:stretch>
            <a:fillRect/>
          </a:stretch>
        </p:blipFill>
        <p:spPr>
          <a:xfrm>
            <a:off x="3805248" y="3890954"/>
            <a:ext cx="2800814" cy="2800814"/>
          </a:xfrm>
          <a:prstGeom prst="rect">
            <a:avLst/>
          </a:prstGeom>
        </p:spPr>
      </p:pic>
      <p:pic>
        <p:nvPicPr>
          <p:cNvPr id="8" name="Picture 7"/>
          <p:cNvPicPr>
            <a:picLocks noChangeAspect="1"/>
          </p:cNvPicPr>
          <p:nvPr/>
        </p:nvPicPr>
        <p:blipFill>
          <a:blip r:embed="rId3"/>
          <a:stretch>
            <a:fillRect/>
          </a:stretch>
        </p:blipFill>
        <p:spPr>
          <a:xfrm>
            <a:off x="5070468" y="1511328"/>
            <a:ext cx="2753140" cy="2705594"/>
          </a:xfrm>
          <a:prstGeom prst="rect">
            <a:avLst/>
          </a:prstGeom>
        </p:spPr>
      </p:pic>
      <p:pic>
        <p:nvPicPr>
          <p:cNvPr id="9" name="Picture 8"/>
          <p:cNvPicPr>
            <a:picLocks noChangeAspect="1"/>
          </p:cNvPicPr>
          <p:nvPr/>
        </p:nvPicPr>
        <p:blipFill>
          <a:blip r:embed="rId3"/>
          <a:stretch>
            <a:fillRect/>
          </a:stretch>
        </p:blipFill>
        <p:spPr>
          <a:xfrm>
            <a:off x="8453231" y="2681327"/>
            <a:ext cx="3071190" cy="3071190"/>
          </a:xfrm>
          <a:prstGeom prst="rect">
            <a:avLst/>
          </a:prstGeom>
        </p:spPr>
      </p:pic>
      <p:sp>
        <p:nvSpPr>
          <p:cNvPr id="11" name="TextBox 10"/>
          <p:cNvSpPr txBox="1"/>
          <p:nvPr/>
        </p:nvSpPr>
        <p:spPr>
          <a:xfrm>
            <a:off x="918506" y="2377613"/>
            <a:ext cx="2351467" cy="830997"/>
          </a:xfrm>
          <a:prstGeom prst="rect">
            <a:avLst/>
          </a:prstGeom>
          <a:noFill/>
        </p:spPr>
        <p:txBody>
          <a:bodyPr wrap="square" rtlCol="0">
            <a:spAutoFit/>
          </a:bodyPr>
          <a:lstStyle/>
          <a:p>
            <a:r>
              <a:rPr lang="en-US" sz="2400" b="1" dirty="0" smtClean="0"/>
              <a:t>How do we build a durable team?</a:t>
            </a:r>
            <a:endParaRPr lang="en-US" sz="2400" b="1" dirty="0"/>
          </a:p>
        </p:txBody>
      </p:sp>
      <p:sp>
        <p:nvSpPr>
          <p:cNvPr id="12" name="TextBox 11"/>
          <p:cNvSpPr txBox="1"/>
          <p:nvPr/>
        </p:nvSpPr>
        <p:spPr>
          <a:xfrm>
            <a:off x="5267738" y="1825197"/>
            <a:ext cx="2405271" cy="1200329"/>
          </a:xfrm>
          <a:prstGeom prst="rect">
            <a:avLst/>
          </a:prstGeom>
          <a:noFill/>
        </p:spPr>
        <p:txBody>
          <a:bodyPr wrap="square" rtlCol="0">
            <a:spAutoFit/>
          </a:bodyPr>
          <a:lstStyle/>
          <a:p>
            <a:r>
              <a:rPr lang="en-US" sz="2400" b="1" dirty="0" smtClean="0"/>
              <a:t>How do we create a plan and a trial run?</a:t>
            </a:r>
            <a:endParaRPr lang="en-US" sz="2400" b="1" dirty="0"/>
          </a:p>
        </p:txBody>
      </p:sp>
      <p:sp>
        <p:nvSpPr>
          <p:cNvPr id="14" name="TextBox 13"/>
          <p:cNvSpPr txBox="1"/>
          <p:nvPr/>
        </p:nvSpPr>
        <p:spPr>
          <a:xfrm>
            <a:off x="8829909" y="3300943"/>
            <a:ext cx="2411248" cy="830997"/>
          </a:xfrm>
          <a:prstGeom prst="rect">
            <a:avLst/>
          </a:prstGeom>
          <a:noFill/>
        </p:spPr>
        <p:txBody>
          <a:bodyPr wrap="square" rtlCol="0">
            <a:spAutoFit/>
          </a:bodyPr>
          <a:lstStyle/>
          <a:p>
            <a:r>
              <a:rPr lang="en-US" sz="2400" b="1" dirty="0" smtClean="0"/>
              <a:t>How do we sustain the trial?</a:t>
            </a:r>
            <a:endParaRPr lang="en-US" sz="2400" b="1" dirty="0"/>
          </a:p>
        </p:txBody>
      </p:sp>
      <p:sp>
        <p:nvSpPr>
          <p:cNvPr id="15" name="TextBox 14"/>
          <p:cNvSpPr txBox="1"/>
          <p:nvPr/>
        </p:nvSpPr>
        <p:spPr>
          <a:xfrm>
            <a:off x="4134678" y="4360681"/>
            <a:ext cx="2471384" cy="1200329"/>
          </a:xfrm>
          <a:prstGeom prst="rect">
            <a:avLst/>
          </a:prstGeom>
          <a:noFill/>
        </p:spPr>
        <p:txBody>
          <a:bodyPr wrap="square" rtlCol="0">
            <a:spAutoFit/>
          </a:bodyPr>
          <a:lstStyle/>
          <a:p>
            <a:r>
              <a:rPr lang="en-US" sz="2400" b="1" dirty="0" smtClean="0"/>
              <a:t>How do we accelerate the process?</a:t>
            </a:r>
            <a:endParaRPr lang="en-US" sz="2400" b="1" dirty="0"/>
          </a:p>
        </p:txBody>
      </p:sp>
    </p:spTree>
    <p:extLst>
      <p:ext uri="{BB962C8B-B14F-4D97-AF65-F5344CB8AC3E}">
        <p14:creationId xmlns:p14="http://schemas.microsoft.com/office/powerpoint/2010/main" val="523792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difference: Where’s the </a:t>
            </a:r>
            <a:r>
              <a:rPr lang="en-US" b="1" dirty="0" smtClean="0">
                <a:latin typeface="Arial Rounded MT Bold" panose="020F0704030504030204" pitchFamily="34" charset="0"/>
              </a:rPr>
              <a:t>evidence</a:t>
            </a:r>
            <a:r>
              <a:rPr lang="en-US" dirty="0" smtClean="0"/>
              <a:t>? </a:t>
            </a:r>
            <a:endParaRPr lang="en-US" dirty="0">
              <a:solidFill>
                <a:schemeClr val="accent2"/>
              </a:solidFill>
            </a:endParaRPr>
          </a:p>
        </p:txBody>
      </p:sp>
      <p:pic>
        <p:nvPicPr>
          <p:cNvPr id="7" name="Content Placeholder 6"/>
          <p:cNvPicPr>
            <a:picLocks noGrp="1" noChangeAspect="1"/>
          </p:cNvPicPr>
          <p:nvPr>
            <p:ph sz="half" idx="1"/>
          </p:nvPr>
        </p:nvPicPr>
        <p:blipFill>
          <a:blip r:embed="rId2"/>
          <a:stretch>
            <a:fillRect/>
          </a:stretch>
        </p:blipFill>
        <p:spPr>
          <a:xfrm>
            <a:off x="811102" y="2613991"/>
            <a:ext cx="4792083" cy="2683566"/>
          </a:xfrm>
          <a:prstGeom prst="rect">
            <a:avLst/>
          </a:prstGeom>
        </p:spPr>
      </p:pic>
      <p:pic>
        <p:nvPicPr>
          <p:cNvPr id="11" name="Content Placeholder 10"/>
          <p:cNvPicPr>
            <a:picLocks noGrp="1" noChangeAspect="1"/>
          </p:cNvPicPr>
          <p:nvPr>
            <p:ph sz="half" idx="2"/>
          </p:nvPr>
        </p:nvPicPr>
        <p:blipFill>
          <a:blip r:embed="rId3"/>
          <a:stretch>
            <a:fillRect/>
          </a:stretch>
        </p:blipFill>
        <p:spPr>
          <a:xfrm>
            <a:off x="7032422" y="2524751"/>
            <a:ext cx="3701839" cy="2772806"/>
          </a:xfrm>
          <a:prstGeom prst="rect">
            <a:avLst/>
          </a:prstGeom>
        </p:spPr>
      </p:pic>
    </p:spTree>
    <p:extLst>
      <p:ext uri="{BB962C8B-B14F-4D97-AF65-F5344CB8AC3E}">
        <p14:creationId xmlns:p14="http://schemas.microsoft.com/office/powerpoint/2010/main" val="37689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 studied the former grantees: </a:t>
            </a:r>
            <a:br>
              <a:rPr lang="en-US" b="1" dirty="0" smtClean="0"/>
            </a:br>
            <a:r>
              <a:rPr lang="en-US" b="1" dirty="0" smtClean="0"/>
              <a:t>The data</a:t>
            </a:r>
            <a:endParaRPr lang="en-US" b="1" dirty="0"/>
          </a:p>
        </p:txBody>
      </p:sp>
      <p:sp>
        <p:nvSpPr>
          <p:cNvPr id="3" name="Content Placeholder 2"/>
          <p:cNvSpPr>
            <a:spLocks noGrp="1"/>
          </p:cNvSpPr>
          <p:nvPr>
            <p:ph idx="1"/>
          </p:nvPr>
        </p:nvSpPr>
        <p:spPr>
          <a:xfrm>
            <a:off x="705678" y="2014468"/>
            <a:ext cx="10515600" cy="4604992"/>
          </a:xfrm>
        </p:spPr>
        <p:txBody>
          <a:bodyPr>
            <a:normAutofit/>
          </a:bodyPr>
          <a:lstStyle/>
          <a:p>
            <a:pPr lvl="0"/>
            <a:r>
              <a:rPr lang="en-US" sz="3600" dirty="0" smtClean="0"/>
              <a:t>Interviews </a:t>
            </a:r>
            <a:r>
              <a:rPr lang="en-US" sz="3600" dirty="0"/>
              <a:t>with grantee teams </a:t>
            </a:r>
            <a:r>
              <a:rPr lang="en-US" sz="3600" dirty="0" smtClean="0"/>
              <a:t>and leaders</a:t>
            </a:r>
          </a:p>
          <a:p>
            <a:pPr lvl="0"/>
            <a:r>
              <a:rPr lang="en-US" sz="3600" dirty="0" smtClean="0"/>
              <a:t>Project operational plans </a:t>
            </a:r>
            <a:endParaRPr lang="en-US" sz="3600" dirty="0"/>
          </a:p>
          <a:p>
            <a:pPr lvl="0"/>
            <a:r>
              <a:rPr lang="en-US" sz="3600" dirty="0"/>
              <a:t>Monthly and final reports of </a:t>
            </a:r>
            <a:r>
              <a:rPr lang="en-US" sz="3600" dirty="0" smtClean="0"/>
              <a:t>accomplishments </a:t>
            </a:r>
            <a:endParaRPr lang="en-US" sz="3600" dirty="0"/>
          </a:p>
          <a:p>
            <a:pPr lvl="0"/>
            <a:r>
              <a:rPr lang="en-US" sz="3600" dirty="0" smtClean="0"/>
              <a:t>New quantitative </a:t>
            </a:r>
            <a:r>
              <a:rPr lang="en-US" sz="3600" dirty="0"/>
              <a:t>and qualitative </a:t>
            </a:r>
            <a:r>
              <a:rPr lang="en-US" sz="3600" dirty="0" smtClean="0"/>
              <a:t>performance data  </a:t>
            </a:r>
            <a:endParaRPr lang="en-US" sz="3600" dirty="0"/>
          </a:p>
          <a:p>
            <a:pPr lvl="0"/>
            <a:r>
              <a:rPr lang="en-US" sz="3600" dirty="0" smtClean="0"/>
              <a:t>Project </a:t>
            </a:r>
            <a:r>
              <a:rPr lang="en-US" sz="3600" dirty="0"/>
              <a:t>surveys of </a:t>
            </a:r>
            <a:r>
              <a:rPr lang="en-US" sz="3600" dirty="0" smtClean="0"/>
              <a:t>customers served </a:t>
            </a:r>
            <a:endParaRPr lang="en-US" sz="3600" dirty="0"/>
          </a:p>
          <a:p>
            <a:pPr lvl="0"/>
            <a:r>
              <a:rPr lang="en-US" sz="3600" dirty="0" smtClean="0"/>
              <a:t>Customer </a:t>
            </a:r>
            <a:r>
              <a:rPr lang="en-US" sz="3600" dirty="0"/>
              <a:t>feedback </a:t>
            </a:r>
            <a:r>
              <a:rPr lang="en-US" sz="3600" dirty="0" smtClean="0"/>
              <a:t>on project services</a:t>
            </a:r>
            <a:endParaRPr lang="en-US" sz="3600" dirty="0"/>
          </a:p>
          <a:p>
            <a:endParaRPr lang="en-US" dirty="0"/>
          </a:p>
        </p:txBody>
      </p:sp>
      <p:pic>
        <p:nvPicPr>
          <p:cNvPr id="5" name="Picture 4"/>
          <p:cNvPicPr>
            <a:picLocks noChangeAspect="1"/>
          </p:cNvPicPr>
          <p:nvPr/>
        </p:nvPicPr>
        <p:blipFill>
          <a:blip r:embed="rId2"/>
          <a:stretch>
            <a:fillRect/>
          </a:stretch>
        </p:blipFill>
        <p:spPr>
          <a:xfrm>
            <a:off x="8726558" y="4692305"/>
            <a:ext cx="2905538" cy="1627102"/>
          </a:xfrm>
          <a:prstGeom prst="rect">
            <a:avLst/>
          </a:prstGeom>
        </p:spPr>
      </p:pic>
      <p:pic>
        <p:nvPicPr>
          <p:cNvPr id="6" name="Picture 5"/>
          <p:cNvPicPr>
            <a:picLocks noChangeAspect="1"/>
          </p:cNvPicPr>
          <p:nvPr/>
        </p:nvPicPr>
        <p:blipFill>
          <a:blip r:embed="rId3"/>
          <a:stretch>
            <a:fillRect/>
          </a:stretch>
        </p:blipFill>
        <p:spPr>
          <a:xfrm>
            <a:off x="9647583" y="-7776"/>
            <a:ext cx="2544417" cy="3396928"/>
          </a:xfrm>
          <a:prstGeom prst="rect">
            <a:avLst/>
          </a:prstGeom>
        </p:spPr>
      </p:pic>
    </p:spTree>
    <p:extLst>
      <p:ext uri="{BB962C8B-B14F-4D97-AF65-F5344CB8AC3E}">
        <p14:creationId xmlns:p14="http://schemas.microsoft.com/office/powerpoint/2010/main" val="674167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2023 </a:t>
            </a:r>
            <a:r>
              <a:rPr lang="en-US" dirty="0"/>
              <a:t>Learning Launch and Ready-to-Launch </a:t>
            </a:r>
            <a:r>
              <a:rPr lang="en-US" dirty="0" smtClean="0"/>
              <a:t>Grantees: From </a:t>
            </a:r>
            <a:r>
              <a:rPr lang="en-US" b="1" dirty="0" smtClean="0"/>
              <a:t>Themes</a:t>
            </a:r>
            <a:r>
              <a:rPr lang="en-US" dirty="0" smtClean="0"/>
              <a:t> to </a:t>
            </a:r>
            <a:r>
              <a:rPr lang="en-US" b="1" dirty="0" smtClean="0"/>
              <a:t>Accelerators</a:t>
            </a:r>
            <a:endParaRPr lang="en-US" b="1" dirty="0"/>
          </a:p>
        </p:txBody>
      </p:sp>
      <p:sp>
        <p:nvSpPr>
          <p:cNvPr id="3" name="Content Placeholder 2"/>
          <p:cNvSpPr>
            <a:spLocks noGrp="1"/>
          </p:cNvSpPr>
          <p:nvPr>
            <p:ph sz="half" idx="1"/>
          </p:nvPr>
        </p:nvSpPr>
        <p:spPr/>
        <p:txBody>
          <a:bodyPr>
            <a:normAutofit fontScale="92500"/>
          </a:bodyPr>
          <a:lstStyle/>
          <a:p>
            <a:endParaRPr lang="en-US" dirty="0"/>
          </a:p>
          <a:p>
            <a:endParaRPr lang="en-US" dirty="0"/>
          </a:p>
        </p:txBody>
      </p:sp>
      <p:sp>
        <p:nvSpPr>
          <p:cNvPr id="4" name="Content Placeholder 3"/>
          <p:cNvSpPr>
            <a:spLocks noGrp="1"/>
          </p:cNvSpPr>
          <p:nvPr>
            <p:ph sz="half" idx="2"/>
          </p:nvPr>
        </p:nvSpPr>
        <p:spPr>
          <a:xfrm>
            <a:off x="6738730" y="2054224"/>
            <a:ext cx="5181600" cy="4489558"/>
          </a:xfrm>
        </p:spPr>
        <p:txBody>
          <a:bodyPr>
            <a:normAutofit fontScale="92500"/>
          </a:bodyPr>
          <a:lstStyle/>
          <a:p>
            <a:r>
              <a:rPr lang="en-US" sz="3200" dirty="0" smtClean="0">
                <a:latin typeface="Comic Sans MS" panose="030F0702030302020204" pitchFamily="66" charset="0"/>
              </a:rPr>
              <a:t>Themes have potential for accelerating preparation and confidence of teams for successful innovation.</a:t>
            </a:r>
          </a:p>
          <a:p>
            <a:endParaRPr lang="en-US" sz="3200" dirty="0">
              <a:latin typeface="Comic Sans MS" panose="030F0702030302020204" pitchFamily="66" charset="0"/>
            </a:endParaRPr>
          </a:p>
          <a:p>
            <a:r>
              <a:rPr lang="en-US" sz="3200" dirty="0" smtClean="0">
                <a:latin typeface="Comic Sans MS" panose="030F0702030302020204" pitchFamily="66" charset="0"/>
              </a:rPr>
              <a:t>More we know, the more we can accelerate the process and help projects survive and thrive.</a:t>
            </a:r>
            <a:endParaRPr lang="en-US" sz="3200" dirty="0">
              <a:latin typeface="Comic Sans MS" panose="030F0702030302020204" pitchFamily="66" charset="0"/>
            </a:endParaRPr>
          </a:p>
        </p:txBody>
      </p:sp>
      <p:pic>
        <p:nvPicPr>
          <p:cNvPr id="6" name="Picture 5"/>
          <p:cNvPicPr>
            <a:picLocks noChangeAspect="1"/>
          </p:cNvPicPr>
          <p:nvPr/>
        </p:nvPicPr>
        <p:blipFill>
          <a:blip r:embed="rId2"/>
          <a:stretch>
            <a:fillRect/>
          </a:stretch>
        </p:blipFill>
        <p:spPr>
          <a:xfrm>
            <a:off x="524317" y="1931522"/>
            <a:ext cx="6353561" cy="4380378"/>
          </a:xfrm>
          <a:prstGeom prst="rect">
            <a:avLst/>
          </a:prstGeom>
        </p:spPr>
      </p:pic>
    </p:spTree>
    <p:extLst>
      <p:ext uri="{BB962C8B-B14F-4D97-AF65-F5344CB8AC3E}">
        <p14:creationId xmlns:p14="http://schemas.microsoft.com/office/powerpoint/2010/main" val="1416728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235" y="593725"/>
            <a:ext cx="10515600" cy="1325563"/>
          </a:xfrm>
        </p:spPr>
        <p:txBody>
          <a:bodyPr>
            <a:normAutofit fontScale="90000"/>
          </a:bodyPr>
          <a:lstStyle/>
          <a:p>
            <a:r>
              <a:rPr lang="en-US" b="1" dirty="0" smtClean="0">
                <a:solidFill>
                  <a:srgbClr val="7030A0"/>
                </a:solidFill>
              </a:rPr>
              <a:t>Theme 1: Talk with and get to know the </a:t>
            </a:r>
            <a:br>
              <a:rPr lang="en-US" b="1" dirty="0" smtClean="0">
                <a:solidFill>
                  <a:srgbClr val="7030A0"/>
                </a:solidFill>
              </a:rPr>
            </a:br>
            <a:r>
              <a:rPr lang="en-US" b="1" dirty="0" smtClean="0">
                <a:solidFill>
                  <a:srgbClr val="7030A0"/>
                </a:solidFill>
              </a:rPr>
              <a:t>people you will serve! </a:t>
            </a:r>
            <a:br>
              <a:rPr lang="en-US" b="1" dirty="0" smtClean="0">
                <a:solidFill>
                  <a:srgbClr val="7030A0"/>
                </a:solidFill>
              </a:rPr>
            </a:br>
            <a:endParaRPr lang="en-US" b="1" dirty="0">
              <a:solidFill>
                <a:srgbClr val="7030A0"/>
              </a:solidFill>
            </a:endParaRPr>
          </a:p>
        </p:txBody>
      </p:sp>
      <p:sp>
        <p:nvSpPr>
          <p:cNvPr id="3" name="Content Placeholder 2"/>
          <p:cNvSpPr>
            <a:spLocks noGrp="1"/>
          </p:cNvSpPr>
          <p:nvPr>
            <p:ph idx="1"/>
          </p:nvPr>
        </p:nvSpPr>
        <p:spPr>
          <a:xfrm>
            <a:off x="669235" y="2103921"/>
            <a:ext cx="10730948" cy="4351338"/>
          </a:xfrm>
        </p:spPr>
        <p:txBody>
          <a:bodyPr>
            <a:normAutofit/>
          </a:bodyPr>
          <a:lstStyle/>
          <a:p>
            <a:r>
              <a:rPr lang="en-US" dirty="0"/>
              <a:t>Solicit customer feedback all the way along</a:t>
            </a:r>
            <a:r>
              <a:rPr lang="en-US" dirty="0" smtClean="0"/>
              <a:t>.</a:t>
            </a:r>
          </a:p>
          <a:p>
            <a:r>
              <a:rPr lang="en-US" dirty="0" smtClean="0"/>
              <a:t>Customers can help discover the ‘unknowns.’</a:t>
            </a:r>
            <a:endParaRPr lang="en-US" dirty="0"/>
          </a:p>
          <a:p>
            <a:r>
              <a:rPr lang="en-US" dirty="0" smtClean="0"/>
              <a:t>One </a:t>
            </a:r>
            <a:r>
              <a:rPr lang="en-US" dirty="0"/>
              <a:t>team leader shared:  </a:t>
            </a:r>
            <a:r>
              <a:rPr lang="en-US" i="1" dirty="0"/>
              <a:t>“We learned during focus groups that we had to modify the schedules over time. We also learned that the smaller bus, while nicer for riders did not have enough cargo space for them to carry loads of groceries. We knew we needed larger buses with more cargo space, and ones that could carry more than 15 passengers. Through constant feedback we also learned that for people with limited mobility we had to pay close attention to accessibility – the stairs involved, availability of ramps, obstacles at destinations, etc</a:t>
            </a:r>
            <a:r>
              <a:rPr lang="en-US" i="1" dirty="0" smtClean="0"/>
              <a:t>.”</a:t>
            </a:r>
          </a:p>
          <a:p>
            <a:endParaRPr lang="en-US" dirty="0"/>
          </a:p>
        </p:txBody>
      </p:sp>
      <p:pic>
        <p:nvPicPr>
          <p:cNvPr id="4" name="Picture 3"/>
          <p:cNvPicPr>
            <a:picLocks noChangeAspect="1"/>
          </p:cNvPicPr>
          <p:nvPr/>
        </p:nvPicPr>
        <p:blipFill>
          <a:blip r:embed="rId2"/>
          <a:stretch>
            <a:fillRect/>
          </a:stretch>
        </p:blipFill>
        <p:spPr>
          <a:xfrm>
            <a:off x="9193696" y="593725"/>
            <a:ext cx="2430277" cy="1822708"/>
          </a:xfrm>
          <a:prstGeom prst="rect">
            <a:avLst/>
          </a:prstGeom>
        </p:spPr>
      </p:pic>
    </p:spTree>
    <p:extLst>
      <p:ext uri="{BB962C8B-B14F-4D97-AF65-F5344CB8AC3E}">
        <p14:creationId xmlns:p14="http://schemas.microsoft.com/office/powerpoint/2010/main" val="250054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228" y="510777"/>
            <a:ext cx="11016903" cy="1325563"/>
          </a:xfrm>
        </p:spPr>
        <p:txBody>
          <a:bodyPr>
            <a:normAutofit/>
          </a:bodyPr>
          <a:lstStyle/>
          <a:p>
            <a:r>
              <a:rPr lang="en-US" b="1" dirty="0" smtClean="0">
                <a:solidFill>
                  <a:srgbClr val="7030A0"/>
                </a:solidFill>
              </a:rPr>
              <a:t>Theme 2: Forge strategic partnerships to </a:t>
            </a:r>
            <a:br>
              <a:rPr lang="en-US" b="1" dirty="0" smtClean="0">
                <a:solidFill>
                  <a:srgbClr val="7030A0"/>
                </a:solidFill>
              </a:rPr>
            </a:br>
            <a:r>
              <a:rPr lang="en-US" b="1" dirty="0" smtClean="0">
                <a:solidFill>
                  <a:srgbClr val="7030A0"/>
                </a:solidFill>
              </a:rPr>
              <a:t>blend and integrate services</a:t>
            </a:r>
            <a:endParaRPr lang="en-US" b="1" dirty="0">
              <a:solidFill>
                <a:srgbClr val="7030A0"/>
              </a:solidFill>
            </a:endParaRPr>
          </a:p>
        </p:txBody>
      </p:sp>
      <p:sp>
        <p:nvSpPr>
          <p:cNvPr id="3" name="Content Placeholder 2"/>
          <p:cNvSpPr>
            <a:spLocks noGrp="1"/>
          </p:cNvSpPr>
          <p:nvPr>
            <p:ph idx="1"/>
          </p:nvPr>
        </p:nvSpPr>
        <p:spPr>
          <a:xfrm>
            <a:off x="586408" y="1965429"/>
            <a:ext cx="10933043" cy="4644094"/>
          </a:xfrm>
        </p:spPr>
        <p:txBody>
          <a:bodyPr>
            <a:normAutofit/>
          </a:bodyPr>
          <a:lstStyle/>
          <a:p>
            <a:pPr marL="0" indent="0">
              <a:buNone/>
            </a:pPr>
            <a:r>
              <a:rPr lang="en-US" sz="3200" dirty="0"/>
              <a:t>We asked --what makes human-centered design solutions work</a:t>
            </a:r>
            <a:r>
              <a:rPr lang="en-US" sz="3200" dirty="0" smtClean="0"/>
              <a:t>? -- #1 answer is -- PARTNERSHIPS! </a:t>
            </a:r>
          </a:p>
          <a:p>
            <a:r>
              <a:rPr lang="en-GB" sz="3200" dirty="0"/>
              <a:t>Represent all key stakeholders </a:t>
            </a:r>
          </a:p>
          <a:p>
            <a:r>
              <a:rPr lang="en-GB" sz="3200" dirty="0"/>
              <a:t>Multiple perspectives on </a:t>
            </a:r>
            <a:r>
              <a:rPr lang="en-GB" sz="3200" dirty="0" smtClean="0"/>
              <a:t>solutions</a:t>
            </a:r>
            <a:endParaRPr lang="en-GB" sz="3200" dirty="0"/>
          </a:p>
          <a:p>
            <a:r>
              <a:rPr lang="en-GB" sz="3200" dirty="0"/>
              <a:t>Shared operations </a:t>
            </a:r>
          </a:p>
          <a:p>
            <a:r>
              <a:rPr lang="en-GB" sz="3200" dirty="0"/>
              <a:t>Shared problem solving </a:t>
            </a:r>
          </a:p>
          <a:p>
            <a:r>
              <a:rPr lang="en-US" sz="3200" dirty="0"/>
              <a:t>Makes for stronger outcomes</a:t>
            </a:r>
          </a:p>
          <a:p>
            <a:r>
              <a:rPr lang="en-US" sz="3200" dirty="0"/>
              <a:t>Builds potential for sustainability</a:t>
            </a:r>
          </a:p>
          <a:p>
            <a:endParaRPr lang="en-US" dirty="0"/>
          </a:p>
        </p:txBody>
      </p:sp>
      <p:pic>
        <p:nvPicPr>
          <p:cNvPr id="4" name="Picture 3"/>
          <p:cNvPicPr>
            <a:picLocks noChangeAspect="1"/>
          </p:cNvPicPr>
          <p:nvPr/>
        </p:nvPicPr>
        <p:blipFill>
          <a:blip r:embed="rId2"/>
          <a:stretch>
            <a:fillRect/>
          </a:stretch>
        </p:blipFill>
        <p:spPr>
          <a:xfrm>
            <a:off x="10208112" y="639865"/>
            <a:ext cx="1425019" cy="1067388"/>
          </a:xfrm>
          <a:prstGeom prst="rect">
            <a:avLst/>
          </a:prstGeom>
        </p:spPr>
      </p:pic>
      <p:pic>
        <p:nvPicPr>
          <p:cNvPr id="5" name="Picture 4"/>
          <p:cNvPicPr>
            <a:picLocks noChangeAspect="1"/>
          </p:cNvPicPr>
          <p:nvPr/>
        </p:nvPicPr>
        <p:blipFill>
          <a:blip r:embed="rId3"/>
          <a:stretch>
            <a:fillRect/>
          </a:stretch>
        </p:blipFill>
        <p:spPr>
          <a:xfrm>
            <a:off x="6841260" y="2746755"/>
            <a:ext cx="4791871" cy="3590855"/>
          </a:xfrm>
          <a:prstGeom prst="rect">
            <a:avLst/>
          </a:prstGeom>
        </p:spPr>
      </p:pic>
    </p:spTree>
    <p:extLst>
      <p:ext uri="{BB962C8B-B14F-4D97-AF65-F5344CB8AC3E}">
        <p14:creationId xmlns:p14="http://schemas.microsoft.com/office/powerpoint/2010/main" val="2560456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43082</TotalTime>
  <Words>1599</Words>
  <Application>Microsoft Office PowerPoint</Application>
  <PresentationFormat>Widescreen</PresentationFormat>
  <Paragraphs>109</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Rounded MT Bold</vt:lpstr>
      <vt:lpstr>Bradley Hand ITC</vt:lpstr>
      <vt:lpstr>Calibri</vt:lpstr>
      <vt:lpstr>Calibri Light</vt:lpstr>
      <vt:lpstr>Comic Sans MS</vt:lpstr>
      <vt:lpstr>Office Theme</vt:lpstr>
      <vt:lpstr> CTAA Expo: 2024  Making Innovation Work for Communities:  A Retrospective on NCMM Grantees  </vt:lpstr>
      <vt:lpstr>NCMM’s 5 Capacity-Building Measures Year 1-4</vt:lpstr>
      <vt:lpstr>A focus on capacity-building measure #5: Demonstration grants that contribute to innovation and improve people’s lives </vt:lpstr>
      <vt:lpstr>Value of learning from HCD process: Learning cycle (Learning what makes it work so we can do it better)</vt:lpstr>
      <vt:lpstr>Making a difference: Where’s the evidence? </vt:lpstr>
      <vt:lpstr>We studied the former grantees:  The data</vt:lpstr>
      <vt:lpstr>2023 Learning Launch and Ready-to-Launch Grantees: From Themes to Accelerators</vt:lpstr>
      <vt:lpstr>Theme 1: Talk with and get to know the  people you will serve!  </vt:lpstr>
      <vt:lpstr>Theme 2: Forge strategic partnerships to  blend and integrate services</vt:lpstr>
      <vt:lpstr>Theme 2: Grantees told us…..</vt:lpstr>
      <vt:lpstr>Theme 2: We asked --what makes for effective partnerships?  Commitment!! </vt:lpstr>
      <vt:lpstr>Theme 3: Be politically astute and  engage local leaders</vt:lpstr>
      <vt:lpstr>Theme 4: Pilot model serves as a springboard into the future: build in data gathering from the start</vt:lpstr>
      <vt:lpstr>Theme 4:  Build data skills in operational metrics and performance measurement</vt:lpstr>
      <vt:lpstr>Theme 5: Identify existing resources  and plan early for sustainability.</vt:lpstr>
      <vt:lpstr>Theme 6: Make sure they know you are there! Prioritize early marketing to broaden  your reach to target audiences. </vt:lpstr>
      <vt:lpstr>Theme 6:  Broaden your reach: Engage new riders with little experience  with public transit</vt:lpstr>
      <vt:lpstr>Theme 7: Recognize the value of on-site  visits by NCMM staff</vt:lpstr>
      <vt:lpstr>Theme 7: What we learned from  grantees: Years 1-4</vt:lpstr>
      <vt:lpstr>Theme 8: Document how you are  making a difference in communities</vt:lpstr>
      <vt:lpstr>Theme 8: Making a difference</vt:lpstr>
      <vt:lpstr>Theme 9: Connect and engage with other  pioneer providers from across the country!</vt:lpstr>
      <vt:lpstr>We want to continue to learn… </vt:lpstr>
      <vt:lpstr>Thank you for making a difference!</vt:lpstr>
    </vt:vector>
  </TitlesOfParts>
  <Company>The George Washington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NCMM  Forum June 10, 2024</dc:title>
  <dc:creator>Kochhar-Bryant, Carol</dc:creator>
  <cp:lastModifiedBy>Kochhar-Bryant, Carol</cp:lastModifiedBy>
  <cp:revision>152</cp:revision>
  <dcterms:created xsi:type="dcterms:W3CDTF">2024-03-29T20:11:47Z</dcterms:created>
  <dcterms:modified xsi:type="dcterms:W3CDTF">2024-06-03T12:01:14Z</dcterms:modified>
</cp:coreProperties>
</file>