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Bebas Neue"/>
      <p:regular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8" roundtripDataSignature="AMtx7mjTfikpyLT+m7n543sZtlCWwKiJ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CenturyGothic-regular.fntdata"/><Relationship Id="rId23" Type="http://schemas.openxmlformats.org/officeDocument/2006/relationships/font" Target="fonts/Bebas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3464ab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e3464ab51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3464ab5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e3464ab51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2"/>
          <p:cNvPicPr preferRelativeResize="0"/>
          <p:nvPr/>
        </p:nvPicPr>
        <p:blipFill rotWithShape="1">
          <a:blip r:embed="rId3">
            <a:alphaModFix/>
          </a:blip>
          <a:srcRect b="0" l="0" r="0" t="0"/>
          <a:stretch/>
        </p:blipFill>
        <p:spPr>
          <a:xfrm>
            <a:off x="49600" y="-35425"/>
            <a:ext cx="9144000" cy="5143500"/>
          </a:xfrm>
          <a:prstGeom prst="rect">
            <a:avLst/>
          </a:prstGeom>
          <a:noFill/>
          <a:ln>
            <a:noFill/>
          </a:ln>
        </p:spPr>
      </p:pic>
      <p:sp>
        <p:nvSpPr>
          <p:cNvPr id="55" name="Google Shape;55;p2"/>
          <p:cNvSpPr txBox="1"/>
          <p:nvPr/>
        </p:nvSpPr>
        <p:spPr>
          <a:xfrm>
            <a:off x="1994950" y="792350"/>
            <a:ext cx="5253300" cy="2539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 sz="3500" u="none" cap="none" strike="noStrike">
                <a:solidFill>
                  <a:srgbClr val="0D0D0D"/>
                </a:solidFill>
                <a:highlight>
                  <a:srgbClr val="FFFFFF"/>
                </a:highlight>
                <a:latin typeface="Century Gothic"/>
                <a:ea typeface="Century Gothic"/>
                <a:cs typeface="Century Gothic"/>
                <a:sym typeface="Century Gothic"/>
              </a:rPr>
              <a:t>Ride to Recovery:</a:t>
            </a:r>
            <a:endParaRPr b="1" i="0" sz="3500" u="none" cap="none" strike="noStrike">
              <a:solidFill>
                <a:srgbClr val="0D0D0D"/>
              </a:solidFill>
              <a:highlight>
                <a:srgbClr val="FFFFFF"/>
              </a:highlight>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100"/>
              <a:buFont typeface="Arial"/>
              <a:buNone/>
            </a:pPr>
            <a:r>
              <a:rPr b="1" i="0" lang="en" sz="3500" u="none" cap="none" strike="noStrike">
                <a:solidFill>
                  <a:srgbClr val="0D0D0D"/>
                </a:solidFill>
                <a:highlight>
                  <a:srgbClr val="FFFFFF"/>
                </a:highlight>
                <a:latin typeface="Century Gothic"/>
                <a:ea typeface="Century Gothic"/>
                <a:cs typeface="Century Gothic"/>
                <a:sym typeface="Century Gothic"/>
              </a:rPr>
              <a:t>Helping Transform Lives One Ride at a Time</a:t>
            </a:r>
            <a:endParaRPr b="1" i="0" sz="3500" u="none" cap="none" strike="noStrike">
              <a:solidFill>
                <a:srgbClr val="0D0D0D"/>
              </a:solidFill>
              <a:highlight>
                <a:srgbClr val="FFFFFF"/>
              </a:highlight>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Bebas Neue"/>
              <a:ea typeface="Bebas Neue"/>
              <a:cs typeface="Bebas Neue"/>
              <a:sym typeface="Bebas Neue"/>
            </a:endParaRPr>
          </a:p>
        </p:txBody>
      </p:sp>
      <p:sp>
        <p:nvSpPr>
          <p:cNvPr id="56" name="Google Shape;56;p2"/>
          <p:cNvSpPr txBox="1"/>
          <p:nvPr/>
        </p:nvSpPr>
        <p:spPr>
          <a:xfrm>
            <a:off x="2393700" y="2753850"/>
            <a:ext cx="4245600" cy="677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entury Gothic"/>
                <a:ea typeface="Century Gothic"/>
                <a:cs typeface="Century Gothic"/>
                <a:sym typeface="Century Gothic"/>
              </a:rPr>
              <a:t>Ryan Henry, CPRS</a:t>
            </a:r>
            <a:endParaRPr b="0" i="0" sz="16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entury Gothic"/>
                <a:ea typeface="Century Gothic"/>
                <a:cs typeface="Century Gothic"/>
                <a:sym typeface="Century Gothic"/>
              </a:rPr>
              <a:t>Mobility Manager</a:t>
            </a:r>
            <a:endParaRPr b="0" i="0" sz="1600" u="none" cap="none" strike="noStrike">
              <a:solidFill>
                <a:srgbClr val="000000"/>
              </a:solidFill>
              <a:latin typeface="Century Gothic"/>
              <a:ea typeface="Century Gothic"/>
              <a:cs typeface="Century Gothic"/>
              <a:sym typeface="Century Gothic"/>
            </a:endParaRPr>
          </a:p>
        </p:txBody>
      </p:sp>
      <p:sp>
        <p:nvSpPr>
          <p:cNvPr id="57" name="Google Shape;57;p2"/>
          <p:cNvSpPr txBox="1"/>
          <p:nvPr/>
        </p:nvSpPr>
        <p:spPr>
          <a:xfrm>
            <a:off x="2505000" y="3332150"/>
            <a:ext cx="4023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June 10, 2024</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0"/>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18" name="Google Shape;118;p10"/>
          <p:cNvPicPr preferRelativeResize="0"/>
          <p:nvPr/>
        </p:nvPicPr>
        <p:blipFill rotWithShape="1">
          <a:blip r:embed="rId4">
            <a:alphaModFix/>
          </a:blip>
          <a:srcRect b="48283" l="0" r="37849" t="4452"/>
          <a:stretch/>
        </p:blipFill>
        <p:spPr>
          <a:xfrm>
            <a:off x="2157363" y="0"/>
            <a:ext cx="4829274" cy="4751227"/>
          </a:xfrm>
          <a:prstGeom prst="rect">
            <a:avLst/>
          </a:prstGeom>
          <a:noFill/>
          <a:ln>
            <a:noFill/>
          </a:ln>
        </p:spPr>
      </p:pic>
      <p:sp>
        <p:nvSpPr>
          <p:cNvPr id="119" name="Google Shape;119;p10"/>
          <p:cNvSpPr txBox="1"/>
          <p:nvPr/>
        </p:nvSpPr>
        <p:spPr>
          <a:xfrm>
            <a:off x="559400" y="1981200"/>
            <a:ext cx="1740300" cy="11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Proxima Nova"/>
                <a:ea typeface="Proxima Nova"/>
                <a:cs typeface="Proxima Nova"/>
                <a:sym typeface="Proxima Nova"/>
              </a:rPr>
              <a:t>Colby Lane, TN Lifeliner</a:t>
            </a:r>
            <a:endParaRPr b="1" i="0" sz="1800" u="none" cap="none" strike="noStrike">
              <a:solidFill>
                <a:schemeClr val="dk2"/>
              </a:solidFill>
              <a:latin typeface="Proxima Nova"/>
              <a:ea typeface="Proxima Nova"/>
              <a:cs typeface="Proxima Nova"/>
              <a:sym typeface="Proxima Nova"/>
            </a:endParaRPr>
          </a:p>
        </p:txBody>
      </p:sp>
      <p:sp>
        <p:nvSpPr>
          <p:cNvPr id="120" name="Google Shape;120;p10"/>
          <p:cNvSpPr txBox="1"/>
          <p:nvPr/>
        </p:nvSpPr>
        <p:spPr>
          <a:xfrm>
            <a:off x="7062600" y="1925988"/>
            <a:ext cx="1965600" cy="11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2"/>
                </a:solidFill>
                <a:latin typeface="Proxima Nova"/>
                <a:ea typeface="Proxima Nova"/>
                <a:cs typeface="Proxima Nova"/>
                <a:sym typeface="Proxima Nova"/>
              </a:rPr>
              <a:t>Dylan Johnson, TN Recovery Navigator</a:t>
            </a:r>
            <a:endParaRPr b="1" i="0" sz="1800" u="none" cap="none" strike="noStrike">
              <a:solidFill>
                <a:schemeClr val="dk2"/>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26" name="Google Shape;126;p11"/>
          <p:cNvSpPr txBox="1"/>
          <p:nvPr/>
        </p:nvSpPr>
        <p:spPr>
          <a:xfrm>
            <a:off x="859650" y="2046000"/>
            <a:ext cx="7424700" cy="26721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dk1"/>
              </a:buClr>
              <a:buSzPts val="2000"/>
              <a:buFont typeface="Proxima Nova"/>
              <a:buChar char="●"/>
            </a:pPr>
            <a:r>
              <a:rPr b="1" i="0" lang="en" sz="2000" u="none" cap="none" strike="noStrike">
                <a:solidFill>
                  <a:schemeClr val="dk1"/>
                </a:solidFill>
                <a:latin typeface="Proxima Nova"/>
                <a:ea typeface="Proxima Nova"/>
                <a:cs typeface="Proxima Nova"/>
                <a:sym typeface="Proxima Nova"/>
              </a:rPr>
              <a:t>Hire 14 CPRS </a:t>
            </a:r>
            <a:r>
              <a:rPr b="0" i="0" lang="en" sz="2000" u="none" cap="none" strike="noStrike">
                <a:solidFill>
                  <a:schemeClr val="dk1"/>
                </a:solidFill>
                <a:latin typeface="Proxima Nova"/>
                <a:ea typeface="Proxima Nova"/>
                <a:cs typeface="Proxima Nova"/>
                <a:sym typeface="Proxima Nova"/>
              </a:rPr>
              <a:t>that will be Public Transportation Certified Drivers Covering Every County of the Upper Cumberland</a:t>
            </a:r>
            <a:endParaRPr b="0" i="0" sz="2000" u="none" cap="none" strike="noStrike">
              <a:solidFill>
                <a:schemeClr val="dk1"/>
              </a:solidFill>
              <a:latin typeface="Proxima Nova"/>
              <a:ea typeface="Proxima Nova"/>
              <a:cs typeface="Proxima Nova"/>
              <a:sym typeface="Proxima Nova"/>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Proxima Nova"/>
              <a:ea typeface="Proxima Nova"/>
              <a:cs typeface="Proxima Nova"/>
              <a:sym typeface="Proxima Nova"/>
            </a:endParaRPr>
          </a:p>
          <a:p>
            <a:pPr indent="-355600" lvl="1" marL="914400" marR="0" rtl="0" algn="l">
              <a:lnSpc>
                <a:spcPct val="100000"/>
              </a:lnSpc>
              <a:spcBef>
                <a:spcPts val="0"/>
              </a:spcBef>
              <a:spcAft>
                <a:spcPts val="0"/>
              </a:spcAft>
              <a:buClr>
                <a:schemeClr val="dk1"/>
              </a:buClr>
              <a:buSzPts val="2000"/>
              <a:buFont typeface="Proxima Nova"/>
              <a:buChar char="○"/>
            </a:pPr>
            <a:r>
              <a:rPr b="0" i="0" lang="en" sz="2000" u="none" cap="none" strike="noStrike">
                <a:solidFill>
                  <a:schemeClr val="dk1"/>
                </a:solidFill>
                <a:latin typeface="Proxima Nova"/>
                <a:ea typeface="Proxima Nova"/>
                <a:cs typeface="Proxima Nova"/>
                <a:sym typeface="Proxima Nova"/>
              </a:rPr>
              <a:t>Provide Peer Support Services Throughout the Region</a:t>
            </a:r>
            <a:endParaRPr b="0" i="0" sz="2000" u="none" cap="none" strike="noStrike">
              <a:solidFill>
                <a:schemeClr val="dk1"/>
              </a:solidFill>
              <a:latin typeface="Proxima Nova"/>
              <a:ea typeface="Proxima Nova"/>
              <a:cs typeface="Proxima Nova"/>
              <a:sym typeface="Proxima Nova"/>
            </a:endParaRPr>
          </a:p>
          <a:p>
            <a:pPr indent="0" lvl="0" marL="457200" marR="0" rtl="0" algn="l">
              <a:lnSpc>
                <a:spcPct val="100000"/>
              </a:lnSpc>
              <a:spcBef>
                <a:spcPts val="0"/>
              </a:spcBef>
              <a:spcAft>
                <a:spcPts val="0"/>
              </a:spcAft>
              <a:buClr>
                <a:schemeClr val="dk1"/>
              </a:buClr>
              <a:buSzPts val="1100"/>
              <a:buFont typeface="Arial"/>
              <a:buNone/>
            </a:pPr>
            <a:r>
              <a:t/>
            </a:r>
            <a:endParaRPr b="1" i="0" sz="2000" u="none" cap="none" strike="noStrike">
              <a:solidFill>
                <a:schemeClr val="dk1"/>
              </a:solidFill>
              <a:latin typeface="Proxima Nova"/>
              <a:ea typeface="Proxima Nova"/>
              <a:cs typeface="Proxima Nova"/>
              <a:sym typeface="Proxima Nova"/>
            </a:endParaRPr>
          </a:p>
          <a:p>
            <a:pPr indent="-355600" lvl="1" marL="914400" marR="0" rtl="0" algn="l">
              <a:lnSpc>
                <a:spcPct val="100000"/>
              </a:lnSpc>
              <a:spcBef>
                <a:spcPts val="0"/>
              </a:spcBef>
              <a:spcAft>
                <a:spcPts val="0"/>
              </a:spcAft>
              <a:buClr>
                <a:schemeClr val="dk1"/>
              </a:buClr>
              <a:buSzPts val="2000"/>
              <a:buFont typeface="Proxima Nova"/>
              <a:buChar char="○"/>
            </a:pPr>
            <a:r>
              <a:rPr b="0" i="0" lang="en" sz="2000" u="none" cap="none" strike="noStrike">
                <a:solidFill>
                  <a:schemeClr val="dk1"/>
                </a:solidFill>
                <a:latin typeface="Proxima Nova"/>
                <a:ea typeface="Proxima Nova"/>
                <a:cs typeface="Proxima Nova"/>
                <a:sym typeface="Proxima Nova"/>
              </a:rPr>
              <a:t>Access to Any Type of Transportation at Any Time</a:t>
            </a:r>
            <a:endParaRPr b="1" i="0" sz="2000" u="none" cap="none" strike="noStrike">
              <a:solidFill>
                <a:schemeClr val="dk1"/>
              </a:solidFill>
              <a:latin typeface="Proxima Nova"/>
              <a:ea typeface="Proxima Nova"/>
              <a:cs typeface="Proxima Nova"/>
              <a:sym typeface="Proxima Nova"/>
            </a:endParaRPr>
          </a:p>
          <a:p>
            <a:pPr indent="0" lvl="0" marL="457200" marR="0" rtl="0" algn="l">
              <a:lnSpc>
                <a:spcPct val="100000"/>
              </a:lnSpc>
              <a:spcBef>
                <a:spcPts val="0"/>
              </a:spcBef>
              <a:spcAft>
                <a:spcPts val="0"/>
              </a:spcAft>
              <a:buClr>
                <a:schemeClr val="dk1"/>
              </a:buClr>
              <a:buSzPts val="1100"/>
              <a:buFont typeface="Arial"/>
              <a:buNone/>
            </a:pPr>
            <a:r>
              <a:t/>
            </a:r>
            <a:endParaRPr b="1" i="0" sz="2000" u="none" cap="none" strike="noStrike">
              <a:solidFill>
                <a:schemeClr val="dk1"/>
              </a:solidFill>
              <a:latin typeface="Proxima Nova"/>
              <a:ea typeface="Proxima Nova"/>
              <a:cs typeface="Proxima Nova"/>
              <a:sym typeface="Proxima Nova"/>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Proxima Nova"/>
              <a:ea typeface="Proxima Nova"/>
              <a:cs typeface="Proxima Nova"/>
              <a:sym typeface="Proxima Nova"/>
            </a:endParaRPr>
          </a:p>
          <a:p>
            <a:pPr indent="0" lvl="0" marL="45720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Proxima Nova"/>
              <a:ea typeface="Proxima Nova"/>
              <a:cs typeface="Proxima Nova"/>
              <a:sym typeface="Proxima Nova"/>
            </a:endParaRPr>
          </a:p>
        </p:txBody>
      </p:sp>
      <p:pic>
        <p:nvPicPr>
          <p:cNvPr id="127" name="Google Shape;127;p11"/>
          <p:cNvPicPr preferRelativeResize="0"/>
          <p:nvPr/>
        </p:nvPicPr>
        <p:blipFill rotWithShape="1">
          <a:blip r:embed="rId4">
            <a:alphaModFix/>
          </a:blip>
          <a:srcRect b="0" l="0" r="0" t="0"/>
          <a:stretch/>
        </p:blipFill>
        <p:spPr>
          <a:xfrm>
            <a:off x="1280575" y="966001"/>
            <a:ext cx="6582851" cy="1079989"/>
          </a:xfrm>
          <a:prstGeom prst="rect">
            <a:avLst/>
          </a:prstGeom>
          <a:noFill/>
          <a:ln>
            <a:noFill/>
          </a:ln>
        </p:spPr>
      </p:pic>
      <p:sp>
        <p:nvSpPr>
          <p:cNvPr id="128" name="Google Shape;128;p11"/>
          <p:cNvSpPr txBox="1"/>
          <p:nvPr/>
        </p:nvSpPr>
        <p:spPr>
          <a:xfrm>
            <a:off x="522400" y="92375"/>
            <a:ext cx="4990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Bebas Neue"/>
                <a:ea typeface="Bebas Neue"/>
                <a:cs typeface="Bebas Neue"/>
                <a:sym typeface="Bebas Neue"/>
              </a:rPr>
              <a:t>What’s next</a:t>
            </a:r>
            <a:endParaRPr b="0" i="0" sz="2600" u="none" cap="none" strike="noStrike">
              <a:solidFill>
                <a:srgbClr val="000000"/>
              </a:solidFill>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2"/>
          <p:cNvPicPr preferRelativeResize="0"/>
          <p:nvPr/>
        </p:nvPicPr>
        <p:blipFill rotWithShape="1">
          <a:blip r:embed="rId3">
            <a:alphaModFix/>
          </a:blip>
          <a:srcRect b="0" l="0" r="0" t="0"/>
          <a:stretch/>
        </p:blipFill>
        <p:spPr>
          <a:xfrm>
            <a:off x="0" y="0"/>
            <a:ext cx="9144000" cy="5143500"/>
          </a:xfrm>
          <a:prstGeom prst="rect">
            <a:avLst/>
          </a:prstGeom>
          <a:noFill/>
          <a:ln>
            <a:noFill/>
          </a:ln>
          <a:effectLst>
            <a:outerShdw blurRad="1257300" rotWithShape="0" algn="bl" dist="619125">
              <a:srgbClr val="000000">
                <a:alpha val="35000"/>
              </a:srgbClr>
            </a:outerShdw>
          </a:effectLst>
        </p:spPr>
      </p:pic>
      <p:sp>
        <p:nvSpPr>
          <p:cNvPr id="134" name="Google Shape;134;p12"/>
          <p:cNvSpPr txBox="1"/>
          <p:nvPr/>
        </p:nvSpPr>
        <p:spPr>
          <a:xfrm>
            <a:off x="524275" y="836000"/>
            <a:ext cx="7764900" cy="3882300"/>
          </a:xfrm>
          <a:prstGeom prst="rect">
            <a:avLst/>
          </a:prstGeom>
          <a:noFill/>
          <a:ln>
            <a:noFill/>
          </a:ln>
          <a:effectLst>
            <a:outerShdw blurRad="57150" rotWithShape="0" algn="bl" dir="5400000" dist="19050">
              <a:srgbClr val="000000">
                <a:alpha val="50000"/>
              </a:srgbClr>
            </a:outerShdw>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Our transportation decisions determine much more than where roads or bridges or tunnels or rail lines will be built. They determine the connections and barriers that people will encounter in their daily lives, and thus how hard or easy it will be for people to get where they need and want to go. </a:t>
            </a:r>
            <a:endParaRPr sz="2400">
              <a:solidFill>
                <a:schemeClr val="dk1"/>
              </a:solidFill>
            </a:endParaRPr>
          </a:p>
          <a:p>
            <a:pPr indent="0" lvl="0" marL="0" rtl="0" algn="r">
              <a:spcBef>
                <a:spcPts val="0"/>
              </a:spcBef>
              <a:spcAft>
                <a:spcPts val="0"/>
              </a:spcAft>
              <a:buNone/>
            </a:pPr>
            <a:r>
              <a:rPr lang="en" sz="2400">
                <a:solidFill>
                  <a:schemeClr val="dk1"/>
                </a:solidFill>
              </a:rPr>
              <a:t>— Elijah Cummings</a:t>
            </a:r>
            <a:endParaRPr sz="2400">
              <a:solidFill>
                <a:schemeClr val="dk1"/>
              </a:solidFill>
            </a:endParaRPr>
          </a:p>
          <a:p>
            <a:pPr indent="0" lvl="0" marL="0" rtl="0" algn="r">
              <a:spcBef>
                <a:spcPts val="0"/>
              </a:spcBef>
              <a:spcAft>
                <a:spcPts val="0"/>
              </a:spcAft>
              <a:buNone/>
            </a:pPr>
            <a:r>
              <a:rPr lang="en" sz="2400">
                <a:solidFill>
                  <a:schemeClr val="dk1"/>
                </a:solidFill>
              </a:rPr>
              <a:t>U.S. Congressman</a:t>
            </a:r>
            <a:endParaRPr sz="2400">
              <a:solidFill>
                <a:schemeClr val="dk1"/>
              </a:solidFill>
            </a:endParaRPr>
          </a:p>
          <a:p>
            <a:pPr indent="0" lvl="0" marL="0" rtl="0" algn="l">
              <a:spcBef>
                <a:spcPts val="0"/>
              </a:spcBef>
              <a:spcAft>
                <a:spcPts val="0"/>
              </a:spcAft>
              <a:buNone/>
            </a:pPr>
            <a:r>
              <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2e3464ab513_0_0"/>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40" name="Google Shape;140;g2e3464ab513_0_0"/>
          <p:cNvPicPr preferRelativeResize="0"/>
          <p:nvPr/>
        </p:nvPicPr>
        <p:blipFill rotWithShape="1">
          <a:blip r:embed="rId4">
            <a:alphaModFix/>
          </a:blip>
          <a:srcRect b="0" l="11785" r="11785" t="0"/>
          <a:stretch/>
        </p:blipFill>
        <p:spPr>
          <a:xfrm>
            <a:off x="2388188" y="423225"/>
            <a:ext cx="4367625" cy="4297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3"/>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descr="Map&#10;&#10;Description automatically generated" id="63" name="Google Shape;63;p3"/>
          <p:cNvPicPr preferRelativeResize="0"/>
          <p:nvPr/>
        </p:nvPicPr>
        <p:blipFill rotWithShape="1">
          <a:blip r:embed="rId4">
            <a:alphaModFix/>
          </a:blip>
          <a:srcRect b="0" l="0" r="0" t="0"/>
          <a:stretch/>
        </p:blipFill>
        <p:spPr>
          <a:xfrm>
            <a:off x="-481950" y="1469212"/>
            <a:ext cx="9765376" cy="2205075"/>
          </a:xfrm>
          <a:prstGeom prst="rect">
            <a:avLst/>
          </a:prstGeom>
          <a:noFill/>
          <a:ln>
            <a:noFill/>
          </a:ln>
        </p:spPr>
      </p:pic>
      <p:sp>
        <p:nvSpPr>
          <p:cNvPr id="64" name="Google Shape;64;p3"/>
          <p:cNvSpPr txBox="1"/>
          <p:nvPr/>
        </p:nvSpPr>
        <p:spPr>
          <a:xfrm>
            <a:off x="246100" y="177400"/>
            <a:ext cx="4990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Bebas Neue"/>
                <a:ea typeface="Bebas Neue"/>
                <a:cs typeface="Bebas Neue"/>
                <a:sym typeface="Bebas Neue"/>
              </a:rPr>
              <a:t>Upper Cumberland Region</a:t>
            </a:r>
            <a:endParaRPr b="0" i="0" sz="2400" u="none" cap="none" strike="noStrike">
              <a:solidFill>
                <a:srgbClr val="000000"/>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4"/>
          <p:cNvPicPr preferRelativeResize="0"/>
          <p:nvPr/>
        </p:nvPicPr>
        <p:blipFill rotWithShape="1">
          <a:blip r:embed="rId3">
            <a:alphaModFix/>
          </a:blip>
          <a:srcRect b="0" l="0" r="0" t="0"/>
          <a:stretch/>
        </p:blipFill>
        <p:spPr>
          <a:xfrm>
            <a:off x="-28350" y="0"/>
            <a:ext cx="9144000" cy="5143500"/>
          </a:xfrm>
          <a:prstGeom prst="rect">
            <a:avLst/>
          </a:prstGeom>
          <a:noFill/>
          <a:ln>
            <a:noFill/>
          </a:ln>
        </p:spPr>
      </p:pic>
      <p:pic>
        <p:nvPicPr>
          <p:cNvPr id="70" name="Google Shape;70;p4"/>
          <p:cNvPicPr preferRelativeResize="0"/>
          <p:nvPr/>
        </p:nvPicPr>
        <p:blipFill rotWithShape="1">
          <a:blip r:embed="rId4">
            <a:alphaModFix/>
          </a:blip>
          <a:srcRect b="0" l="0" r="0" t="0"/>
          <a:stretch/>
        </p:blipFill>
        <p:spPr>
          <a:xfrm>
            <a:off x="1593275" y="366100"/>
            <a:ext cx="5886100" cy="4550700"/>
          </a:xfrm>
          <a:prstGeom prst="rect">
            <a:avLst/>
          </a:prstGeom>
          <a:noFill/>
          <a:ln>
            <a:noFill/>
          </a:ln>
        </p:spPr>
      </p:pic>
      <p:sp>
        <p:nvSpPr>
          <p:cNvPr id="71" name="Google Shape;71;p4"/>
          <p:cNvSpPr txBox="1"/>
          <p:nvPr/>
        </p:nvSpPr>
        <p:spPr>
          <a:xfrm>
            <a:off x="33550" y="0"/>
            <a:ext cx="4990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Bebas Neue"/>
                <a:ea typeface="Bebas Neue"/>
                <a:cs typeface="Bebas Neue"/>
                <a:sym typeface="Bebas Neue"/>
              </a:rPr>
              <a:t>Upper Cumberland Region</a:t>
            </a:r>
            <a:endParaRPr b="0" i="0" sz="2400" u="none" cap="none" strike="noStrike">
              <a:solidFill>
                <a:srgbClr val="000000"/>
              </a:solidFill>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5"/>
          <p:cNvPicPr preferRelativeResize="0"/>
          <p:nvPr/>
        </p:nvPicPr>
        <p:blipFill rotWithShape="1">
          <a:blip r:embed="rId3">
            <a:alphaModFix/>
          </a:blip>
          <a:srcRect b="0" l="0" r="0" t="0"/>
          <a:stretch/>
        </p:blipFill>
        <p:spPr>
          <a:xfrm>
            <a:off x="-49575" y="0"/>
            <a:ext cx="9144000" cy="5143500"/>
          </a:xfrm>
          <a:prstGeom prst="rect">
            <a:avLst/>
          </a:prstGeom>
          <a:noFill/>
          <a:ln>
            <a:noFill/>
          </a:ln>
        </p:spPr>
      </p:pic>
      <p:sp>
        <p:nvSpPr>
          <p:cNvPr id="77" name="Google Shape;77;p5"/>
          <p:cNvSpPr txBox="1"/>
          <p:nvPr/>
        </p:nvSpPr>
        <p:spPr>
          <a:xfrm>
            <a:off x="3074750" y="554100"/>
            <a:ext cx="5526000" cy="18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Proxima Nova"/>
                <a:ea typeface="Proxima Nova"/>
                <a:cs typeface="Proxima Nova"/>
                <a:sym typeface="Proxima Nova"/>
              </a:rPr>
              <a:t>Mobility management focuses on the unmet needs of stakeholders and always returns to the stakeholders' needs, insights, and feedback while educating, coordinating, and promoting public transportation. </a:t>
            </a:r>
            <a:endParaRPr sz="21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p:txBody>
      </p:sp>
      <p:sp>
        <p:nvSpPr>
          <p:cNvPr id="78" name="Google Shape;78;p5"/>
          <p:cNvSpPr txBox="1"/>
          <p:nvPr/>
        </p:nvSpPr>
        <p:spPr>
          <a:xfrm>
            <a:off x="333000" y="2571750"/>
            <a:ext cx="7389300" cy="21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Proxima Nova"/>
                <a:ea typeface="Proxima Nova"/>
                <a:cs typeface="Proxima Nova"/>
                <a:sym typeface="Proxima Nova"/>
              </a:rPr>
              <a:t>A Certified Peer Recovery Specialist (CPRS) is someone who has self-identified as being in recovery from mental illness, substance abuse, or co-occurring disorders of both mental illness and substance use disorder.  To become certified, a CPRS has completed specialized training recognized by the Tennessee Department of Mental Health and Substance Abuse Services on how to provide peer recovery services based on the principles of recovery and resiliency.</a:t>
            </a:r>
            <a:endParaRPr sz="1800">
              <a:solidFill>
                <a:schemeClr val="dk1"/>
              </a:solidFill>
              <a:latin typeface="Proxima Nova"/>
              <a:ea typeface="Proxima Nova"/>
              <a:cs typeface="Proxima Nova"/>
              <a:sym typeface="Proxima Nova"/>
            </a:endParaRPr>
          </a:p>
        </p:txBody>
      </p:sp>
      <p:sp>
        <p:nvSpPr>
          <p:cNvPr id="79" name="Google Shape;79;p5"/>
          <p:cNvSpPr txBox="1"/>
          <p:nvPr/>
        </p:nvSpPr>
        <p:spPr>
          <a:xfrm>
            <a:off x="108600" y="99200"/>
            <a:ext cx="4463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Bebas Neue"/>
                <a:ea typeface="Bebas Neue"/>
                <a:cs typeface="Bebas Neue"/>
                <a:sym typeface="Bebas Neue"/>
              </a:rPr>
              <a:t>The Recovery Mobility Manager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g2e3464ab513_0_6"/>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85" name="Google Shape;85;g2e3464ab513_0_6" title="Upper Cumberland 2017-2022 Overdose Comaprison"/>
          <p:cNvPicPr preferRelativeResize="0"/>
          <p:nvPr/>
        </p:nvPicPr>
        <p:blipFill rotWithShape="1">
          <a:blip r:embed="rId4">
            <a:alphaModFix/>
          </a:blip>
          <a:srcRect b="0" l="0" r="0" t="0"/>
          <a:stretch/>
        </p:blipFill>
        <p:spPr>
          <a:xfrm>
            <a:off x="342450" y="0"/>
            <a:ext cx="8449674" cy="5019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nvSpPr>
        <p:spPr>
          <a:xfrm>
            <a:off x="311700" y="454325"/>
            <a:ext cx="4990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Bebas Neue"/>
                <a:ea typeface="Bebas Neue"/>
                <a:cs typeface="Bebas Neue"/>
                <a:sym typeface="Bebas Neue"/>
              </a:rPr>
              <a:t>The Impact of Ride-to-Recovery</a:t>
            </a:r>
            <a:endParaRPr b="0" i="0" sz="2400" u="none" cap="none" strike="noStrike">
              <a:solidFill>
                <a:srgbClr val="000000"/>
              </a:solidFill>
              <a:latin typeface="Bebas Neue"/>
              <a:ea typeface="Bebas Neue"/>
              <a:cs typeface="Bebas Neue"/>
              <a:sym typeface="Bebas Neue"/>
            </a:endParaRPr>
          </a:p>
        </p:txBody>
      </p:sp>
      <p:sp>
        <p:nvSpPr>
          <p:cNvPr id="91" name="Google Shape;91;p6"/>
          <p:cNvSpPr txBox="1"/>
          <p:nvPr/>
        </p:nvSpPr>
        <p:spPr>
          <a:xfrm>
            <a:off x="311700" y="1285525"/>
            <a:ext cx="42456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Century Gothic"/>
              <a:ea typeface="Century Gothic"/>
              <a:cs typeface="Century Gothic"/>
              <a:sym typeface="Century Gothic"/>
            </a:endParaRPr>
          </a:p>
        </p:txBody>
      </p:sp>
      <p:sp>
        <p:nvSpPr>
          <p:cNvPr id="92" name="Google Shape;92;p6"/>
          <p:cNvSpPr txBox="1"/>
          <p:nvPr/>
        </p:nvSpPr>
        <p:spPr>
          <a:xfrm>
            <a:off x="204300" y="1501950"/>
            <a:ext cx="8735400" cy="2139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Proxima Nova"/>
              <a:buChar char="●"/>
            </a:pPr>
            <a:r>
              <a:rPr b="0" i="0" lang="en" sz="2000" u="none" cap="none" strike="noStrike">
                <a:solidFill>
                  <a:srgbClr val="000000"/>
                </a:solidFill>
                <a:latin typeface="Proxima Nova"/>
                <a:ea typeface="Proxima Nova"/>
                <a:cs typeface="Proxima Nova"/>
                <a:sym typeface="Proxima Nova"/>
              </a:rPr>
              <a:t>April 2023 to December 2023, R2R provided </a:t>
            </a:r>
            <a:r>
              <a:rPr b="1" i="0" lang="en" sz="2300" u="none" cap="none" strike="noStrike">
                <a:solidFill>
                  <a:srgbClr val="000000"/>
                </a:solidFill>
                <a:latin typeface="Proxima Nova"/>
                <a:ea typeface="Proxima Nova"/>
                <a:cs typeface="Proxima Nova"/>
                <a:sym typeface="Proxima Nova"/>
              </a:rPr>
              <a:t>137 trips </a:t>
            </a:r>
            <a:r>
              <a:rPr b="0" i="0" lang="en" sz="2300" u="none" cap="none" strike="noStrike">
                <a:solidFill>
                  <a:srgbClr val="000000"/>
                </a:solidFill>
                <a:latin typeface="Proxima Nova"/>
                <a:ea typeface="Proxima Nova"/>
                <a:cs typeface="Proxima Nova"/>
                <a:sym typeface="Proxima Nova"/>
              </a:rPr>
              <a:t>to </a:t>
            </a:r>
            <a:r>
              <a:rPr b="1" i="0" lang="en" sz="2300" u="none" cap="none" strike="noStrike">
                <a:solidFill>
                  <a:srgbClr val="000000"/>
                </a:solidFill>
                <a:latin typeface="Proxima Nova"/>
                <a:ea typeface="Proxima Nova"/>
                <a:cs typeface="Proxima Nova"/>
                <a:sym typeface="Proxima Nova"/>
              </a:rPr>
              <a:t>54 riders</a:t>
            </a:r>
            <a:endParaRPr b="1" i="0" sz="2300" u="none" cap="none" strike="noStrike">
              <a:solidFill>
                <a:srgbClr val="000000"/>
              </a:solidFill>
              <a:latin typeface="Proxima Nova"/>
              <a:ea typeface="Proxima Nova"/>
              <a:cs typeface="Proxima Nova"/>
              <a:sym typeface="Proxima Nova"/>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Proxima Nova"/>
              <a:ea typeface="Proxima Nova"/>
              <a:cs typeface="Proxima Nova"/>
              <a:sym typeface="Proxima Nova"/>
            </a:endParaRPr>
          </a:p>
          <a:p>
            <a:pPr indent="-355600" lvl="0" marL="457200" marR="0" rtl="0" algn="l">
              <a:lnSpc>
                <a:spcPct val="100000"/>
              </a:lnSpc>
              <a:spcBef>
                <a:spcPts val="0"/>
              </a:spcBef>
              <a:spcAft>
                <a:spcPts val="0"/>
              </a:spcAft>
              <a:buClr>
                <a:srgbClr val="000000"/>
              </a:buClr>
              <a:buSzPts val="2000"/>
              <a:buFont typeface="Proxima Nova"/>
              <a:buChar char="●"/>
            </a:pPr>
            <a:r>
              <a:rPr b="0" i="0" lang="en" sz="2000" u="none" cap="none" strike="noStrike">
                <a:solidFill>
                  <a:srgbClr val="000000"/>
                </a:solidFill>
                <a:latin typeface="Proxima Nova"/>
                <a:ea typeface="Proxima Nova"/>
                <a:cs typeface="Proxima Nova"/>
                <a:sym typeface="Proxima Nova"/>
              </a:rPr>
              <a:t>March 2022 to June 3, 2024</a:t>
            </a:r>
            <a:r>
              <a:rPr b="0" i="0" lang="en" sz="2000" u="none" cap="none" strike="noStrike">
                <a:solidFill>
                  <a:schemeClr val="dk1"/>
                </a:solidFill>
                <a:latin typeface="Proxima Nova"/>
                <a:ea typeface="Proxima Nova"/>
                <a:cs typeface="Proxima Nova"/>
                <a:sym typeface="Proxima Nova"/>
              </a:rPr>
              <a:t>, R2R provided </a:t>
            </a:r>
            <a:r>
              <a:rPr b="0" i="0" lang="en" sz="2000" u="none" cap="none" strike="noStrike">
                <a:solidFill>
                  <a:srgbClr val="000000"/>
                </a:solidFill>
                <a:latin typeface="Proxima Nova"/>
                <a:ea typeface="Proxima Nova"/>
                <a:cs typeface="Proxima Nova"/>
                <a:sym typeface="Proxima Nova"/>
              </a:rPr>
              <a:t> </a:t>
            </a:r>
            <a:r>
              <a:rPr b="1" i="0" lang="en" sz="2300" u="none" cap="none" strike="noStrike">
                <a:solidFill>
                  <a:srgbClr val="000000"/>
                </a:solidFill>
                <a:latin typeface="Proxima Nova"/>
                <a:ea typeface="Proxima Nova"/>
                <a:cs typeface="Proxima Nova"/>
                <a:sym typeface="Proxima Nova"/>
              </a:rPr>
              <a:t>1,901 trips </a:t>
            </a:r>
            <a:r>
              <a:rPr b="0" i="0" lang="en" sz="2300" u="none" cap="none" strike="noStrike">
                <a:solidFill>
                  <a:srgbClr val="000000"/>
                </a:solidFill>
                <a:latin typeface="Proxima Nova"/>
                <a:ea typeface="Proxima Nova"/>
                <a:cs typeface="Proxima Nova"/>
                <a:sym typeface="Proxima Nova"/>
              </a:rPr>
              <a:t>to</a:t>
            </a:r>
            <a:r>
              <a:rPr b="1" i="0" lang="en" sz="2300" u="none" cap="none" strike="noStrike">
                <a:solidFill>
                  <a:srgbClr val="000000"/>
                </a:solidFill>
                <a:latin typeface="Proxima Nova"/>
                <a:ea typeface="Proxima Nova"/>
                <a:cs typeface="Proxima Nova"/>
                <a:sym typeface="Proxima Nova"/>
              </a:rPr>
              <a:t> 276 riders</a:t>
            </a:r>
            <a:endParaRPr b="1" i="0" sz="2300" u="none" cap="none" strike="noStrike">
              <a:solidFill>
                <a:srgbClr val="000000"/>
              </a:solidFill>
              <a:latin typeface="Proxima Nova"/>
              <a:ea typeface="Proxima Nova"/>
              <a:cs typeface="Proxima Nova"/>
              <a:sym typeface="Proxima Nova"/>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Proxima Nova"/>
              <a:ea typeface="Proxima Nova"/>
              <a:cs typeface="Proxima Nova"/>
              <a:sym typeface="Proxima Nova"/>
            </a:endParaRPr>
          </a:p>
          <a:p>
            <a:pPr indent="-355600" lvl="0" marL="457200" marR="0" rtl="0" algn="l">
              <a:lnSpc>
                <a:spcPct val="100000"/>
              </a:lnSpc>
              <a:spcBef>
                <a:spcPts val="0"/>
              </a:spcBef>
              <a:spcAft>
                <a:spcPts val="0"/>
              </a:spcAft>
              <a:buClr>
                <a:srgbClr val="000000"/>
              </a:buClr>
              <a:buSzPts val="2000"/>
              <a:buFont typeface="Proxima Nova"/>
              <a:buChar char="●"/>
            </a:pPr>
            <a:r>
              <a:rPr b="1" i="0" lang="en" sz="2300" u="none" cap="none" strike="noStrike">
                <a:solidFill>
                  <a:srgbClr val="000000"/>
                </a:solidFill>
                <a:latin typeface="Proxima Nova"/>
                <a:ea typeface="Proxima Nova"/>
                <a:cs typeface="Proxima Nova"/>
                <a:sym typeface="Proxima Nova"/>
              </a:rPr>
              <a:t>36% </a:t>
            </a:r>
            <a:r>
              <a:rPr b="0" i="0" lang="en" sz="2000" u="none" cap="none" strike="noStrike">
                <a:solidFill>
                  <a:srgbClr val="000000"/>
                </a:solidFill>
                <a:latin typeface="Proxima Nova"/>
                <a:ea typeface="Proxima Nova"/>
                <a:cs typeface="Proxima Nova"/>
                <a:sym typeface="Proxima Nova"/>
              </a:rPr>
              <a:t>of all rides utilized a </a:t>
            </a:r>
            <a:r>
              <a:rPr b="1" i="0" lang="en" sz="2300" u="none" cap="none" strike="noStrike">
                <a:solidFill>
                  <a:srgbClr val="000000"/>
                </a:solidFill>
                <a:latin typeface="Proxima Nova"/>
                <a:ea typeface="Proxima Nova"/>
                <a:cs typeface="Proxima Nova"/>
                <a:sym typeface="Proxima Nova"/>
              </a:rPr>
              <a:t>CPRS Driver</a:t>
            </a:r>
            <a:endParaRPr b="1" i="0" sz="2300" u="none" cap="none" strike="noStrike">
              <a:solidFill>
                <a:srgbClr val="000000"/>
              </a:solidFill>
              <a:latin typeface="Proxima Nova"/>
              <a:ea typeface="Proxima Nova"/>
              <a:cs typeface="Proxima Nova"/>
              <a:sym typeface="Proxima Nova"/>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7"/>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98" name="Google Shape;98;p7"/>
          <p:cNvPicPr preferRelativeResize="0"/>
          <p:nvPr/>
        </p:nvPicPr>
        <p:blipFill rotWithShape="1">
          <a:blip r:embed="rId4">
            <a:alphaModFix/>
          </a:blip>
          <a:srcRect b="0" l="0" r="0" t="0"/>
          <a:stretch/>
        </p:blipFill>
        <p:spPr>
          <a:xfrm>
            <a:off x="349225" y="270300"/>
            <a:ext cx="7395799" cy="4414800"/>
          </a:xfrm>
          <a:prstGeom prst="rect">
            <a:avLst/>
          </a:prstGeom>
          <a:noFill/>
          <a:ln>
            <a:noFill/>
          </a:ln>
        </p:spPr>
      </p:pic>
      <p:sp>
        <p:nvSpPr>
          <p:cNvPr id="99" name="Google Shape;99;p7"/>
          <p:cNvSpPr txBox="1"/>
          <p:nvPr/>
        </p:nvSpPr>
        <p:spPr>
          <a:xfrm>
            <a:off x="419550" y="1818100"/>
            <a:ext cx="1523100" cy="2565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0" name="Google Shape;100;p7"/>
          <p:cNvSpPr txBox="1"/>
          <p:nvPr/>
        </p:nvSpPr>
        <p:spPr>
          <a:xfrm>
            <a:off x="3115625" y="318550"/>
            <a:ext cx="823500" cy="186600"/>
          </a:xfrm>
          <a:prstGeom prst="rect">
            <a:avLst/>
          </a:prstGeom>
          <a:solidFill>
            <a:schemeClr val="dk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8"/>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06" name="Google Shape;106;p8"/>
          <p:cNvPicPr preferRelativeResize="0"/>
          <p:nvPr/>
        </p:nvPicPr>
        <p:blipFill rotWithShape="1">
          <a:blip r:embed="rId4">
            <a:alphaModFix/>
          </a:blip>
          <a:srcRect b="36720" l="0" r="0" t="0"/>
          <a:stretch/>
        </p:blipFill>
        <p:spPr>
          <a:xfrm>
            <a:off x="1824263" y="343400"/>
            <a:ext cx="5495475" cy="422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9"/>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12" name="Google Shape;112;p9"/>
          <p:cNvPicPr preferRelativeResize="0"/>
          <p:nvPr/>
        </p:nvPicPr>
        <p:blipFill rotWithShape="1">
          <a:blip r:embed="rId4">
            <a:alphaModFix/>
          </a:blip>
          <a:srcRect b="49788" l="2432" r="1431" t="4857"/>
          <a:stretch/>
        </p:blipFill>
        <p:spPr>
          <a:xfrm>
            <a:off x="248625" y="170950"/>
            <a:ext cx="7738551" cy="4722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