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62" r:id="rId5"/>
    <p:sldId id="264" r:id="rId6"/>
    <p:sldId id="257" r:id="rId7"/>
    <p:sldId id="266" r:id="rId8"/>
    <p:sldId id="265" r:id="rId9"/>
    <p:sldId id="263" r:id="rId10"/>
    <p:sldId id="25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0636BD-E611-41E4-8056-927355F7F941}" v="6" dt="2024-06-06T13:46:39.2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1" autoAdjust="0"/>
    <p:restoredTop sz="94660"/>
  </p:normalViewPr>
  <p:slideViewPr>
    <p:cSldViewPr snapToGrid="0">
      <p:cViewPr varScale="1">
        <p:scale>
          <a:sx n="79" d="100"/>
          <a:sy n="79" d="100"/>
        </p:scale>
        <p:origin x="845"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issa Harris" userId="5ef5ea90-b530-492b-8e78-3f5c58dd8fd8" providerId="ADAL" clId="{310636BD-E611-41E4-8056-927355F7F941}"/>
    <pc:docChg chg="undo custSel addSld modSld sldOrd">
      <pc:chgData name="Melissa Harris" userId="5ef5ea90-b530-492b-8e78-3f5c58dd8fd8" providerId="ADAL" clId="{310636BD-E611-41E4-8056-927355F7F941}" dt="2024-06-06T13:52:45.509" v="945" actId="20577"/>
      <pc:docMkLst>
        <pc:docMk/>
      </pc:docMkLst>
      <pc:sldChg chg="addSp delSp modSp mod ord setBg">
        <pc:chgData name="Melissa Harris" userId="5ef5ea90-b530-492b-8e78-3f5c58dd8fd8" providerId="ADAL" clId="{310636BD-E611-41E4-8056-927355F7F941}" dt="2024-06-04T17:08:27.741" v="478" actId="26606"/>
        <pc:sldMkLst>
          <pc:docMk/>
          <pc:sldMk cId="557135869" sldId="257"/>
        </pc:sldMkLst>
        <pc:spChg chg="mod">
          <ac:chgData name="Melissa Harris" userId="5ef5ea90-b530-492b-8e78-3f5c58dd8fd8" providerId="ADAL" clId="{310636BD-E611-41E4-8056-927355F7F941}" dt="2024-06-04T17:08:27.741" v="478" actId="26606"/>
          <ac:spMkLst>
            <pc:docMk/>
            <pc:sldMk cId="557135869" sldId="257"/>
            <ac:spMk id="2" creationId="{24CD24CE-2984-1B81-9CCC-187A526C98F6}"/>
          </ac:spMkLst>
        </pc:spChg>
        <pc:spChg chg="add del">
          <ac:chgData name="Melissa Harris" userId="5ef5ea90-b530-492b-8e78-3f5c58dd8fd8" providerId="ADAL" clId="{310636BD-E611-41E4-8056-927355F7F941}" dt="2024-06-04T17:08:27.741" v="478" actId="26606"/>
          <ac:spMkLst>
            <pc:docMk/>
            <pc:sldMk cId="557135869" sldId="257"/>
            <ac:spMk id="3" creationId="{62A77493-9870-B90E-4E56-676455A1A73F}"/>
          </ac:spMkLst>
        </pc:spChg>
        <pc:spChg chg="add del">
          <ac:chgData name="Melissa Harris" userId="5ef5ea90-b530-492b-8e78-3f5c58dd8fd8" providerId="ADAL" clId="{310636BD-E611-41E4-8056-927355F7F941}" dt="2024-06-04T17:08:27.741" v="478" actId="26606"/>
          <ac:spMkLst>
            <pc:docMk/>
            <pc:sldMk cId="557135869" sldId="257"/>
            <ac:spMk id="9" creationId="{BACC6370-2D7E-4714-9D71-7542949D7D5D}"/>
          </ac:spMkLst>
        </pc:spChg>
        <pc:spChg chg="add del">
          <ac:chgData name="Melissa Harris" userId="5ef5ea90-b530-492b-8e78-3f5c58dd8fd8" providerId="ADAL" clId="{310636BD-E611-41E4-8056-927355F7F941}" dt="2024-06-04T17:08:27.741" v="478" actId="26606"/>
          <ac:spMkLst>
            <pc:docMk/>
            <pc:sldMk cId="557135869" sldId="257"/>
            <ac:spMk id="11" creationId="{F68B3F68-107C-434F-AA38-110D5EA91B85}"/>
          </ac:spMkLst>
        </pc:spChg>
        <pc:spChg chg="add del">
          <ac:chgData name="Melissa Harris" userId="5ef5ea90-b530-492b-8e78-3f5c58dd8fd8" providerId="ADAL" clId="{310636BD-E611-41E4-8056-927355F7F941}" dt="2024-06-04T17:08:27.741" v="478" actId="26606"/>
          <ac:spMkLst>
            <pc:docMk/>
            <pc:sldMk cId="557135869" sldId="257"/>
            <ac:spMk id="13" creationId="{AAD0DBB9-1A4B-4391-81D4-CB19F9AB918A}"/>
          </ac:spMkLst>
        </pc:spChg>
        <pc:spChg chg="add del">
          <ac:chgData name="Melissa Harris" userId="5ef5ea90-b530-492b-8e78-3f5c58dd8fd8" providerId="ADAL" clId="{310636BD-E611-41E4-8056-927355F7F941}" dt="2024-06-04T17:08:27.741" v="478" actId="26606"/>
          <ac:spMkLst>
            <pc:docMk/>
            <pc:sldMk cId="557135869" sldId="257"/>
            <ac:spMk id="15" creationId="{063BBA22-50EA-4C4D-BE05-F1CE4E63AA56}"/>
          </ac:spMkLst>
        </pc:spChg>
        <pc:graphicFrameChg chg="add del">
          <ac:chgData name="Melissa Harris" userId="5ef5ea90-b530-492b-8e78-3f5c58dd8fd8" providerId="ADAL" clId="{310636BD-E611-41E4-8056-927355F7F941}" dt="2024-06-04T17:08:27.741" v="478" actId="26606"/>
          <ac:graphicFrameMkLst>
            <pc:docMk/>
            <pc:sldMk cId="557135869" sldId="257"/>
            <ac:graphicFrameMk id="5" creationId="{AD2B1564-7DD5-D74E-94AB-6C1A685B502A}"/>
          </ac:graphicFrameMkLst>
        </pc:graphicFrameChg>
      </pc:sldChg>
      <pc:sldChg chg="addSp delSp modSp mod setBg">
        <pc:chgData name="Melissa Harris" userId="5ef5ea90-b530-492b-8e78-3f5c58dd8fd8" providerId="ADAL" clId="{310636BD-E611-41E4-8056-927355F7F941}" dt="2024-06-04T17:12:08.967" v="543" actId="26606"/>
        <pc:sldMkLst>
          <pc:docMk/>
          <pc:sldMk cId="553911889" sldId="259"/>
        </pc:sldMkLst>
        <pc:spChg chg="mod">
          <ac:chgData name="Melissa Harris" userId="5ef5ea90-b530-492b-8e78-3f5c58dd8fd8" providerId="ADAL" clId="{310636BD-E611-41E4-8056-927355F7F941}" dt="2024-06-04T17:12:08.967" v="543" actId="26606"/>
          <ac:spMkLst>
            <pc:docMk/>
            <pc:sldMk cId="553911889" sldId="259"/>
            <ac:spMk id="2" creationId="{A4FC8764-71B1-65A8-D88E-5A957CD3A86E}"/>
          </ac:spMkLst>
        </pc:spChg>
        <pc:spChg chg="mod">
          <ac:chgData name="Melissa Harris" userId="5ef5ea90-b530-492b-8e78-3f5c58dd8fd8" providerId="ADAL" clId="{310636BD-E611-41E4-8056-927355F7F941}" dt="2024-06-04T17:12:08.967" v="543" actId="26606"/>
          <ac:spMkLst>
            <pc:docMk/>
            <pc:sldMk cId="553911889" sldId="259"/>
            <ac:spMk id="3" creationId="{FFD78331-849D-CA83-BEBC-6827973006E1}"/>
          </ac:spMkLst>
        </pc:spChg>
        <pc:spChg chg="add del">
          <ac:chgData name="Melissa Harris" userId="5ef5ea90-b530-492b-8e78-3f5c58dd8fd8" providerId="ADAL" clId="{310636BD-E611-41E4-8056-927355F7F941}" dt="2024-06-04T17:12:08.967" v="543" actId="26606"/>
          <ac:spMkLst>
            <pc:docMk/>
            <pc:sldMk cId="553911889" sldId="259"/>
            <ac:spMk id="10" creationId="{245A9F99-D9B1-4094-A2E2-B90AC1DB7B9C}"/>
          </ac:spMkLst>
        </pc:spChg>
        <pc:spChg chg="add del">
          <ac:chgData name="Melissa Harris" userId="5ef5ea90-b530-492b-8e78-3f5c58dd8fd8" providerId="ADAL" clId="{310636BD-E611-41E4-8056-927355F7F941}" dt="2024-06-04T17:12:08.967" v="543" actId="26606"/>
          <ac:spMkLst>
            <pc:docMk/>
            <pc:sldMk cId="553911889" sldId="259"/>
            <ac:spMk id="12" creationId="{B7FAF607-473A-4A43-A23D-BBFF5C4117BB}"/>
          </ac:spMkLst>
        </pc:spChg>
        <pc:grpChg chg="add del">
          <ac:chgData name="Melissa Harris" userId="5ef5ea90-b530-492b-8e78-3f5c58dd8fd8" providerId="ADAL" clId="{310636BD-E611-41E4-8056-927355F7F941}" dt="2024-06-04T17:12:08.967" v="543" actId="26606"/>
          <ac:grpSpMkLst>
            <pc:docMk/>
            <pc:sldMk cId="553911889" sldId="259"/>
            <ac:grpSpMk id="14" creationId="{C5F6476F-D303-44D3-B30F-1BA348F0F64A}"/>
          </ac:grpSpMkLst>
        </pc:grpChg>
        <pc:picChg chg="add del">
          <ac:chgData name="Melissa Harris" userId="5ef5ea90-b530-492b-8e78-3f5c58dd8fd8" providerId="ADAL" clId="{310636BD-E611-41E4-8056-927355F7F941}" dt="2024-06-04T17:12:08.967" v="543" actId="26606"/>
          <ac:picMkLst>
            <pc:docMk/>
            <pc:sldMk cId="553911889" sldId="259"/>
            <ac:picMk id="7" creationId="{428C07EA-FA4B-AF47-494E-30BAA792451E}"/>
          </ac:picMkLst>
        </pc:picChg>
      </pc:sldChg>
      <pc:sldChg chg="addSp delSp modSp mod setBg">
        <pc:chgData name="Melissa Harris" userId="5ef5ea90-b530-492b-8e78-3f5c58dd8fd8" providerId="ADAL" clId="{310636BD-E611-41E4-8056-927355F7F941}" dt="2024-06-04T17:10:51.276" v="504" actId="1036"/>
        <pc:sldMkLst>
          <pc:docMk/>
          <pc:sldMk cId="683095393" sldId="262"/>
        </pc:sldMkLst>
        <pc:spChg chg="mod">
          <ac:chgData name="Melissa Harris" userId="5ef5ea90-b530-492b-8e78-3f5c58dd8fd8" providerId="ADAL" clId="{310636BD-E611-41E4-8056-927355F7F941}" dt="2024-06-04T17:09:00.845" v="480" actId="207"/>
          <ac:spMkLst>
            <pc:docMk/>
            <pc:sldMk cId="683095393" sldId="262"/>
            <ac:spMk id="2" creationId="{D2A56F0B-DCD7-477D-22DC-10168241742A}"/>
          </ac:spMkLst>
        </pc:spChg>
        <pc:spChg chg="mod">
          <ac:chgData name="Melissa Harris" userId="5ef5ea90-b530-492b-8e78-3f5c58dd8fd8" providerId="ADAL" clId="{310636BD-E611-41E4-8056-927355F7F941}" dt="2024-06-04T17:10:51.276" v="504" actId="1036"/>
          <ac:spMkLst>
            <pc:docMk/>
            <pc:sldMk cId="683095393" sldId="262"/>
            <ac:spMk id="3" creationId="{AC9C1C1B-FEFC-DD57-9185-1D8FB8A924C2}"/>
          </ac:spMkLst>
        </pc:spChg>
        <pc:spChg chg="add del">
          <ac:chgData name="Melissa Harris" userId="5ef5ea90-b530-492b-8e78-3f5c58dd8fd8" providerId="ADAL" clId="{310636BD-E611-41E4-8056-927355F7F941}" dt="2024-06-04T17:07:42.422" v="475" actId="26606"/>
          <ac:spMkLst>
            <pc:docMk/>
            <pc:sldMk cId="683095393" sldId="262"/>
            <ac:spMk id="9" creationId="{9F7D5CDA-D291-4307-BF55-1381FED29634}"/>
          </ac:spMkLst>
        </pc:spChg>
        <pc:spChg chg="add del">
          <ac:chgData name="Melissa Harris" userId="5ef5ea90-b530-492b-8e78-3f5c58dd8fd8" providerId="ADAL" clId="{310636BD-E611-41E4-8056-927355F7F941}" dt="2024-06-04T17:07:42.422" v="475" actId="26606"/>
          <ac:spMkLst>
            <pc:docMk/>
            <pc:sldMk cId="683095393" sldId="262"/>
            <ac:spMk id="11" creationId="{59B296B9-C5A5-4E4F-9B60-C907B5F1466C}"/>
          </ac:spMkLst>
        </pc:spChg>
        <pc:spChg chg="add del">
          <ac:chgData name="Melissa Harris" userId="5ef5ea90-b530-492b-8e78-3f5c58dd8fd8" providerId="ADAL" clId="{310636BD-E611-41E4-8056-927355F7F941}" dt="2024-06-04T17:07:42.422" v="475" actId="26606"/>
          <ac:spMkLst>
            <pc:docMk/>
            <pc:sldMk cId="683095393" sldId="262"/>
            <ac:spMk id="13" creationId="{D0300FD3-5AF1-6305-15FA-9078072672E2}"/>
          </ac:spMkLst>
        </pc:spChg>
        <pc:spChg chg="add">
          <ac:chgData name="Melissa Harris" userId="5ef5ea90-b530-492b-8e78-3f5c58dd8fd8" providerId="ADAL" clId="{310636BD-E611-41E4-8056-927355F7F941}" dt="2024-06-04T17:07:42.428" v="476" actId="26606"/>
          <ac:spMkLst>
            <pc:docMk/>
            <pc:sldMk cId="683095393" sldId="262"/>
            <ac:spMk id="15" creationId="{C0763A76-9F1C-4FC5-82B7-DD475DA461B2}"/>
          </ac:spMkLst>
        </pc:spChg>
        <pc:spChg chg="add">
          <ac:chgData name="Melissa Harris" userId="5ef5ea90-b530-492b-8e78-3f5c58dd8fd8" providerId="ADAL" clId="{310636BD-E611-41E4-8056-927355F7F941}" dt="2024-06-04T17:07:42.428" v="476" actId="26606"/>
          <ac:spMkLst>
            <pc:docMk/>
            <pc:sldMk cId="683095393" sldId="262"/>
            <ac:spMk id="16" creationId="{E81BF4F6-F2CF-4984-9D14-D6966D92F99F}"/>
          </ac:spMkLst>
        </pc:spChg>
        <pc:picChg chg="add del">
          <ac:chgData name="Melissa Harris" userId="5ef5ea90-b530-492b-8e78-3f5c58dd8fd8" providerId="ADAL" clId="{310636BD-E611-41E4-8056-927355F7F941}" dt="2024-06-04T17:07:42.422" v="475" actId="26606"/>
          <ac:picMkLst>
            <pc:docMk/>
            <pc:sldMk cId="683095393" sldId="262"/>
            <ac:picMk id="5" creationId="{A50A92F1-0A60-B25F-5B48-5B769D573785}"/>
          </ac:picMkLst>
        </pc:picChg>
        <pc:picChg chg="add">
          <ac:chgData name="Melissa Harris" userId="5ef5ea90-b530-492b-8e78-3f5c58dd8fd8" providerId="ADAL" clId="{310636BD-E611-41E4-8056-927355F7F941}" dt="2024-06-04T17:07:42.428" v="476" actId="26606"/>
          <ac:picMkLst>
            <pc:docMk/>
            <pc:sldMk cId="683095393" sldId="262"/>
            <ac:picMk id="17" creationId="{AAD3F2B1-F142-24F8-DBA3-D940FA7FF39C}"/>
          </ac:picMkLst>
        </pc:picChg>
      </pc:sldChg>
      <pc:sldChg chg="addSp delSp mod">
        <pc:chgData name="Melissa Harris" userId="5ef5ea90-b530-492b-8e78-3f5c58dd8fd8" providerId="ADAL" clId="{310636BD-E611-41E4-8056-927355F7F941}" dt="2024-06-04T17:11:39.728" v="541" actId="26606"/>
        <pc:sldMkLst>
          <pc:docMk/>
          <pc:sldMk cId="1689268926" sldId="263"/>
        </pc:sldMkLst>
        <pc:spChg chg="del">
          <ac:chgData name="Melissa Harris" userId="5ef5ea90-b530-492b-8e78-3f5c58dd8fd8" providerId="ADAL" clId="{310636BD-E611-41E4-8056-927355F7F941}" dt="2024-06-04T17:11:39.728" v="541" actId="26606"/>
          <ac:spMkLst>
            <pc:docMk/>
            <pc:sldMk cId="1689268926" sldId="263"/>
            <ac:spMk id="3" creationId="{035A9E3D-7579-34DE-B87C-98D3664C09D2}"/>
          </ac:spMkLst>
        </pc:spChg>
        <pc:graphicFrameChg chg="add">
          <ac:chgData name="Melissa Harris" userId="5ef5ea90-b530-492b-8e78-3f5c58dd8fd8" providerId="ADAL" clId="{310636BD-E611-41E4-8056-927355F7F941}" dt="2024-06-04T17:11:39.728" v="541" actId="26606"/>
          <ac:graphicFrameMkLst>
            <pc:docMk/>
            <pc:sldMk cId="1689268926" sldId="263"/>
            <ac:graphicFrameMk id="5" creationId="{49F5A458-65DA-A21D-284A-BB50A22D1084}"/>
          </ac:graphicFrameMkLst>
        </pc:graphicFrameChg>
      </pc:sldChg>
      <pc:sldChg chg="modSp mod ord">
        <pc:chgData name="Melissa Harris" userId="5ef5ea90-b530-492b-8e78-3f5c58dd8fd8" providerId="ADAL" clId="{310636BD-E611-41E4-8056-927355F7F941}" dt="2024-06-06T13:49:26.287" v="942" actId="20577"/>
        <pc:sldMkLst>
          <pc:docMk/>
          <pc:sldMk cId="1733436787" sldId="264"/>
        </pc:sldMkLst>
        <pc:spChg chg="mod">
          <ac:chgData name="Melissa Harris" userId="5ef5ea90-b530-492b-8e78-3f5c58dd8fd8" providerId="ADAL" clId="{310636BD-E611-41E4-8056-927355F7F941}" dt="2024-06-06T13:49:26.287" v="942" actId="20577"/>
          <ac:spMkLst>
            <pc:docMk/>
            <pc:sldMk cId="1733436787" sldId="264"/>
            <ac:spMk id="3" creationId="{CC6415DD-7E6E-AC03-7CF9-63BADED03D6A}"/>
          </ac:spMkLst>
        </pc:spChg>
      </pc:sldChg>
      <pc:sldChg chg="addSp delSp modSp new mod setBg">
        <pc:chgData name="Melissa Harris" userId="5ef5ea90-b530-492b-8e78-3f5c58dd8fd8" providerId="ADAL" clId="{310636BD-E611-41E4-8056-927355F7F941}" dt="2024-06-04T17:11:13.686" v="540" actId="20577"/>
        <pc:sldMkLst>
          <pc:docMk/>
          <pc:sldMk cId="1025705946" sldId="265"/>
        </pc:sldMkLst>
        <pc:spChg chg="mod">
          <ac:chgData name="Melissa Harris" userId="5ef5ea90-b530-492b-8e78-3f5c58dd8fd8" providerId="ADAL" clId="{310636BD-E611-41E4-8056-927355F7F941}" dt="2024-06-04T17:10:18.065" v="484" actId="207"/>
          <ac:spMkLst>
            <pc:docMk/>
            <pc:sldMk cId="1025705946" sldId="265"/>
            <ac:spMk id="2" creationId="{FE5D8BCA-1079-AE09-31FB-8E0B313BE3BA}"/>
          </ac:spMkLst>
        </pc:spChg>
        <pc:spChg chg="mod">
          <ac:chgData name="Melissa Harris" userId="5ef5ea90-b530-492b-8e78-3f5c58dd8fd8" providerId="ADAL" clId="{310636BD-E611-41E4-8056-927355F7F941}" dt="2024-06-04T17:11:13.686" v="540" actId="20577"/>
          <ac:spMkLst>
            <pc:docMk/>
            <pc:sldMk cId="1025705946" sldId="265"/>
            <ac:spMk id="3" creationId="{C907DBEC-6F81-1472-C5EA-87D0154B0BED}"/>
          </ac:spMkLst>
        </pc:spChg>
        <pc:spChg chg="add del">
          <ac:chgData name="Melissa Harris" userId="5ef5ea90-b530-492b-8e78-3f5c58dd8fd8" providerId="ADAL" clId="{310636BD-E611-41E4-8056-927355F7F941}" dt="2024-06-04T17:10:07.440" v="482" actId="26606"/>
          <ac:spMkLst>
            <pc:docMk/>
            <pc:sldMk cId="1025705946" sldId="265"/>
            <ac:spMk id="9" creationId="{3ECBE1F1-D69B-4AFA-ABD5-8E41720EF6DE}"/>
          </ac:spMkLst>
        </pc:spChg>
        <pc:spChg chg="add del">
          <ac:chgData name="Melissa Harris" userId="5ef5ea90-b530-492b-8e78-3f5c58dd8fd8" providerId="ADAL" clId="{310636BD-E611-41E4-8056-927355F7F941}" dt="2024-06-04T17:10:07.440" v="482" actId="26606"/>
          <ac:spMkLst>
            <pc:docMk/>
            <pc:sldMk cId="1025705946" sldId="265"/>
            <ac:spMk id="11" creationId="{603A6265-E10C-4B85-9C20-E75FCAF9CC63}"/>
          </ac:spMkLst>
        </pc:spChg>
        <pc:spChg chg="add">
          <ac:chgData name="Melissa Harris" userId="5ef5ea90-b530-492b-8e78-3f5c58dd8fd8" providerId="ADAL" clId="{310636BD-E611-41E4-8056-927355F7F941}" dt="2024-06-04T17:10:07.478" v="483" actId="26606"/>
          <ac:spMkLst>
            <pc:docMk/>
            <pc:sldMk cId="1025705946" sldId="265"/>
            <ac:spMk id="13" creationId="{C0763A76-9F1C-4FC5-82B7-DD475DA461B2}"/>
          </ac:spMkLst>
        </pc:spChg>
        <pc:spChg chg="add">
          <ac:chgData name="Melissa Harris" userId="5ef5ea90-b530-492b-8e78-3f5c58dd8fd8" providerId="ADAL" clId="{310636BD-E611-41E4-8056-927355F7F941}" dt="2024-06-04T17:10:07.478" v="483" actId="26606"/>
          <ac:spMkLst>
            <pc:docMk/>
            <pc:sldMk cId="1025705946" sldId="265"/>
            <ac:spMk id="14" creationId="{E81BF4F6-F2CF-4984-9D14-D6966D92F99F}"/>
          </ac:spMkLst>
        </pc:spChg>
        <pc:picChg chg="add del">
          <ac:chgData name="Melissa Harris" userId="5ef5ea90-b530-492b-8e78-3f5c58dd8fd8" providerId="ADAL" clId="{310636BD-E611-41E4-8056-927355F7F941}" dt="2024-06-04T17:10:07.440" v="482" actId="26606"/>
          <ac:picMkLst>
            <pc:docMk/>
            <pc:sldMk cId="1025705946" sldId="265"/>
            <ac:picMk id="5" creationId="{2314E44D-1E14-54B4-D8F3-90B0928BAE84}"/>
          </ac:picMkLst>
        </pc:picChg>
        <pc:picChg chg="add">
          <ac:chgData name="Melissa Harris" userId="5ef5ea90-b530-492b-8e78-3f5c58dd8fd8" providerId="ADAL" clId="{310636BD-E611-41E4-8056-927355F7F941}" dt="2024-06-04T17:10:07.478" v="483" actId="26606"/>
          <ac:picMkLst>
            <pc:docMk/>
            <pc:sldMk cId="1025705946" sldId="265"/>
            <ac:picMk id="15" creationId="{03A9EC13-6A9D-062A-423F-C70E42E6D46B}"/>
          </ac:picMkLst>
        </pc:picChg>
      </pc:sldChg>
      <pc:sldChg chg="addSp modSp new mod">
        <pc:chgData name="Melissa Harris" userId="5ef5ea90-b530-492b-8e78-3f5c58dd8fd8" providerId="ADAL" clId="{310636BD-E611-41E4-8056-927355F7F941}" dt="2024-06-06T13:52:45.509" v="945" actId="20577"/>
        <pc:sldMkLst>
          <pc:docMk/>
          <pc:sldMk cId="2152853983" sldId="266"/>
        </pc:sldMkLst>
        <pc:spChg chg="mod">
          <ac:chgData name="Melissa Harris" userId="5ef5ea90-b530-492b-8e78-3f5c58dd8fd8" providerId="ADAL" clId="{310636BD-E611-41E4-8056-927355F7F941}" dt="2024-06-06T13:48:31.790" v="841" actId="20577"/>
          <ac:spMkLst>
            <pc:docMk/>
            <pc:sldMk cId="2152853983" sldId="266"/>
            <ac:spMk id="2" creationId="{EF6A87D5-EC47-5BF4-DE5D-968E3F16A831}"/>
          </ac:spMkLst>
        </pc:spChg>
        <pc:spChg chg="mod">
          <ac:chgData name="Melissa Harris" userId="5ef5ea90-b530-492b-8e78-3f5c58dd8fd8" providerId="ADAL" clId="{310636BD-E611-41E4-8056-927355F7F941}" dt="2024-06-06T13:48:00.336" v="803" actId="1076"/>
          <ac:spMkLst>
            <pc:docMk/>
            <pc:sldMk cId="2152853983" sldId="266"/>
            <ac:spMk id="3" creationId="{77611324-4502-A31C-935E-A04CD7811B86}"/>
          </ac:spMkLst>
        </pc:spChg>
        <pc:spChg chg="add mod">
          <ac:chgData name="Melissa Harris" userId="5ef5ea90-b530-492b-8e78-3f5c58dd8fd8" providerId="ADAL" clId="{310636BD-E611-41E4-8056-927355F7F941}" dt="2024-06-06T13:52:45.509" v="945" actId="20577"/>
          <ac:spMkLst>
            <pc:docMk/>
            <pc:sldMk cId="2152853983" sldId="266"/>
            <ac:spMk id="4" creationId="{3CA856FF-60BC-D966-F0A0-7792F5013FAB}"/>
          </ac:spMkLst>
        </pc:spChg>
        <pc:spChg chg="add mod">
          <ac:chgData name="Melissa Harris" userId="5ef5ea90-b530-492b-8e78-3f5c58dd8fd8" providerId="ADAL" clId="{310636BD-E611-41E4-8056-927355F7F941}" dt="2024-06-06T13:48:15.360" v="806" actId="1076"/>
          <ac:spMkLst>
            <pc:docMk/>
            <pc:sldMk cId="2152853983" sldId="266"/>
            <ac:spMk id="6" creationId="{4C6A8784-72B9-2B52-D06A-29F415659255}"/>
          </ac:spMkLst>
        </pc:spChg>
        <pc:spChg chg="add mod">
          <ac:chgData name="Melissa Harris" userId="5ef5ea90-b530-492b-8e78-3f5c58dd8fd8" providerId="ADAL" clId="{310636BD-E611-41E4-8056-927355F7F941}" dt="2024-06-06T13:47:24.678" v="799" actId="1076"/>
          <ac:spMkLst>
            <pc:docMk/>
            <pc:sldMk cId="2152853983" sldId="266"/>
            <ac:spMk id="8" creationId="{635A624D-1733-F0DA-4E8E-617352AF72C0}"/>
          </ac:spMkLst>
        </pc:spChg>
        <pc:picChg chg="add mod">
          <ac:chgData name="Melissa Harris" userId="5ef5ea90-b530-492b-8e78-3f5c58dd8fd8" providerId="ADAL" clId="{310636BD-E611-41E4-8056-927355F7F941}" dt="2024-06-06T13:46:39.205" v="770" actId="1076"/>
          <ac:picMkLst>
            <pc:docMk/>
            <pc:sldMk cId="2152853983" sldId="266"/>
            <ac:picMk id="1026" creationId="{CFB073CB-9B0C-6D13-21D8-781671E4FEE7}"/>
          </ac:picMkLst>
        </pc:pic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EE1C45-1BC5-4F20-8761-BC60A4D779B8}"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A60562CB-DA06-4075-AF2A-A445345B49D3}">
      <dgm:prSet/>
      <dgm:spPr/>
      <dgm:t>
        <a:bodyPr/>
        <a:lstStyle/>
        <a:p>
          <a:pPr>
            <a:lnSpc>
              <a:spcPct val="100000"/>
            </a:lnSpc>
          </a:pPr>
          <a:r>
            <a:rPr lang="en-US"/>
            <a:t>Find Service Coordinators in your Community</a:t>
          </a:r>
        </a:p>
      </dgm:t>
    </dgm:pt>
    <dgm:pt modelId="{604DCE44-96D1-41CA-BC92-41FD54563BC6}" type="parTrans" cxnId="{F341AB6D-9A7F-4CBF-BA3D-537FDA2DE370}">
      <dgm:prSet/>
      <dgm:spPr/>
      <dgm:t>
        <a:bodyPr/>
        <a:lstStyle/>
        <a:p>
          <a:endParaRPr lang="en-US"/>
        </a:p>
      </dgm:t>
    </dgm:pt>
    <dgm:pt modelId="{4905F639-8B81-40CD-A629-07007909F0E3}" type="sibTrans" cxnId="{F341AB6D-9A7F-4CBF-BA3D-537FDA2DE370}">
      <dgm:prSet/>
      <dgm:spPr/>
      <dgm:t>
        <a:bodyPr/>
        <a:lstStyle/>
        <a:p>
          <a:endParaRPr lang="en-US"/>
        </a:p>
      </dgm:t>
    </dgm:pt>
    <dgm:pt modelId="{18CB6FD2-2D20-4965-80F0-316325395FEF}">
      <dgm:prSet/>
      <dgm:spPr/>
      <dgm:t>
        <a:bodyPr/>
        <a:lstStyle/>
        <a:p>
          <a:pPr>
            <a:lnSpc>
              <a:spcPct val="100000"/>
            </a:lnSpc>
          </a:pPr>
          <a:r>
            <a:rPr lang="en-US"/>
            <a:t>Connect with Developers Early</a:t>
          </a:r>
        </a:p>
      </dgm:t>
    </dgm:pt>
    <dgm:pt modelId="{D4A4FDB3-BE6A-47CB-81A4-600C831BB2B7}" type="parTrans" cxnId="{FFF0CC9E-B5FC-45AA-84C6-80E16DE8E805}">
      <dgm:prSet/>
      <dgm:spPr/>
      <dgm:t>
        <a:bodyPr/>
        <a:lstStyle/>
        <a:p>
          <a:endParaRPr lang="en-US"/>
        </a:p>
      </dgm:t>
    </dgm:pt>
    <dgm:pt modelId="{D7BA7732-52DD-465D-9273-5C9CCA740EB2}" type="sibTrans" cxnId="{FFF0CC9E-B5FC-45AA-84C6-80E16DE8E805}">
      <dgm:prSet/>
      <dgm:spPr/>
      <dgm:t>
        <a:bodyPr/>
        <a:lstStyle/>
        <a:p>
          <a:endParaRPr lang="en-US"/>
        </a:p>
      </dgm:t>
    </dgm:pt>
    <dgm:pt modelId="{F025F5EA-632F-4B50-9FBE-A7DD7D6D7369}">
      <dgm:prSet/>
      <dgm:spPr/>
      <dgm:t>
        <a:bodyPr/>
        <a:lstStyle/>
        <a:p>
          <a:pPr>
            <a:lnSpc>
              <a:spcPct val="100000"/>
            </a:lnSpc>
          </a:pPr>
          <a:r>
            <a:rPr lang="en-US"/>
            <a:t>Build a strategic plan with housing in mind</a:t>
          </a:r>
        </a:p>
      </dgm:t>
    </dgm:pt>
    <dgm:pt modelId="{F84682A9-C331-46A8-9829-EADCE569286F}" type="parTrans" cxnId="{AA62E910-F6DB-421C-BD8B-298B57350265}">
      <dgm:prSet/>
      <dgm:spPr/>
      <dgm:t>
        <a:bodyPr/>
        <a:lstStyle/>
        <a:p>
          <a:endParaRPr lang="en-US"/>
        </a:p>
      </dgm:t>
    </dgm:pt>
    <dgm:pt modelId="{18BFF118-A20D-40AE-895D-7B76D974ED21}" type="sibTrans" cxnId="{AA62E910-F6DB-421C-BD8B-298B57350265}">
      <dgm:prSet/>
      <dgm:spPr/>
      <dgm:t>
        <a:bodyPr/>
        <a:lstStyle/>
        <a:p>
          <a:endParaRPr lang="en-US"/>
        </a:p>
      </dgm:t>
    </dgm:pt>
    <dgm:pt modelId="{1049C80F-3B42-4520-87CF-C54DFD3590ED}" type="pres">
      <dgm:prSet presAssocID="{D9EE1C45-1BC5-4F20-8761-BC60A4D779B8}" presName="root" presStyleCnt="0">
        <dgm:presLayoutVars>
          <dgm:dir/>
          <dgm:resizeHandles val="exact"/>
        </dgm:presLayoutVars>
      </dgm:prSet>
      <dgm:spPr/>
    </dgm:pt>
    <dgm:pt modelId="{03B36D94-62B6-492A-AC3C-DE2F78A4EE9C}" type="pres">
      <dgm:prSet presAssocID="{A60562CB-DA06-4075-AF2A-A445345B49D3}" presName="compNode" presStyleCnt="0"/>
      <dgm:spPr/>
    </dgm:pt>
    <dgm:pt modelId="{6E671472-1639-4E67-AF75-46BCB772EC53}" type="pres">
      <dgm:prSet presAssocID="{A60562CB-DA06-4075-AF2A-A445345B49D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Users"/>
        </a:ext>
      </dgm:extLst>
    </dgm:pt>
    <dgm:pt modelId="{C9934412-00B1-4569-BFD1-7570B0D0BC9D}" type="pres">
      <dgm:prSet presAssocID="{A60562CB-DA06-4075-AF2A-A445345B49D3}" presName="spaceRect" presStyleCnt="0"/>
      <dgm:spPr/>
    </dgm:pt>
    <dgm:pt modelId="{3F777E79-B922-46FF-B32E-4D3A2046AB9D}" type="pres">
      <dgm:prSet presAssocID="{A60562CB-DA06-4075-AF2A-A445345B49D3}" presName="textRect" presStyleLbl="revTx" presStyleIdx="0" presStyleCnt="3">
        <dgm:presLayoutVars>
          <dgm:chMax val="1"/>
          <dgm:chPref val="1"/>
        </dgm:presLayoutVars>
      </dgm:prSet>
      <dgm:spPr/>
    </dgm:pt>
    <dgm:pt modelId="{A55B637B-8191-4498-8967-34310DECB33A}" type="pres">
      <dgm:prSet presAssocID="{4905F639-8B81-40CD-A629-07007909F0E3}" presName="sibTrans" presStyleCnt="0"/>
      <dgm:spPr/>
    </dgm:pt>
    <dgm:pt modelId="{AA862D45-3073-42A7-A483-B6AD66E4AFAD}" type="pres">
      <dgm:prSet presAssocID="{18CB6FD2-2D20-4965-80F0-316325395FEF}" presName="compNode" presStyleCnt="0"/>
      <dgm:spPr/>
    </dgm:pt>
    <dgm:pt modelId="{1794BD0B-2BE1-40F7-8DEC-6669C21F49AC}" type="pres">
      <dgm:prSet presAssocID="{18CB6FD2-2D20-4965-80F0-316325395FEF}"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Network"/>
        </a:ext>
      </dgm:extLst>
    </dgm:pt>
    <dgm:pt modelId="{DA8B0291-FAAB-4FC9-92F6-4EA70C30149B}" type="pres">
      <dgm:prSet presAssocID="{18CB6FD2-2D20-4965-80F0-316325395FEF}" presName="spaceRect" presStyleCnt="0"/>
      <dgm:spPr/>
    </dgm:pt>
    <dgm:pt modelId="{C5376069-41E0-4FEE-96D3-F821A2E7988A}" type="pres">
      <dgm:prSet presAssocID="{18CB6FD2-2D20-4965-80F0-316325395FEF}" presName="textRect" presStyleLbl="revTx" presStyleIdx="1" presStyleCnt="3">
        <dgm:presLayoutVars>
          <dgm:chMax val="1"/>
          <dgm:chPref val="1"/>
        </dgm:presLayoutVars>
      </dgm:prSet>
      <dgm:spPr/>
    </dgm:pt>
    <dgm:pt modelId="{33C1785E-E21A-4135-B615-1646700A27BF}" type="pres">
      <dgm:prSet presAssocID="{D7BA7732-52DD-465D-9273-5C9CCA740EB2}" presName="sibTrans" presStyleCnt="0"/>
      <dgm:spPr/>
    </dgm:pt>
    <dgm:pt modelId="{53889984-A8F0-440F-87A6-3ACC669ECFAF}" type="pres">
      <dgm:prSet presAssocID="{F025F5EA-632F-4B50-9FBE-A7DD7D6D7369}" presName="compNode" presStyleCnt="0"/>
      <dgm:spPr/>
    </dgm:pt>
    <dgm:pt modelId="{07B7E0CE-05B2-4CA5-AFFD-CDA6E000C16D}" type="pres">
      <dgm:prSet presAssocID="{F025F5EA-632F-4B50-9FBE-A7DD7D6D736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House"/>
        </a:ext>
      </dgm:extLst>
    </dgm:pt>
    <dgm:pt modelId="{4779BB16-8DF7-4277-AEAE-161113C24648}" type="pres">
      <dgm:prSet presAssocID="{F025F5EA-632F-4B50-9FBE-A7DD7D6D7369}" presName="spaceRect" presStyleCnt="0"/>
      <dgm:spPr/>
    </dgm:pt>
    <dgm:pt modelId="{FB2ECD9F-C8B5-4DAB-B305-8731F6BE6F3F}" type="pres">
      <dgm:prSet presAssocID="{F025F5EA-632F-4B50-9FBE-A7DD7D6D7369}" presName="textRect" presStyleLbl="revTx" presStyleIdx="2" presStyleCnt="3">
        <dgm:presLayoutVars>
          <dgm:chMax val="1"/>
          <dgm:chPref val="1"/>
        </dgm:presLayoutVars>
      </dgm:prSet>
      <dgm:spPr/>
    </dgm:pt>
  </dgm:ptLst>
  <dgm:cxnLst>
    <dgm:cxn modelId="{4FCE2B07-EB34-4074-B843-3594756A999D}" type="presOf" srcId="{D9EE1C45-1BC5-4F20-8761-BC60A4D779B8}" destId="{1049C80F-3B42-4520-87CF-C54DFD3590ED}" srcOrd="0" destOrd="0" presId="urn:microsoft.com/office/officeart/2018/2/layout/IconLabelList"/>
    <dgm:cxn modelId="{2E51DD10-12E4-425A-BCBE-7C3F1102FF60}" type="presOf" srcId="{A60562CB-DA06-4075-AF2A-A445345B49D3}" destId="{3F777E79-B922-46FF-B32E-4D3A2046AB9D}" srcOrd="0" destOrd="0" presId="urn:microsoft.com/office/officeart/2018/2/layout/IconLabelList"/>
    <dgm:cxn modelId="{AA62E910-F6DB-421C-BD8B-298B57350265}" srcId="{D9EE1C45-1BC5-4F20-8761-BC60A4D779B8}" destId="{F025F5EA-632F-4B50-9FBE-A7DD7D6D7369}" srcOrd="2" destOrd="0" parTransId="{F84682A9-C331-46A8-9829-EADCE569286F}" sibTransId="{18BFF118-A20D-40AE-895D-7B76D974ED21}"/>
    <dgm:cxn modelId="{ED31874C-6C56-432E-9C5C-FF80FFD14556}" type="presOf" srcId="{F025F5EA-632F-4B50-9FBE-A7DD7D6D7369}" destId="{FB2ECD9F-C8B5-4DAB-B305-8731F6BE6F3F}" srcOrd="0" destOrd="0" presId="urn:microsoft.com/office/officeart/2018/2/layout/IconLabelList"/>
    <dgm:cxn modelId="{F341AB6D-9A7F-4CBF-BA3D-537FDA2DE370}" srcId="{D9EE1C45-1BC5-4F20-8761-BC60A4D779B8}" destId="{A60562CB-DA06-4075-AF2A-A445345B49D3}" srcOrd="0" destOrd="0" parTransId="{604DCE44-96D1-41CA-BC92-41FD54563BC6}" sibTransId="{4905F639-8B81-40CD-A629-07007909F0E3}"/>
    <dgm:cxn modelId="{0BAF4853-9184-40CB-91D2-950E5CEAD5C0}" type="presOf" srcId="{18CB6FD2-2D20-4965-80F0-316325395FEF}" destId="{C5376069-41E0-4FEE-96D3-F821A2E7988A}" srcOrd="0" destOrd="0" presId="urn:microsoft.com/office/officeart/2018/2/layout/IconLabelList"/>
    <dgm:cxn modelId="{FFF0CC9E-B5FC-45AA-84C6-80E16DE8E805}" srcId="{D9EE1C45-1BC5-4F20-8761-BC60A4D779B8}" destId="{18CB6FD2-2D20-4965-80F0-316325395FEF}" srcOrd="1" destOrd="0" parTransId="{D4A4FDB3-BE6A-47CB-81A4-600C831BB2B7}" sibTransId="{D7BA7732-52DD-465D-9273-5C9CCA740EB2}"/>
    <dgm:cxn modelId="{B6611E91-3317-49F0-A4C6-F18925F22827}" type="presParOf" srcId="{1049C80F-3B42-4520-87CF-C54DFD3590ED}" destId="{03B36D94-62B6-492A-AC3C-DE2F78A4EE9C}" srcOrd="0" destOrd="0" presId="urn:microsoft.com/office/officeart/2018/2/layout/IconLabelList"/>
    <dgm:cxn modelId="{1AED9632-E905-4F6A-B392-9DD4BF39C65E}" type="presParOf" srcId="{03B36D94-62B6-492A-AC3C-DE2F78A4EE9C}" destId="{6E671472-1639-4E67-AF75-46BCB772EC53}" srcOrd="0" destOrd="0" presId="urn:microsoft.com/office/officeart/2018/2/layout/IconLabelList"/>
    <dgm:cxn modelId="{CD491880-4F05-45B7-86E7-DEECF47C4A7A}" type="presParOf" srcId="{03B36D94-62B6-492A-AC3C-DE2F78A4EE9C}" destId="{C9934412-00B1-4569-BFD1-7570B0D0BC9D}" srcOrd="1" destOrd="0" presId="urn:microsoft.com/office/officeart/2018/2/layout/IconLabelList"/>
    <dgm:cxn modelId="{1687422D-7680-47DC-A2BA-960EF8543A71}" type="presParOf" srcId="{03B36D94-62B6-492A-AC3C-DE2F78A4EE9C}" destId="{3F777E79-B922-46FF-B32E-4D3A2046AB9D}" srcOrd="2" destOrd="0" presId="urn:microsoft.com/office/officeart/2018/2/layout/IconLabelList"/>
    <dgm:cxn modelId="{1B216895-3AEC-4AA3-A88D-A84188D206DD}" type="presParOf" srcId="{1049C80F-3B42-4520-87CF-C54DFD3590ED}" destId="{A55B637B-8191-4498-8967-34310DECB33A}" srcOrd="1" destOrd="0" presId="urn:microsoft.com/office/officeart/2018/2/layout/IconLabelList"/>
    <dgm:cxn modelId="{CFB69355-D4F1-469A-BA22-784C58B32643}" type="presParOf" srcId="{1049C80F-3B42-4520-87CF-C54DFD3590ED}" destId="{AA862D45-3073-42A7-A483-B6AD66E4AFAD}" srcOrd="2" destOrd="0" presId="urn:microsoft.com/office/officeart/2018/2/layout/IconLabelList"/>
    <dgm:cxn modelId="{B7309A5F-1224-43DD-8C08-65E48D4AD5EF}" type="presParOf" srcId="{AA862D45-3073-42A7-A483-B6AD66E4AFAD}" destId="{1794BD0B-2BE1-40F7-8DEC-6669C21F49AC}" srcOrd="0" destOrd="0" presId="urn:microsoft.com/office/officeart/2018/2/layout/IconLabelList"/>
    <dgm:cxn modelId="{EFFB314C-EC3F-4568-819F-2F36ACEC0D98}" type="presParOf" srcId="{AA862D45-3073-42A7-A483-B6AD66E4AFAD}" destId="{DA8B0291-FAAB-4FC9-92F6-4EA70C30149B}" srcOrd="1" destOrd="0" presId="urn:microsoft.com/office/officeart/2018/2/layout/IconLabelList"/>
    <dgm:cxn modelId="{9506C66A-337E-44EB-9905-B53A7CFCBB12}" type="presParOf" srcId="{AA862D45-3073-42A7-A483-B6AD66E4AFAD}" destId="{C5376069-41E0-4FEE-96D3-F821A2E7988A}" srcOrd="2" destOrd="0" presId="urn:microsoft.com/office/officeart/2018/2/layout/IconLabelList"/>
    <dgm:cxn modelId="{9AE55CDE-D0E7-455B-951C-F6F7F44B521A}" type="presParOf" srcId="{1049C80F-3B42-4520-87CF-C54DFD3590ED}" destId="{33C1785E-E21A-4135-B615-1646700A27BF}" srcOrd="3" destOrd="0" presId="urn:microsoft.com/office/officeart/2018/2/layout/IconLabelList"/>
    <dgm:cxn modelId="{C711230C-A7FA-419E-BCF1-C4E1A8A309C2}" type="presParOf" srcId="{1049C80F-3B42-4520-87CF-C54DFD3590ED}" destId="{53889984-A8F0-440F-87A6-3ACC669ECFAF}" srcOrd="4" destOrd="0" presId="urn:microsoft.com/office/officeart/2018/2/layout/IconLabelList"/>
    <dgm:cxn modelId="{4942912A-DC60-4AE4-9ABA-A345E0F077D5}" type="presParOf" srcId="{53889984-A8F0-440F-87A6-3ACC669ECFAF}" destId="{07B7E0CE-05B2-4CA5-AFFD-CDA6E000C16D}" srcOrd="0" destOrd="0" presId="urn:microsoft.com/office/officeart/2018/2/layout/IconLabelList"/>
    <dgm:cxn modelId="{16CEBC33-0052-4B75-BAEA-B176A7E6B06A}" type="presParOf" srcId="{53889984-A8F0-440F-87A6-3ACC669ECFAF}" destId="{4779BB16-8DF7-4277-AEAE-161113C24648}" srcOrd="1" destOrd="0" presId="urn:microsoft.com/office/officeart/2018/2/layout/IconLabelList"/>
    <dgm:cxn modelId="{97D0F31D-7059-4124-9699-C69E5A849B5F}" type="presParOf" srcId="{53889984-A8F0-440F-87A6-3ACC669ECFAF}" destId="{FB2ECD9F-C8B5-4DAB-B305-8731F6BE6F3F}"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671472-1639-4E67-AF75-46BCB772EC53}">
      <dsp:nvSpPr>
        <dsp:cNvPr id="0" name=""/>
        <dsp:cNvSpPr/>
      </dsp:nvSpPr>
      <dsp:spPr>
        <a:xfrm>
          <a:off x="1212569" y="1210932"/>
          <a:ext cx="1300252" cy="130025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777E79-B922-46FF-B32E-4D3A2046AB9D}">
      <dsp:nvSpPr>
        <dsp:cNvPr id="0" name=""/>
        <dsp:cNvSpPr/>
      </dsp:nvSpPr>
      <dsp:spPr>
        <a:xfrm>
          <a:off x="417971" y="2867709"/>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a:t>Find Service Coordinators in your Community</a:t>
          </a:r>
        </a:p>
      </dsp:txBody>
      <dsp:txXfrm>
        <a:off x="417971" y="2867709"/>
        <a:ext cx="2889450" cy="720000"/>
      </dsp:txXfrm>
    </dsp:sp>
    <dsp:sp modelId="{1794BD0B-2BE1-40F7-8DEC-6669C21F49AC}">
      <dsp:nvSpPr>
        <dsp:cNvPr id="0" name=""/>
        <dsp:cNvSpPr/>
      </dsp:nvSpPr>
      <dsp:spPr>
        <a:xfrm>
          <a:off x="4607673" y="1210932"/>
          <a:ext cx="1300252" cy="130025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376069-41E0-4FEE-96D3-F821A2E7988A}">
      <dsp:nvSpPr>
        <dsp:cNvPr id="0" name=""/>
        <dsp:cNvSpPr/>
      </dsp:nvSpPr>
      <dsp:spPr>
        <a:xfrm>
          <a:off x="3813075" y="2867709"/>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a:t>Connect with Developers Early</a:t>
          </a:r>
        </a:p>
      </dsp:txBody>
      <dsp:txXfrm>
        <a:off x="3813075" y="2867709"/>
        <a:ext cx="2889450" cy="720000"/>
      </dsp:txXfrm>
    </dsp:sp>
    <dsp:sp modelId="{07B7E0CE-05B2-4CA5-AFFD-CDA6E000C16D}">
      <dsp:nvSpPr>
        <dsp:cNvPr id="0" name=""/>
        <dsp:cNvSpPr/>
      </dsp:nvSpPr>
      <dsp:spPr>
        <a:xfrm>
          <a:off x="8002777" y="1210932"/>
          <a:ext cx="1300252" cy="130025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2ECD9F-C8B5-4DAB-B305-8731F6BE6F3F}">
      <dsp:nvSpPr>
        <dsp:cNvPr id="0" name=""/>
        <dsp:cNvSpPr/>
      </dsp:nvSpPr>
      <dsp:spPr>
        <a:xfrm>
          <a:off x="7208178" y="2867709"/>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a:t>Build a strategic plan with housing in mind</a:t>
          </a:r>
        </a:p>
      </dsp:txBody>
      <dsp:txXfrm>
        <a:off x="7208178" y="2867709"/>
        <a:ext cx="288945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A68075-B9A6-46E0-8E13-3D49107B521D}" type="datetimeFigureOut">
              <a:rPr lang="en-US" smtClean="0"/>
              <a:t>6/3/2024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FCAE25-EEA3-43E3-BC3F-A43570E1BCBF}" type="slidenum">
              <a:rPr lang="en-US" smtClean="0"/>
              <a:t>‹#›</a:t>
            </a:fld>
            <a:endParaRPr lang="en-US"/>
          </a:p>
        </p:txBody>
      </p:sp>
    </p:spTree>
    <p:extLst>
      <p:ext uri="{BB962C8B-B14F-4D97-AF65-F5344CB8AC3E}">
        <p14:creationId xmlns:p14="http://schemas.microsoft.com/office/powerpoint/2010/main" val="2598625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Service coordinators assess residents, determine needs and build partnerships for programming. </a:t>
            </a:r>
          </a:p>
        </p:txBody>
      </p:sp>
      <p:sp>
        <p:nvSpPr>
          <p:cNvPr id="4" name="Slide Number Placeholder 3"/>
          <p:cNvSpPr>
            <a:spLocks noGrp="1"/>
          </p:cNvSpPr>
          <p:nvPr>
            <p:ph type="sldNum" sz="quarter" idx="5"/>
          </p:nvPr>
        </p:nvSpPr>
        <p:spPr/>
        <p:txBody>
          <a:bodyPr/>
          <a:lstStyle/>
          <a:p>
            <a:fld id="{93FCAE25-EEA3-43E3-BC3F-A43570E1BCBF}" type="slidenum">
              <a:rPr lang="en-US" smtClean="0"/>
              <a:t>1</a:t>
            </a:fld>
            <a:endParaRPr lang="en-US"/>
          </a:p>
        </p:txBody>
      </p:sp>
    </p:spTree>
    <p:extLst>
      <p:ext uri="{BB962C8B-B14F-4D97-AF65-F5344CB8AC3E}">
        <p14:creationId xmlns:p14="http://schemas.microsoft.com/office/powerpoint/2010/main" val="4219154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 going to talk specifically about Section 202, which is subsidized housing for older adults ages 62 and older or </a:t>
            </a:r>
            <a:r>
              <a:rPr lang="en-US" dirty="0" err="1"/>
              <a:t>indviduals</a:t>
            </a:r>
            <a:r>
              <a:rPr lang="en-US" dirty="0"/>
              <a:t> who are disabled. This is the largest federally subsidized program specifically for older adults. But I should note there are other communities that are specifically for older adults. </a:t>
            </a:r>
          </a:p>
        </p:txBody>
      </p:sp>
      <p:sp>
        <p:nvSpPr>
          <p:cNvPr id="4" name="Slide Number Placeholder 3"/>
          <p:cNvSpPr>
            <a:spLocks noGrp="1"/>
          </p:cNvSpPr>
          <p:nvPr>
            <p:ph type="sldNum" sz="quarter" idx="5"/>
          </p:nvPr>
        </p:nvSpPr>
        <p:spPr/>
        <p:txBody>
          <a:bodyPr/>
          <a:lstStyle/>
          <a:p>
            <a:fld id="{93FCAE25-EEA3-43E3-BC3F-A43570E1BCBF}" type="slidenum">
              <a:rPr lang="en-US" smtClean="0"/>
              <a:t>3</a:t>
            </a:fld>
            <a:endParaRPr lang="en-US"/>
          </a:p>
        </p:txBody>
      </p:sp>
    </p:spTree>
    <p:extLst>
      <p:ext uri="{BB962C8B-B14F-4D97-AF65-F5344CB8AC3E}">
        <p14:creationId xmlns:p14="http://schemas.microsoft.com/office/powerpoint/2010/main" val="1619823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no funding for programs, so they turn to partners in their communities to assist with these things. Examples include fire fighters calling bingo, teaching about health cooking. Culturally appropriate is important. </a:t>
            </a:r>
          </a:p>
        </p:txBody>
      </p:sp>
      <p:sp>
        <p:nvSpPr>
          <p:cNvPr id="4" name="Slide Number Placeholder 3"/>
          <p:cNvSpPr>
            <a:spLocks noGrp="1"/>
          </p:cNvSpPr>
          <p:nvPr>
            <p:ph type="sldNum" sz="quarter" idx="5"/>
          </p:nvPr>
        </p:nvSpPr>
        <p:spPr/>
        <p:txBody>
          <a:bodyPr/>
          <a:lstStyle/>
          <a:p>
            <a:fld id="{93FCAE25-EEA3-43E3-BC3F-A43570E1BCBF}" type="slidenum">
              <a:rPr lang="en-US" smtClean="0"/>
              <a:t>7</a:t>
            </a:fld>
            <a:endParaRPr lang="en-US"/>
          </a:p>
        </p:txBody>
      </p:sp>
    </p:spTree>
    <p:extLst>
      <p:ext uri="{BB962C8B-B14F-4D97-AF65-F5344CB8AC3E}">
        <p14:creationId xmlns:p14="http://schemas.microsoft.com/office/powerpoint/2010/main" val="826280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16F1A-0720-FEF1-534A-F675C87A56D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B326C89-483E-D885-D77A-BD2C7C107C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58B9667-56C5-045D-D17A-A8A1F157CFED}"/>
              </a:ext>
            </a:extLst>
          </p:cNvPr>
          <p:cNvSpPr>
            <a:spLocks noGrp="1"/>
          </p:cNvSpPr>
          <p:nvPr>
            <p:ph type="dt" sz="half" idx="10"/>
          </p:nvPr>
        </p:nvSpPr>
        <p:spPr/>
        <p:txBody>
          <a:bodyPr/>
          <a:lstStyle/>
          <a:p>
            <a:fld id="{677235ED-6288-403E-B72F-7BAAD112AC75}" type="datetimeFigureOut">
              <a:rPr lang="en-US" smtClean="0"/>
              <a:t>6/3/2024</a:t>
            </a:fld>
            <a:endParaRPr lang="en-US"/>
          </a:p>
        </p:txBody>
      </p:sp>
      <p:sp>
        <p:nvSpPr>
          <p:cNvPr id="5" name="Footer Placeholder 4">
            <a:extLst>
              <a:ext uri="{FF2B5EF4-FFF2-40B4-BE49-F238E27FC236}">
                <a16:creationId xmlns:a16="http://schemas.microsoft.com/office/drawing/2014/main" id="{29D2B2FC-858B-F4D9-5BD0-6340D14720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EFE576-9314-45BA-4E40-DB33C7FFD4C1}"/>
              </a:ext>
            </a:extLst>
          </p:cNvPr>
          <p:cNvSpPr>
            <a:spLocks noGrp="1"/>
          </p:cNvSpPr>
          <p:nvPr>
            <p:ph type="sldNum" sz="quarter" idx="12"/>
          </p:nvPr>
        </p:nvSpPr>
        <p:spPr/>
        <p:txBody>
          <a:bodyPr/>
          <a:lstStyle/>
          <a:p>
            <a:fld id="{B291EFF5-D9AC-4BA7-9AF1-ADE1CF04AAA0}" type="slidenum">
              <a:rPr lang="en-US" smtClean="0"/>
              <a:t>‹#›</a:t>
            </a:fld>
            <a:endParaRPr lang="en-US"/>
          </a:p>
        </p:txBody>
      </p:sp>
    </p:spTree>
    <p:extLst>
      <p:ext uri="{BB962C8B-B14F-4D97-AF65-F5344CB8AC3E}">
        <p14:creationId xmlns:p14="http://schemas.microsoft.com/office/powerpoint/2010/main" val="1530206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07974-E4AC-149B-6313-53ED69D529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B61317-D582-5CAC-0149-193AB24068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8499EAF-F8F6-4B90-71F8-28183F907F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D7CE0C-55B1-5CB6-B678-2F4F0C9BF59F}"/>
              </a:ext>
            </a:extLst>
          </p:cNvPr>
          <p:cNvSpPr>
            <a:spLocks noGrp="1"/>
          </p:cNvSpPr>
          <p:nvPr>
            <p:ph type="dt" sz="half" idx="10"/>
          </p:nvPr>
        </p:nvSpPr>
        <p:spPr/>
        <p:txBody>
          <a:bodyPr/>
          <a:lstStyle/>
          <a:p>
            <a:fld id="{677235ED-6288-403E-B72F-7BAAD112AC75}" type="datetimeFigureOut">
              <a:rPr lang="en-US" smtClean="0"/>
              <a:t>6/3/2024</a:t>
            </a:fld>
            <a:endParaRPr lang="en-US"/>
          </a:p>
        </p:txBody>
      </p:sp>
      <p:sp>
        <p:nvSpPr>
          <p:cNvPr id="6" name="Footer Placeholder 5">
            <a:extLst>
              <a:ext uri="{FF2B5EF4-FFF2-40B4-BE49-F238E27FC236}">
                <a16:creationId xmlns:a16="http://schemas.microsoft.com/office/drawing/2014/main" id="{61B0C6F2-90C9-4C34-1356-07B7EDAE81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0792C3-B852-F408-6774-E72B4ECC8068}"/>
              </a:ext>
            </a:extLst>
          </p:cNvPr>
          <p:cNvSpPr>
            <a:spLocks noGrp="1"/>
          </p:cNvSpPr>
          <p:nvPr>
            <p:ph type="sldNum" sz="quarter" idx="12"/>
          </p:nvPr>
        </p:nvSpPr>
        <p:spPr/>
        <p:txBody>
          <a:bodyPr/>
          <a:lstStyle/>
          <a:p>
            <a:fld id="{B291EFF5-D9AC-4BA7-9AF1-ADE1CF04AAA0}" type="slidenum">
              <a:rPr lang="en-US" smtClean="0"/>
              <a:t>‹#›</a:t>
            </a:fld>
            <a:endParaRPr lang="en-US"/>
          </a:p>
        </p:txBody>
      </p:sp>
    </p:spTree>
    <p:extLst>
      <p:ext uri="{BB962C8B-B14F-4D97-AF65-F5344CB8AC3E}">
        <p14:creationId xmlns:p14="http://schemas.microsoft.com/office/powerpoint/2010/main" val="2903519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3ECF7-1C9B-339E-631D-F94286897D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0CB40AA-4F85-54FA-7487-407AB28F07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8A8B40-20B0-089E-5BB9-855F1002CB97}"/>
              </a:ext>
            </a:extLst>
          </p:cNvPr>
          <p:cNvSpPr>
            <a:spLocks noGrp="1"/>
          </p:cNvSpPr>
          <p:nvPr>
            <p:ph type="dt" sz="half" idx="10"/>
          </p:nvPr>
        </p:nvSpPr>
        <p:spPr/>
        <p:txBody>
          <a:bodyPr/>
          <a:lstStyle/>
          <a:p>
            <a:fld id="{677235ED-6288-403E-B72F-7BAAD112AC75}" type="datetimeFigureOut">
              <a:rPr lang="en-US" smtClean="0"/>
              <a:t>6/3/2024</a:t>
            </a:fld>
            <a:endParaRPr lang="en-US"/>
          </a:p>
        </p:txBody>
      </p:sp>
      <p:sp>
        <p:nvSpPr>
          <p:cNvPr id="5" name="Footer Placeholder 4">
            <a:extLst>
              <a:ext uri="{FF2B5EF4-FFF2-40B4-BE49-F238E27FC236}">
                <a16:creationId xmlns:a16="http://schemas.microsoft.com/office/drawing/2014/main" id="{C61EEC04-0424-6CED-711E-3CE48695D9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AA1E38-66E0-73C9-F0DB-694DA2B3E5FC}"/>
              </a:ext>
            </a:extLst>
          </p:cNvPr>
          <p:cNvSpPr>
            <a:spLocks noGrp="1"/>
          </p:cNvSpPr>
          <p:nvPr>
            <p:ph type="sldNum" sz="quarter" idx="12"/>
          </p:nvPr>
        </p:nvSpPr>
        <p:spPr/>
        <p:txBody>
          <a:bodyPr/>
          <a:lstStyle/>
          <a:p>
            <a:fld id="{B291EFF5-D9AC-4BA7-9AF1-ADE1CF04AAA0}" type="slidenum">
              <a:rPr lang="en-US" smtClean="0"/>
              <a:t>‹#›</a:t>
            </a:fld>
            <a:endParaRPr lang="en-US"/>
          </a:p>
        </p:txBody>
      </p:sp>
    </p:spTree>
    <p:extLst>
      <p:ext uri="{BB962C8B-B14F-4D97-AF65-F5344CB8AC3E}">
        <p14:creationId xmlns:p14="http://schemas.microsoft.com/office/powerpoint/2010/main" val="36823180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5E24BD-8642-D380-990E-E6525AFF57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6DE47B-E245-DE56-4023-314C5A3DF3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8FEDC-CD9E-C2F3-4DA9-5F5FFBABAEAF}"/>
              </a:ext>
            </a:extLst>
          </p:cNvPr>
          <p:cNvSpPr>
            <a:spLocks noGrp="1"/>
          </p:cNvSpPr>
          <p:nvPr>
            <p:ph type="dt" sz="half" idx="10"/>
          </p:nvPr>
        </p:nvSpPr>
        <p:spPr/>
        <p:txBody>
          <a:bodyPr/>
          <a:lstStyle/>
          <a:p>
            <a:fld id="{677235ED-6288-403E-B72F-7BAAD112AC75}" type="datetimeFigureOut">
              <a:rPr lang="en-US" smtClean="0"/>
              <a:t>6/3/2024</a:t>
            </a:fld>
            <a:endParaRPr lang="en-US"/>
          </a:p>
        </p:txBody>
      </p:sp>
      <p:sp>
        <p:nvSpPr>
          <p:cNvPr id="5" name="Footer Placeholder 4">
            <a:extLst>
              <a:ext uri="{FF2B5EF4-FFF2-40B4-BE49-F238E27FC236}">
                <a16:creationId xmlns:a16="http://schemas.microsoft.com/office/drawing/2014/main" id="{C9A3AB84-F2DC-07B2-4F28-676EDA1F9B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6DF15F-D391-511E-C514-461195F3D2E9}"/>
              </a:ext>
            </a:extLst>
          </p:cNvPr>
          <p:cNvSpPr>
            <a:spLocks noGrp="1"/>
          </p:cNvSpPr>
          <p:nvPr>
            <p:ph type="sldNum" sz="quarter" idx="12"/>
          </p:nvPr>
        </p:nvSpPr>
        <p:spPr/>
        <p:txBody>
          <a:bodyPr/>
          <a:lstStyle/>
          <a:p>
            <a:fld id="{B291EFF5-D9AC-4BA7-9AF1-ADE1CF04AAA0}" type="slidenum">
              <a:rPr lang="en-US" smtClean="0"/>
              <a:t>‹#›</a:t>
            </a:fld>
            <a:endParaRPr lang="en-US"/>
          </a:p>
        </p:txBody>
      </p:sp>
    </p:spTree>
    <p:extLst>
      <p:ext uri="{BB962C8B-B14F-4D97-AF65-F5344CB8AC3E}">
        <p14:creationId xmlns:p14="http://schemas.microsoft.com/office/powerpoint/2010/main" val="582046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F5D1E14-2AEB-4B83-A5D0-18E36B279000}"/>
              </a:ext>
            </a:extLst>
          </p:cNvPr>
          <p:cNvSpPr/>
          <p:nvPr userDrawn="1"/>
        </p:nvSpPr>
        <p:spPr>
          <a:xfrm rot="5400000">
            <a:off x="5524070" y="-5524070"/>
            <a:ext cx="1143860" cy="1219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83D0A3-B6F7-4D25-9672-7F6095DB1C56}"/>
              </a:ext>
            </a:extLst>
          </p:cNvPr>
          <p:cNvSpPr>
            <a:spLocks noGrp="1"/>
          </p:cNvSpPr>
          <p:nvPr>
            <p:ph type="title"/>
          </p:nvPr>
        </p:nvSpPr>
        <p:spPr>
          <a:xfrm>
            <a:off x="838200" y="136525"/>
            <a:ext cx="10538133" cy="866969"/>
          </a:xfrm>
        </p:spPr>
        <p:txBody>
          <a:bodyPr/>
          <a:lstStyle>
            <a:lvl1pPr>
              <a:defRPr>
                <a:solidFill>
                  <a:schemeClr val="bg1"/>
                </a:solidFill>
                <a:effectLst>
                  <a:outerShdw blurRad="38100" dist="38100" dir="2700000" algn="tl">
                    <a:srgbClr val="000000">
                      <a:alpha val="43137"/>
                    </a:srgbClr>
                  </a:outerShdw>
                </a:effectLst>
              </a:defRPr>
            </a:lvl1pPr>
          </a:lstStyle>
          <a:p>
            <a:r>
              <a:rPr lang="en-US" dirty="0"/>
              <a:t>Click to edit Master title style</a:t>
            </a:r>
          </a:p>
        </p:txBody>
      </p:sp>
      <p:sp>
        <p:nvSpPr>
          <p:cNvPr id="3" name="Content Placeholder 2">
            <a:extLst>
              <a:ext uri="{FF2B5EF4-FFF2-40B4-BE49-F238E27FC236}">
                <a16:creationId xmlns:a16="http://schemas.microsoft.com/office/drawing/2014/main" id="{E3393652-F93A-4F11-8C2C-956209437D66}"/>
              </a:ext>
            </a:extLst>
          </p:cNvPr>
          <p:cNvSpPr>
            <a:spLocks noGrp="1"/>
          </p:cNvSpPr>
          <p:nvPr>
            <p:ph idx="1"/>
          </p:nvPr>
        </p:nvSpPr>
        <p:spPr>
          <a:xfrm>
            <a:off x="860733" y="1344706"/>
            <a:ext cx="10515600" cy="47986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descr="A logo with a heart and a house&#10;&#10;Description automatically generated">
            <a:extLst>
              <a:ext uri="{FF2B5EF4-FFF2-40B4-BE49-F238E27FC236}">
                <a16:creationId xmlns:a16="http://schemas.microsoft.com/office/drawing/2014/main" id="{8DFD5D2D-E97D-0A3C-7D06-C501E5788E5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73611" y="5348514"/>
            <a:ext cx="1918389" cy="1991359"/>
          </a:xfrm>
          <a:prstGeom prst="rect">
            <a:avLst/>
          </a:prstGeom>
        </p:spPr>
      </p:pic>
    </p:spTree>
    <p:custDataLst>
      <p:tags r:id="rId1"/>
    </p:custDataLst>
    <p:extLst>
      <p:ext uri="{BB962C8B-B14F-4D97-AF65-F5344CB8AC3E}">
        <p14:creationId xmlns:p14="http://schemas.microsoft.com/office/powerpoint/2010/main" val="1099571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CECFD-9103-0481-463B-C0342A0A48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1AFC94-269F-32E5-DB92-549628E4A2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59BAC2-C6BC-3EE3-015E-52ACDE32716C}"/>
              </a:ext>
            </a:extLst>
          </p:cNvPr>
          <p:cNvSpPr>
            <a:spLocks noGrp="1"/>
          </p:cNvSpPr>
          <p:nvPr>
            <p:ph type="dt" sz="half" idx="10"/>
          </p:nvPr>
        </p:nvSpPr>
        <p:spPr/>
        <p:txBody>
          <a:bodyPr/>
          <a:lstStyle/>
          <a:p>
            <a:fld id="{677235ED-6288-403E-B72F-7BAAD112AC75}" type="datetimeFigureOut">
              <a:rPr lang="en-US" smtClean="0"/>
              <a:t>6/3/2024</a:t>
            </a:fld>
            <a:endParaRPr lang="en-US"/>
          </a:p>
        </p:txBody>
      </p:sp>
      <p:sp>
        <p:nvSpPr>
          <p:cNvPr id="5" name="Footer Placeholder 4">
            <a:extLst>
              <a:ext uri="{FF2B5EF4-FFF2-40B4-BE49-F238E27FC236}">
                <a16:creationId xmlns:a16="http://schemas.microsoft.com/office/drawing/2014/main" id="{0F31C101-4C49-28B6-6068-43796D0683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44F242-117B-61FD-B662-8E5F75E2FF08}"/>
              </a:ext>
            </a:extLst>
          </p:cNvPr>
          <p:cNvSpPr>
            <a:spLocks noGrp="1"/>
          </p:cNvSpPr>
          <p:nvPr>
            <p:ph type="sldNum" sz="quarter" idx="12"/>
          </p:nvPr>
        </p:nvSpPr>
        <p:spPr/>
        <p:txBody>
          <a:bodyPr/>
          <a:lstStyle/>
          <a:p>
            <a:fld id="{B291EFF5-D9AC-4BA7-9AF1-ADE1CF04AAA0}" type="slidenum">
              <a:rPr lang="en-US" smtClean="0"/>
              <a:t>‹#›</a:t>
            </a:fld>
            <a:endParaRPr lang="en-US"/>
          </a:p>
        </p:txBody>
      </p:sp>
    </p:spTree>
    <p:extLst>
      <p:ext uri="{BB962C8B-B14F-4D97-AF65-F5344CB8AC3E}">
        <p14:creationId xmlns:p14="http://schemas.microsoft.com/office/powerpoint/2010/main" val="3116591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5E6E2-2B1A-D3C5-5144-C2FC2F1FDA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8AB7C2-6C35-1C7A-1EC5-426DBAC5951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6ABF5C-8A24-23DC-4E6E-042103F535DE}"/>
              </a:ext>
            </a:extLst>
          </p:cNvPr>
          <p:cNvSpPr>
            <a:spLocks noGrp="1"/>
          </p:cNvSpPr>
          <p:nvPr>
            <p:ph type="dt" sz="half" idx="10"/>
          </p:nvPr>
        </p:nvSpPr>
        <p:spPr/>
        <p:txBody>
          <a:bodyPr/>
          <a:lstStyle/>
          <a:p>
            <a:fld id="{677235ED-6288-403E-B72F-7BAAD112AC75}" type="datetimeFigureOut">
              <a:rPr lang="en-US" smtClean="0"/>
              <a:t>6/3/2024</a:t>
            </a:fld>
            <a:endParaRPr lang="en-US"/>
          </a:p>
        </p:txBody>
      </p:sp>
      <p:sp>
        <p:nvSpPr>
          <p:cNvPr id="5" name="Footer Placeholder 4">
            <a:extLst>
              <a:ext uri="{FF2B5EF4-FFF2-40B4-BE49-F238E27FC236}">
                <a16:creationId xmlns:a16="http://schemas.microsoft.com/office/drawing/2014/main" id="{A037C41A-C411-46FA-298B-7EA062F942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260123-BEDD-7C5B-E5B6-1B161FBB9272}"/>
              </a:ext>
            </a:extLst>
          </p:cNvPr>
          <p:cNvSpPr>
            <a:spLocks noGrp="1"/>
          </p:cNvSpPr>
          <p:nvPr>
            <p:ph type="sldNum" sz="quarter" idx="12"/>
          </p:nvPr>
        </p:nvSpPr>
        <p:spPr/>
        <p:txBody>
          <a:bodyPr/>
          <a:lstStyle/>
          <a:p>
            <a:fld id="{B291EFF5-D9AC-4BA7-9AF1-ADE1CF04AAA0}" type="slidenum">
              <a:rPr lang="en-US" smtClean="0"/>
              <a:t>‹#›</a:t>
            </a:fld>
            <a:endParaRPr lang="en-US"/>
          </a:p>
        </p:txBody>
      </p:sp>
    </p:spTree>
    <p:extLst>
      <p:ext uri="{BB962C8B-B14F-4D97-AF65-F5344CB8AC3E}">
        <p14:creationId xmlns:p14="http://schemas.microsoft.com/office/powerpoint/2010/main" val="3903261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ED5EB-8D13-ED1C-85D4-57C1A5AB2D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E6CDD6-78D6-0D05-0B91-262B6F9CB2D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6FB4005-E1BA-AAFB-C036-07AA8FDDB8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F375C8-0EBB-1A93-7F05-910B207F8855}"/>
              </a:ext>
            </a:extLst>
          </p:cNvPr>
          <p:cNvSpPr>
            <a:spLocks noGrp="1"/>
          </p:cNvSpPr>
          <p:nvPr>
            <p:ph type="dt" sz="half" idx="10"/>
          </p:nvPr>
        </p:nvSpPr>
        <p:spPr/>
        <p:txBody>
          <a:bodyPr/>
          <a:lstStyle/>
          <a:p>
            <a:fld id="{677235ED-6288-403E-B72F-7BAAD112AC75}" type="datetimeFigureOut">
              <a:rPr lang="en-US" smtClean="0"/>
              <a:t>6/3/2024</a:t>
            </a:fld>
            <a:endParaRPr lang="en-US"/>
          </a:p>
        </p:txBody>
      </p:sp>
      <p:sp>
        <p:nvSpPr>
          <p:cNvPr id="6" name="Footer Placeholder 5">
            <a:extLst>
              <a:ext uri="{FF2B5EF4-FFF2-40B4-BE49-F238E27FC236}">
                <a16:creationId xmlns:a16="http://schemas.microsoft.com/office/drawing/2014/main" id="{B0BB8627-EFC6-35C9-4F19-6E5DF70F44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24EA01-60B1-B3F6-88C5-2B394A4DABBC}"/>
              </a:ext>
            </a:extLst>
          </p:cNvPr>
          <p:cNvSpPr>
            <a:spLocks noGrp="1"/>
          </p:cNvSpPr>
          <p:nvPr>
            <p:ph type="sldNum" sz="quarter" idx="12"/>
          </p:nvPr>
        </p:nvSpPr>
        <p:spPr/>
        <p:txBody>
          <a:bodyPr/>
          <a:lstStyle/>
          <a:p>
            <a:fld id="{B291EFF5-D9AC-4BA7-9AF1-ADE1CF04AAA0}" type="slidenum">
              <a:rPr lang="en-US" smtClean="0"/>
              <a:t>‹#›</a:t>
            </a:fld>
            <a:endParaRPr lang="en-US"/>
          </a:p>
        </p:txBody>
      </p:sp>
    </p:spTree>
    <p:extLst>
      <p:ext uri="{BB962C8B-B14F-4D97-AF65-F5344CB8AC3E}">
        <p14:creationId xmlns:p14="http://schemas.microsoft.com/office/powerpoint/2010/main" val="450955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591CE-8E17-1804-9BB5-988CDF8F5BC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B11D91-29F8-51A2-2BDC-D42672BC9E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6A3ECB-9E5E-4A10-E8CF-6AC42D3D31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B3C8683-F85C-9417-8451-FAE165602B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BAC2F0-76B4-5847-B283-D8503C663A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279145C-B478-B749-525D-F6841C8D7FEE}"/>
              </a:ext>
            </a:extLst>
          </p:cNvPr>
          <p:cNvSpPr>
            <a:spLocks noGrp="1"/>
          </p:cNvSpPr>
          <p:nvPr>
            <p:ph type="dt" sz="half" idx="10"/>
          </p:nvPr>
        </p:nvSpPr>
        <p:spPr/>
        <p:txBody>
          <a:bodyPr/>
          <a:lstStyle/>
          <a:p>
            <a:fld id="{677235ED-6288-403E-B72F-7BAAD112AC75}" type="datetimeFigureOut">
              <a:rPr lang="en-US" smtClean="0"/>
              <a:t>6/3/2024</a:t>
            </a:fld>
            <a:endParaRPr lang="en-US"/>
          </a:p>
        </p:txBody>
      </p:sp>
      <p:sp>
        <p:nvSpPr>
          <p:cNvPr id="8" name="Footer Placeholder 7">
            <a:extLst>
              <a:ext uri="{FF2B5EF4-FFF2-40B4-BE49-F238E27FC236}">
                <a16:creationId xmlns:a16="http://schemas.microsoft.com/office/drawing/2014/main" id="{73FE9FF7-9E81-2A49-865E-8835CB8332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539650E-AD87-E3F6-F6A5-BBCAA9965B1C}"/>
              </a:ext>
            </a:extLst>
          </p:cNvPr>
          <p:cNvSpPr>
            <a:spLocks noGrp="1"/>
          </p:cNvSpPr>
          <p:nvPr>
            <p:ph type="sldNum" sz="quarter" idx="12"/>
          </p:nvPr>
        </p:nvSpPr>
        <p:spPr/>
        <p:txBody>
          <a:bodyPr/>
          <a:lstStyle/>
          <a:p>
            <a:fld id="{B291EFF5-D9AC-4BA7-9AF1-ADE1CF04AAA0}" type="slidenum">
              <a:rPr lang="en-US" smtClean="0"/>
              <a:t>‹#›</a:t>
            </a:fld>
            <a:endParaRPr lang="en-US"/>
          </a:p>
        </p:txBody>
      </p:sp>
    </p:spTree>
    <p:extLst>
      <p:ext uri="{BB962C8B-B14F-4D97-AF65-F5344CB8AC3E}">
        <p14:creationId xmlns:p14="http://schemas.microsoft.com/office/powerpoint/2010/main" val="3620020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CB233-4474-9075-B3F6-BF6A80E4F2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4106E79-CAB0-712C-695B-598B8D0ACAC3}"/>
              </a:ext>
            </a:extLst>
          </p:cNvPr>
          <p:cNvSpPr>
            <a:spLocks noGrp="1"/>
          </p:cNvSpPr>
          <p:nvPr>
            <p:ph type="dt" sz="half" idx="10"/>
          </p:nvPr>
        </p:nvSpPr>
        <p:spPr/>
        <p:txBody>
          <a:bodyPr/>
          <a:lstStyle/>
          <a:p>
            <a:fld id="{677235ED-6288-403E-B72F-7BAAD112AC75}" type="datetimeFigureOut">
              <a:rPr lang="en-US" smtClean="0"/>
              <a:t>6/3/2024</a:t>
            </a:fld>
            <a:endParaRPr lang="en-US"/>
          </a:p>
        </p:txBody>
      </p:sp>
      <p:sp>
        <p:nvSpPr>
          <p:cNvPr id="4" name="Footer Placeholder 3">
            <a:extLst>
              <a:ext uri="{FF2B5EF4-FFF2-40B4-BE49-F238E27FC236}">
                <a16:creationId xmlns:a16="http://schemas.microsoft.com/office/drawing/2014/main" id="{BF1486B6-D3B5-1A00-3D44-DACE85DE827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4EE1B25-EB6A-1B65-43DA-40A3235E58FB}"/>
              </a:ext>
            </a:extLst>
          </p:cNvPr>
          <p:cNvSpPr>
            <a:spLocks noGrp="1"/>
          </p:cNvSpPr>
          <p:nvPr>
            <p:ph type="sldNum" sz="quarter" idx="12"/>
          </p:nvPr>
        </p:nvSpPr>
        <p:spPr/>
        <p:txBody>
          <a:bodyPr/>
          <a:lstStyle/>
          <a:p>
            <a:fld id="{B291EFF5-D9AC-4BA7-9AF1-ADE1CF04AAA0}" type="slidenum">
              <a:rPr lang="en-US" smtClean="0"/>
              <a:t>‹#›</a:t>
            </a:fld>
            <a:endParaRPr lang="en-US"/>
          </a:p>
        </p:txBody>
      </p:sp>
    </p:spTree>
    <p:extLst>
      <p:ext uri="{BB962C8B-B14F-4D97-AF65-F5344CB8AC3E}">
        <p14:creationId xmlns:p14="http://schemas.microsoft.com/office/powerpoint/2010/main" val="1476755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B4319-30FA-908A-9BE8-A932443DFDB3}"/>
              </a:ext>
            </a:extLst>
          </p:cNvPr>
          <p:cNvSpPr>
            <a:spLocks noGrp="1"/>
          </p:cNvSpPr>
          <p:nvPr>
            <p:ph type="dt" sz="half" idx="10"/>
          </p:nvPr>
        </p:nvSpPr>
        <p:spPr/>
        <p:txBody>
          <a:bodyPr/>
          <a:lstStyle/>
          <a:p>
            <a:fld id="{677235ED-6288-403E-B72F-7BAAD112AC75}" type="datetimeFigureOut">
              <a:rPr lang="en-US" smtClean="0"/>
              <a:t>6/3/2024</a:t>
            </a:fld>
            <a:endParaRPr lang="en-US"/>
          </a:p>
        </p:txBody>
      </p:sp>
      <p:sp>
        <p:nvSpPr>
          <p:cNvPr id="3" name="Footer Placeholder 2">
            <a:extLst>
              <a:ext uri="{FF2B5EF4-FFF2-40B4-BE49-F238E27FC236}">
                <a16:creationId xmlns:a16="http://schemas.microsoft.com/office/drawing/2014/main" id="{262F6080-89C3-920F-F4D1-FAD6CCE8F7C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DD2B88-9BDA-2483-3144-D3DC49404BDE}"/>
              </a:ext>
            </a:extLst>
          </p:cNvPr>
          <p:cNvSpPr>
            <a:spLocks noGrp="1"/>
          </p:cNvSpPr>
          <p:nvPr>
            <p:ph type="sldNum" sz="quarter" idx="12"/>
          </p:nvPr>
        </p:nvSpPr>
        <p:spPr/>
        <p:txBody>
          <a:bodyPr/>
          <a:lstStyle/>
          <a:p>
            <a:fld id="{B291EFF5-D9AC-4BA7-9AF1-ADE1CF04AAA0}" type="slidenum">
              <a:rPr lang="en-US" smtClean="0"/>
              <a:t>‹#›</a:t>
            </a:fld>
            <a:endParaRPr lang="en-US"/>
          </a:p>
        </p:txBody>
      </p:sp>
    </p:spTree>
    <p:extLst>
      <p:ext uri="{BB962C8B-B14F-4D97-AF65-F5344CB8AC3E}">
        <p14:creationId xmlns:p14="http://schemas.microsoft.com/office/powerpoint/2010/main" val="4011164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1F9CC-1158-BCEF-5FFF-2FE3258082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211EBC1-318A-256C-B5DA-72E1C2116B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5AB5B02-3B28-3993-22E2-73D20706D4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1E952E-EB58-ADFF-43EA-35ACA0E569D6}"/>
              </a:ext>
            </a:extLst>
          </p:cNvPr>
          <p:cNvSpPr>
            <a:spLocks noGrp="1"/>
          </p:cNvSpPr>
          <p:nvPr>
            <p:ph type="dt" sz="half" idx="10"/>
          </p:nvPr>
        </p:nvSpPr>
        <p:spPr/>
        <p:txBody>
          <a:bodyPr/>
          <a:lstStyle/>
          <a:p>
            <a:fld id="{677235ED-6288-403E-B72F-7BAAD112AC75}" type="datetimeFigureOut">
              <a:rPr lang="en-US" smtClean="0"/>
              <a:t>6/3/2024</a:t>
            </a:fld>
            <a:endParaRPr lang="en-US"/>
          </a:p>
        </p:txBody>
      </p:sp>
      <p:sp>
        <p:nvSpPr>
          <p:cNvPr id="6" name="Footer Placeholder 5">
            <a:extLst>
              <a:ext uri="{FF2B5EF4-FFF2-40B4-BE49-F238E27FC236}">
                <a16:creationId xmlns:a16="http://schemas.microsoft.com/office/drawing/2014/main" id="{E5181917-7CE0-3DD4-64EC-26FB9DC0E6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01D77C-B41E-65AD-7BC0-429B9C1D5B0F}"/>
              </a:ext>
            </a:extLst>
          </p:cNvPr>
          <p:cNvSpPr>
            <a:spLocks noGrp="1"/>
          </p:cNvSpPr>
          <p:nvPr>
            <p:ph type="sldNum" sz="quarter" idx="12"/>
          </p:nvPr>
        </p:nvSpPr>
        <p:spPr/>
        <p:txBody>
          <a:bodyPr/>
          <a:lstStyle/>
          <a:p>
            <a:fld id="{B291EFF5-D9AC-4BA7-9AF1-ADE1CF04AAA0}" type="slidenum">
              <a:rPr lang="en-US" smtClean="0"/>
              <a:t>‹#›</a:t>
            </a:fld>
            <a:endParaRPr lang="en-US"/>
          </a:p>
        </p:txBody>
      </p:sp>
    </p:spTree>
    <p:extLst>
      <p:ext uri="{BB962C8B-B14F-4D97-AF65-F5344CB8AC3E}">
        <p14:creationId xmlns:p14="http://schemas.microsoft.com/office/powerpoint/2010/main" val="3081902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59FAF2-A153-E910-6906-195B8AC9D5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C6D34A7-F85F-5782-3B09-9FA3ABC026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6227E9-7E8B-FD88-736E-A19C5EE665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77235ED-6288-403E-B72F-7BAAD112AC75}" type="datetimeFigureOut">
              <a:rPr lang="en-US" smtClean="0"/>
              <a:t>6/3/2024</a:t>
            </a:fld>
            <a:endParaRPr lang="en-US"/>
          </a:p>
        </p:txBody>
      </p:sp>
      <p:sp>
        <p:nvSpPr>
          <p:cNvPr id="5" name="Footer Placeholder 4">
            <a:extLst>
              <a:ext uri="{FF2B5EF4-FFF2-40B4-BE49-F238E27FC236}">
                <a16:creationId xmlns:a16="http://schemas.microsoft.com/office/drawing/2014/main" id="{E2A2753C-C5F0-CDA5-25FC-15ABEAA31A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0931816-8727-6F30-5F63-17410C0278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291EFF5-D9AC-4BA7-9AF1-ADE1CF04AAA0}" type="slidenum">
              <a:rPr lang="en-US" smtClean="0"/>
              <a:t>‹#›</a:t>
            </a:fld>
            <a:endParaRPr lang="en-US"/>
          </a:p>
        </p:txBody>
      </p:sp>
    </p:spTree>
    <p:extLst>
      <p:ext uri="{BB962C8B-B14F-4D97-AF65-F5344CB8AC3E}">
        <p14:creationId xmlns:p14="http://schemas.microsoft.com/office/powerpoint/2010/main" val="2384410162"/>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hyperlink" Target="https://resources.hud.gov/"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huduser.gov/portal/pdredge/pdr_edge_research_071414.html" TargetMode="External"/><Relationship Id="rId4" Type="http://schemas.openxmlformats.org/officeDocument/2006/relationships/hyperlink" Target="https://www.huduser.gov/portal/pdredge/pdr-edge-featd-article-061323.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Slide Background">
            <a:extLst>
              <a:ext uri="{FF2B5EF4-FFF2-40B4-BE49-F238E27FC236}">
                <a16:creationId xmlns:a16="http://schemas.microsoft.com/office/drawing/2014/main" id="{C0763A76-9F1C-4FC5-82B7-DD475DA4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6" name="Rectangle 15">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A56F0B-DCD7-477D-22DC-10168241742A}"/>
              </a:ext>
            </a:extLst>
          </p:cNvPr>
          <p:cNvSpPr>
            <a:spLocks noGrp="1"/>
          </p:cNvSpPr>
          <p:nvPr>
            <p:ph type="title"/>
          </p:nvPr>
        </p:nvSpPr>
        <p:spPr>
          <a:xfrm>
            <a:off x="761803" y="350196"/>
            <a:ext cx="4646904" cy="1624520"/>
          </a:xfrm>
        </p:spPr>
        <p:txBody>
          <a:bodyPr anchor="ctr">
            <a:normAutofit/>
          </a:bodyPr>
          <a:lstStyle/>
          <a:p>
            <a:r>
              <a:rPr lang="en-US" sz="4000" dirty="0">
                <a:solidFill>
                  <a:schemeClr val="accent3">
                    <a:lumMod val="75000"/>
                  </a:schemeClr>
                </a:solidFill>
              </a:rPr>
              <a:t>Service Coordinators in Affordable Housing</a:t>
            </a:r>
          </a:p>
        </p:txBody>
      </p:sp>
      <p:sp>
        <p:nvSpPr>
          <p:cNvPr id="3" name="Content Placeholder 2">
            <a:extLst>
              <a:ext uri="{FF2B5EF4-FFF2-40B4-BE49-F238E27FC236}">
                <a16:creationId xmlns:a16="http://schemas.microsoft.com/office/drawing/2014/main" id="{AC9C1C1B-FEFC-DD57-9185-1D8FB8A924C2}"/>
              </a:ext>
            </a:extLst>
          </p:cNvPr>
          <p:cNvSpPr>
            <a:spLocks noGrp="1"/>
          </p:cNvSpPr>
          <p:nvPr>
            <p:ph idx="1"/>
          </p:nvPr>
        </p:nvSpPr>
        <p:spPr>
          <a:xfrm>
            <a:off x="761802" y="2908573"/>
            <a:ext cx="4646905" cy="3613149"/>
          </a:xfrm>
        </p:spPr>
        <p:txBody>
          <a:bodyPr anchor="ctr">
            <a:noAutofit/>
          </a:bodyPr>
          <a:lstStyle/>
          <a:p>
            <a:r>
              <a:rPr lang="en-US" sz="2200" dirty="0"/>
              <a:t>Connect residents to services and resources to assist them with aging well in their communities</a:t>
            </a:r>
          </a:p>
          <a:p>
            <a:pPr marL="0" indent="0">
              <a:buNone/>
            </a:pPr>
            <a:endParaRPr lang="en-US" sz="2200" dirty="0"/>
          </a:p>
          <a:p>
            <a:r>
              <a:rPr lang="en-US" sz="2200" dirty="0"/>
              <a:t>5,000+ HUD Section 202 properties for older adults with service coordinators</a:t>
            </a:r>
          </a:p>
          <a:p>
            <a:endParaRPr lang="en-US" sz="2200" dirty="0"/>
          </a:p>
          <a:p>
            <a:r>
              <a:rPr lang="en-US" sz="2200" dirty="0"/>
              <a:t>500 Public Housing sites serving families with self sufficiency service coordinators   </a:t>
            </a:r>
          </a:p>
          <a:p>
            <a:endParaRPr lang="en-US" sz="2200" dirty="0"/>
          </a:p>
        </p:txBody>
      </p:sp>
      <p:pic>
        <p:nvPicPr>
          <p:cNvPr id="17" name="Picture 16" descr="White puzzle with one red piece">
            <a:extLst>
              <a:ext uri="{FF2B5EF4-FFF2-40B4-BE49-F238E27FC236}">
                <a16:creationId xmlns:a16="http://schemas.microsoft.com/office/drawing/2014/main" id="{AAD3F2B1-F142-24F8-DBA3-D940FA7FF39C}"/>
              </a:ext>
            </a:extLst>
          </p:cNvPr>
          <p:cNvPicPr>
            <a:picLocks noChangeAspect="1"/>
          </p:cNvPicPr>
          <p:nvPr/>
        </p:nvPicPr>
        <p:blipFill rotWithShape="1">
          <a:blip r:embed="rId3"/>
          <a:srcRect l="25774" r="24170"/>
          <a:stretch/>
        </p:blipFill>
        <p:spPr>
          <a:xfrm>
            <a:off x="6096000" y="1"/>
            <a:ext cx="6102825" cy="6858000"/>
          </a:xfrm>
          <a:prstGeom prst="rect">
            <a:avLst/>
          </a:prstGeom>
        </p:spPr>
      </p:pic>
    </p:spTree>
    <p:extLst>
      <p:ext uri="{BB962C8B-B14F-4D97-AF65-F5344CB8AC3E}">
        <p14:creationId xmlns:p14="http://schemas.microsoft.com/office/powerpoint/2010/main" val="683095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5C06B-2598-B71D-617F-81B09EA9F37D}"/>
              </a:ext>
            </a:extLst>
          </p:cNvPr>
          <p:cNvSpPr>
            <a:spLocks noGrp="1"/>
          </p:cNvSpPr>
          <p:nvPr>
            <p:ph type="title"/>
          </p:nvPr>
        </p:nvSpPr>
        <p:spPr/>
        <p:txBody>
          <a:bodyPr/>
          <a:lstStyle/>
          <a:p>
            <a:r>
              <a:rPr lang="en-US" dirty="0"/>
              <a:t>Transportation Assistance By the Numbers</a:t>
            </a:r>
          </a:p>
        </p:txBody>
      </p:sp>
      <p:sp>
        <p:nvSpPr>
          <p:cNvPr id="3" name="Content Placeholder 2">
            <a:extLst>
              <a:ext uri="{FF2B5EF4-FFF2-40B4-BE49-F238E27FC236}">
                <a16:creationId xmlns:a16="http://schemas.microsoft.com/office/drawing/2014/main" id="{CC6415DD-7E6E-AC03-7CF9-63BADED03D6A}"/>
              </a:ext>
            </a:extLst>
          </p:cNvPr>
          <p:cNvSpPr>
            <a:spLocks noGrp="1"/>
          </p:cNvSpPr>
          <p:nvPr>
            <p:ph idx="1"/>
          </p:nvPr>
        </p:nvSpPr>
        <p:spPr/>
        <p:txBody>
          <a:bodyPr>
            <a:normAutofit fontScale="92500"/>
          </a:bodyPr>
          <a:lstStyle/>
          <a:p>
            <a:r>
              <a:rPr lang="en-US" dirty="0"/>
              <a:t>Transportation is the most-searched-for resource in My Community Directory powered by </a:t>
            </a:r>
            <a:r>
              <a:rPr lang="en-US" dirty="0" err="1"/>
              <a:t>FindHelp</a:t>
            </a:r>
            <a:endParaRPr lang="en-US" dirty="0"/>
          </a:p>
          <a:p>
            <a:pPr marL="0" indent="0">
              <a:buNone/>
            </a:pPr>
            <a:endParaRPr lang="en-US" dirty="0"/>
          </a:p>
          <a:p>
            <a:r>
              <a:rPr lang="en-US" dirty="0"/>
              <a:t>Service coordinators using AASC Online to track resident interactions in senior housing assisted 47,000 residents with transportation more than 143,000 times in 2023.</a:t>
            </a:r>
          </a:p>
          <a:p>
            <a:pPr lvl="1"/>
            <a:r>
              <a:rPr lang="en-US" dirty="0"/>
              <a:t>Most commonly they were connecting them to public transit (30,000+ times last year) </a:t>
            </a:r>
          </a:p>
          <a:p>
            <a:pPr lvl="1"/>
            <a:r>
              <a:rPr lang="en-US" dirty="0"/>
              <a:t>Most common reasons were to assist with shopping, errands and appointments</a:t>
            </a:r>
          </a:p>
          <a:p>
            <a:pPr marL="457200" lvl="1" indent="0">
              <a:buNone/>
            </a:pPr>
            <a:endParaRPr lang="en-US" dirty="0"/>
          </a:p>
          <a:p>
            <a:r>
              <a:rPr lang="en-US" dirty="0"/>
              <a:t>Service Coordinators using Family Metrics to track resident interactions in Public Housing assist with transportation often, too</a:t>
            </a:r>
          </a:p>
        </p:txBody>
      </p:sp>
    </p:spTree>
    <p:extLst>
      <p:ext uri="{BB962C8B-B14F-4D97-AF65-F5344CB8AC3E}">
        <p14:creationId xmlns:p14="http://schemas.microsoft.com/office/powerpoint/2010/main" val="1733436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D24CE-2984-1B81-9CCC-187A526C98F6}"/>
              </a:ext>
            </a:extLst>
          </p:cNvPr>
          <p:cNvSpPr>
            <a:spLocks noGrp="1"/>
          </p:cNvSpPr>
          <p:nvPr>
            <p:ph type="title"/>
          </p:nvPr>
        </p:nvSpPr>
        <p:spPr/>
        <p:txBody>
          <a:bodyPr/>
          <a:lstStyle/>
          <a:p>
            <a:r>
              <a:rPr lang="en-US"/>
              <a:t>Transportation Access in Affordable Housing</a:t>
            </a:r>
            <a:endParaRPr lang="en-US" dirty="0"/>
          </a:p>
        </p:txBody>
      </p:sp>
      <p:sp>
        <p:nvSpPr>
          <p:cNvPr id="3" name="Content Placeholder 2">
            <a:extLst>
              <a:ext uri="{FF2B5EF4-FFF2-40B4-BE49-F238E27FC236}">
                <a16:creationId xmlns:a16="http://schemas.microsoft.com/office/drawing/2014/main" id="{62A77493-9870-B90E-4E56-676455A1A73F}"/>
              </a:ext>
            </a:extLst>
          </p:cNvPr>
          <p:cNvSpPr>
            <a:spLocks noGrp="1"/>
          </p:cNvSpPr>
          <p:nvPr>
            <p:ph idx="1"/>
          </p:nvPr>
        </p:nvSpPr>
        <p:spPr/>
        <p:txBody>
          <a:bodyPr>
            <a:normAutofit/>
          </a:bodyPr>
          <a:lstStyle/>
          <a:p>
            <a:pPr marL="0" indent="0">
              <a:buNone/>
            </a:pPr>
            <a:r>
              <a:rPr lang="en-US" b="1" dirty="0"/>
              <a:t>Residents are very low income and as a result less likely to have access to reliable personal transportation</a:t>
            </a:r>
          </a:p>
          <a:p>
            <a:r>
              <a:rPr lang="en-US" dirty="0"/>
              <a:t>Average income in HUD senior housing is ~$1,000/month</a:t>
            </a:r>
          </a:p>
          <a:p>
            <a:r>
              <a:rPr lang="en-US" dirty="0"/>
              <a:t>50% of Area Median Income is what most Public Housing residents earn annually</a:t>
            </a:r>
          </a:p>
          <a:p>
            <a:endParaRPr lang="en-US" dirty="0"/>
          </a:p>
          <a:p>
            <a:pPr marL="0" indent="0">
              <a:buNone/>
            </a:pPr>
            <a:r>
              <a:rPr lang="en-US" b="1" dirty="0"/>
              <a:t>Lack of transportation can lead to reduced opportunities and social isolation</a:t>
            </a:r>
          </a:p>
          <a:p>
            <a:r>
              <a:rPr lang="en-US" dirty="0"/>
              <a:t>Average number of residents per HUD Senior Housing Property is 1.1 per unit</a:t>
            </a:r>
          </a:p>
          <a:p>
            <a:pPr marL="0" indent="0">
              <a:buNone/>
            </a:pPr>
            <a:endParaRPr lang="en-US" dirty="0"/>
          </a:p>
          <a:p>
            <a:pPr lvl="1"/>
            <a:endParaRPr lang="en-US" dirty="0"/>
          </a:p>
          <a:p>
            <a:endParaRPr lang="en-US" dirty="0"/>
          </a:p>
        </p:txBody>
      </p:sp>
    </p:spTree>
    <p:extLst>
      <p:ext uri="{BB962C8B-B14F-4D97-AF65-F5344CB8AC3E}">
        <p14:creationId xmlns:p14="http://schemas.microsoft.com/office/powerpoint/2010/main" val="557135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ps10 orange vector user solid icon or logo in simple flat ...">
            <a:extLst>
              <a:ext uri="{FF2B5EF4-FFF2-40B4-BE49-F238E27FC236}">
                <a16:creationId xmlns:a16="http://schemas.microsoft.com/office/drawing/2014/main" id="{CFB073CB-9B0C-6D13-21D8-781671E4FE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8433" y="1693984"/>
            <a:ext cx="4816813" cy="481681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EF6A87D5-EC47-5BF4-DE5D-968E3F16A831}"/>
              </a:ext>
            </a:extLst>
          </p:cNvPr>
          <p:cNvSpPr>
            <a:spLocks noGrp="1"/>
          </p:cNvSpPr>
          <p:nvPr>
            <p:ph type="title"/>
          </p:nvPr>
        </p:nvSpPr>
        <p:spPr/>
        <p:txBody>
          <a:bodyPr/>
          <a:lstStyle/>
          <a:p>
            <a:r>
              <a:rPr lang="en-US" dirty="0"/>
              <a:t>Older Adults in Affordable Housing</a:t>
            </a:r>
          </a:p>
        </p:txBody>
      </p:sp>
      <p:sp>
        <p:nvSpPr>
          <p:cNvPr id="3" name="Content Placeholder 2">
            <a:extLst>
              <a:ext uri="{FF2B5EF4-FFF2-40B4-BE49-F238E27FC236}">
                <a16:creationId xmlns:a16="http://schemas.microsoft.com/office/drawing/2014/main" id="{77611324-4502-A31C-935E-A04CD7811B86}"/>
              </a:ext>
            </a:extLst>
          </p:cNvPr>
          <p:cNvSpPr>
            <a:spLocks noGrp="1"/>
          </p:cNvSpPr>
          <p:nvPr>
            <p:ph idx="1"/>
          </p:nvPr>
        </p:nvSpPr>
        <p:spPr>
          <a:xfrm>
            <a:off x="2283240" y="2110902"/>
            <a:ext cx="2573131" cy="766196"/>
          </a:xfrm>
        </p:spPr>
        <p:txBody>
          <a:bodyPr/>
          <a:lstStyle/>
          <a:p>
            <a:pPr marL="0" indent="0">
              <a:buNone/>
            </a:pPr>
            <a:r>
              <a:rPr lang="en-US" dirty="0"/>
              <a:t>75 years old</a:t>
            </a:r>
          </a:p>
        </p:txBody>
      </p:sp>
      <p:sp>
        <p:nvSpPr>
          <p:cNvPr id="4" name="TextBox 3">
            <a:extLst>
              <a:ext uri="{FF2B5EF4-FFF2-40B4-BE49-F238E27FC236}">
                <a16:creationId xmlns:a16="http://schemas.microsoft.com/office/drawing/2014/main" id="{3CA856FF-60BC-D966-F0A0-7792F5013FAB}"/>
              </a:ext>
            </a:extLst>
          </p:cNvPr>
          <p:cNvSpPr txBox="1"/>
          <p:nvPr/>
        </p:nvSpPr>
        <p:spPr>
          <a:xfrm>
            <a:off x="7850225" y="2110902"/>
            <a:ext cx="2504873" cy="523220"/>
          </a:xfrm>
          <a:prstGeom prst="rect">
            <a:avLst/>
          </a:prstGeom>
          <a:noFill/>
        </p:spPr>
        <p:txBody>
          <a:bodyPr wrap="square" rtlCol="0">
            <a:spAutoFit/>
          </a:bodyPr>
          <a:lstStyle/>
          <a:p>
            <a:r>
              <a:rPr lang="en-US" sz="2800" dirty="0"/>
              <a:t>Lives alone</a:t>
            </a:r>
          </a:p>
        </p:txBody>
      </p:sp>
      <p:sp>
        <p:nvSpPr>
          <p:cNvPr id="6" name="TextBox 5">
            <a:extLst>
              <a:ext uri="{FF2B5EF4-FFF2-40B4-BE49-F238E27FC236}">
                <a16:creationId xmlns:a16="http://schemas.microsoft.com/office/drawing/2014/main" id="{4C6A8784-72B9-2B52-D06A-29F415659255}"/>
              </a:ext>
            </a:extLst>
          </p:cNvPr>
          <p:cNvSpPr txBox="1"/>
          <p:nvPr/>
        </p:nvSpPr>
        <p:spPr>
          <a:xfrm>
            <a:off x="7435178" y="3625336"/>
            <a:ext cx="3880361" cy="954107"/>
          </a:xfrm>
          <a:prstGeom prst="rect">
            <a:avLst/>
          </a:prstGeom>
          <a:noFill/>
        </p:spPr>
        <p:txBody>
          <a:bodyPr wrap="square">
            <a:spAutoFit/>
          </a:bodyPr>
          <a:lstStyle/>
          <a:p>
            <a:pPr algn="ctr"/>
            <a:r>
              <a:rPr lang="en-US" sz="2800" dirty="0"/>
              <a:t>4 chronic health conditions</a:t>
            </a:r>
          </a:p>
        </p:txBody>
      </p:sp>
      <p:sp>
        <p:nvSpPr>
          <p:cNvPr id="8" name="TextBox 7">
            <a:extLst>
              <a:ext uri="{FF2B5EF4-FFF2-40B4-BE49-F238E27FC236}">
                <a16:creationId xmlns:a16="http://schemas.microsoft.com/office/drawing/2014/main" id="{635A624D-1733-F0DA-4E8E-617352AF72C0}"/>
              </a:ext>
            </a:extLst>
          </p:cNvPr>
          <p:cNvSpPr txBox="1"/>
          <p:nvPr/>
        </p:nvSpPr>
        <p:spPr>
          <a:xfrm>
            <a:off x="1021729" y="3625336"/>
            <a:ext cx="3329291" cy="954107"/>
          </a:xfrm>
          <a:prstGeom prst="rect">
            <a:avLst/>
          </a:prstGeom>
          <a:noFill/>
        </p:spPr>
        <p:txBody>
          <a:bodyPr wrap="square">
            <a:spAutoFit/>
          </a:bodyPr>
          <a:lstStyle/>
          <a:p>
            <a:pPr algn="ctr"/>
            <a:r>
              <a:rPr lang="en-US" sz="2800" dirty="0"/>
              <a:t>Average monthly income of $1,000 </a:t>
            </a:r>
          </a:p>
        </p:txBody>
      </p:sp>
    </p:spTree>
    <p:extLst>
      <p:ext uri="{BB962C8B-B14F-4D97-AF65-F5344CB8AC3E}">
        <p14:creationId xmlns:p14="http://schemas.microsoft.com/office/powerpoint/2010/main" val="2152853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Slide Background">
            <a:extLst>
              <a:ext uri="{FF2B5EF4-FFF2-40B4-BE49-F238E27FC236}">
                <a16:creationId xmlns:a16="http://schemas.microsoft.com/office/drawing/2014/main" id="{C0763A76-9F1C-4FC5-82B7-DD475DA4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4" name="Rectangle 13">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5D8BCA-1079-AE09-31FB-8E0B313BE3BA}"/>
              </a:ext>
            </a:extLst>
          </p:cNvPr>
          <p:cNvSpPr>
            <a:spLocks noGrp="1"/>
          </p:cNvSpPr>
          <p:nvPr>
            <p:ph type="title"/>
          </p:nvPr>
        </p:nvSpPr>
        <p:spPr>
          <a:xfrm>
            <a:off x="761803" y="350196"/>
            <a:ext cx="4646904" cy="1624520"/>
          </a:xfrm>
        </p:spPr>
        <p:txBody>
          <a:bodyPr anchor="ctr">
            <a:normAutofit/>
          </a:bodyPr>
          <a:lstStyle/>
          <a:p>
            <a:r>
              <a:rPr lang="en-US" sz="4000" dirty="0">
                <a:solidFill>
                  <a:schemeClr val="accent3">
                    <a:lumMod val="75000"/>
                  </a:schemeClr>
                </a:solidFill>
              </a:rPr>
              <a:t>How Service Coordinators Help</a:t>
            </a:r>
          </a:p>
        </p:txBody>
      </p:sp>
      <p:sp>
        <p:nvSpPr>
          <p:cNvPr id="3" name="Content Placeholder 2">
            <a:extLst>
              <a:ext uri="{FF2B5EF4-FFF2-40B4-BE49-F238E27FC236}">
                <a16:creationId xmlns:a16="http://schemas.microsoft.com/office/drawing/2014/main" id="{C907DBEC-6F81-1472-C5EA-87D0154B0BED}"/>
              </a:ext>
            </a:extLst>
          </p:cNvPr>
          <p:cNvSpPr>
            <a:spLocks noGrp="1"/>
          </p:cNvSpPr>
          <p:nvPr>
            <p:ph idx="1"/>
          </p:nvPr>
        </p:nvSpPr>
        <p:spPr>
          <a:xfrm>
            <a:off x="761803" y="2470826"/>
            <a:ext cx="4646905" cy="3613149"/>
          </a:xfrm>
        </p:spPr>
        <p:txBody>
          <a:bodyPr anchor="ctr">
            <a:normAutofit/>
          </a:bodyPr>
          <a:lstStyle/>
          <a:p>
            <a:r>
              <a:rPr lang="en-US" sz="2400" dirty="0"/>
              <a:t>Educating residents on public transit schedules and routes </a:t>
            </a:r>
          </a:p>
          <a:p>
            <a:pPr marL="0" indent="0">
              <a:buNone/>
            </a:pPr>
            <a:endParaRPr lang="en-US" sz="2400" dirty="0"/>
          </a:p>
          <a:p>
            <a:r>
              <a:rPr lang="en-US" sz="2400" dirty="0"/>
              <a:t>Acquiring and disseminating reduced-cost or free bus passes</a:t>
            </a:r>
          </a:p>
          <a:p>
            <a:pPr marL="0" indent="0">
              <a:buNone/>
            </a:pPr>
            <a:endParaRPr lang="en-US" sz="2400" dirty="0"/>
          </a:p>
          <a:p>
            <a:r>
              <a:rPr lang="en-US" sz="2400" dirty="0"/>
              <a:t>Advocating for public transit options within the community </a:t>
            </a:r>
          </a:p>
        </p:txBody>
      </p:sp>
      <p:pic>
        <p:nvPicPr>
          <p:cNvPr id="15" name="Picture 14" descr="Interior of empty bus">
            <a:extLst>
              <a:ext uri="{FF2B5EF4-FFF2-40B4-BE49-F238E27FC236}">
                <a16:creationId xmlns:a16="http://schemas.microsoft.com/office/drawing/2014/main" id="{03A9EC13-6A9D-062A-423F-C70E42E6D46B}"/>
              </a:ext>
            </a:extLst>
          </p:cNvPr>
          <p:cNvPicPr>
            <a:picLocks noChangeAspect="1"/>
          </p:cNvPicPr>
          <p:nvPr/>
        </p:nvPicPr>
        <p:blipFill rotWithShape="1">
          <a:blip r:embed="rId2"/>
          <a:srcRect l="20990" r="19609" b="-2"/>
          <a:stretch/>
        </p:blipFill>
        <p:spPr>
          <a:xfrm>
            <a:off x="6096000" y="1"/>
            <a:ext cx="6102825" cy="6858000"/>
          </a:xfrm>
          <a:prstGeom prst="rect">
            <a:avLst/>
          </a:prstGeom>
        </p:spPr>
      </p:pic>
    </p:spTree>
    <p:extLst>
      <p:ext uri="{BB962C8B-B14F-4D97-AF65-F5344CB8AC3E}">
        <p14:creationId xmlns:p14="http://schemas.microsoft.com/office/powerpoint/2010/main" val="1025705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20AA9-4EBD-2BF5-EB6E-700759442D76}"/>
              </a:ext>
            </a:extLst>
          </p:cNvPr>
          <p:cNvSpPr>
            <a:spLocks noGrp="1"/>
          </p:cNvSpPr>
          <p:nvPr>
            <p:ph type="title"/>
          </p:nvPr>
        </p:nvSpPr>
        <p:spPr/>
        <p:txBody>
          <a:bodyPr/>
          <a:lstStyle/>
          <a:p>
            <a:r>
              <a:rPr lang="en-US" dirty="0"/>
              <a:t>Bringing Housing and Transportation Together</a:t>
            </a:r>
          </a:p>
        </p:txBody>
      </p:sp>
      <p:graphicFrame>
        <p:nvGraphicFramePr>
          <p:cNvPr id="5" name="Content Placeholder 2">
            <a:extLst>
              <a:ext uri="{FF2B5EF4-FFF2-40B4-BE49-F238E27FC236}">
                <a16:creationId xmlns:a16="http://schemas.microsoft.com/office/drawing/2014/main" id="{49F5A458-65DA-A21D-284A-BB50A22D1084}"/>
              </a:ext>
            </a:extLst>
          </p:cNvPr>
          <p:cNvGraphicFramePr>
            <a:graphicFrameLocks noGrp="1"/>
          </p:cNvGraphicFramePr>
          <p:nvPr>
            <p:ph idx="1"/>
          </p:nvPr>
        </p:nvGraphicFramePr>
        <p:xfrm>
          <a:off x="860733" y="1344706"/>
          <a:ext cx="10515600" cy="47986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9268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C8764-71B1-65A8-D88E-5A957CD3A86E}"/>
              </a:ext>
            </a:extLst>
          </p:cNvPr>
          <p:cNvSpPr>
            <a:spLocks noGrp="1"/>
          </p:cNvSpPr>
          <p:nvPr>
            <p:ph type="title"/>
          </p:nvPr>
        </p:nvSpPr>
        <p:spPr>
          <a:xfrm>
            <a:off x="486384" y="136525"/>
            <a:ext cx="10889949" cy="866969"/>
          </a:xfrm>
        </p:spPr>
        <p:txBody>
          <a:bodyPr/>
          <a:lstStyle/>
          <a:p>
            <a:r>
              <a:rPr lang="en-US"/>
              <a:t>Resources</a:t>
            </a:r>
            <a:endParaRPr lang="en-US" dirty="0"/>
          </a:p>
        </p:txBody>
      </p:sp>
      <p:sp>
        <p:nvSpPr>
          <p:cNvPr id="3" name="Content Placeholder 2">
            <a:extLst>
              <a:ext uri="{FF2B5EF4-FFF2-40B4-BE49-F238E27FC236}">
                <a16:creationId xmlns:a16="http://schemas.microsoft.com/office/drawing/2014/main" id="{FFD78331-849D-CA83-BEBC-6827973006E1}"/>
              </a:ext>
            </a:extLst>
          </p:cNvPr>
          <p:cNvSpPr>
            <a:spLocks noGrp="1"/>
          </p:cNvSpPr>
          <p:nvPr>
            <p:ph idx="1"/>
          </p:nvPr>
        </p:nvSpPr>
        <p:spPr>
          <a:xfrm>
            <a:off x="486384" y="1344706"/>
            <a:ext cx="11634280" cy="4798642"/>
          </a:xfrm>
        </p:spPr>
        <p:txBody>
          <a:bodyPr>
            <a:normAutofit/>
          </a:bodyPr>
          <a:lstStyle/>
          <a:p>
            <a:pPr marL="0" indent="0">
              <a:buNone/>
            </a:pPr>
            <a:r>
              <a:rPr lang="en-US"/>
              <a:t>Find Properties in Your Community</a:t>
            </a:r>
          </a:p>
          <a:p>
            <a:pPr marL="0" indent="0">
              <a:buNone/>
            </a:pPr>
            <a:r>
              <a:rPr lang="en-US">
                <a:hlinkClick r:id="rId3"/>
              </a:rPr>
              <a:t>https://resources.hud.gov/</a:t>
            </a:r>
            <a:endParaRPr lang="en-US"/>
          </a:p>
          <a:p>
            <a:pPr marL="0" indent="0">
              <a:buNone/>
            </a:pPr>
            <a:endParaRPr lang="en-US"/>
          </a:p>
          <a:p>
            <a:pPr marL="0" indent="0">
              <a:buNone/>
            </a:pPr>
            <a:r>
              <a:rPr lang="en-US"/>
              <a:t>Making Transit and Affordable Housing Work Together</a:t>
            </a:r>
          </a:p>
          <a:p>
            <a:pPr marL="0" indent="0">
              <a:buNone/>
            </a:pPr>
            <a:r>
              <a:rPr lang="en-US">
                <a:hlinkClick r:id="rId4"/>
              </a:rPr>
              <a:t>https://www.huduser.gov/portal/pdredge/pdr-edge-featd-article-061323.html</a:t>
            </a:r>
            <a:endParaRPr lang="en-US"/>
          </a:p>
          <a:p>
            <a:pPr marL="0" indent="0">
              <a:buNone/>
            </a:pPr>
            <a:endParaRPr lang="en-US"/>
          </a:p>
          <a:p>
            <a:pPr marL="0" indent="0">
              <a:buNone/>
            </a:pPr>
            <a:r>
              <a:rPr lang="en-US"/>
              <a:t>Connected Communities: Linking Affordable Housing and Transportation</a:t>
            </a:r>
          </a:p>
          <a:p>
            <a:pPr marL="0" indent="0">
              <a:buNone/>
            </a:pPr>
            <a:r>
              <a:rPr lang="en-US">
                <a:hlinkClick r:id="rId5"/>
              </a:rPr>
              <a:t>https://www.huduser.gov/portal/pdredge/pdr_edge_research_071414.html</a:t>
            </a:r>
            <a:endParaRPr lang="en-US"/>
          </a:p>
          <a:p>
            <a:pPr marL="0" indent="0">
              <a:buNone/>
            </a:pPr>
            <a:endParaRPr lang="en-US"/>
          </a:p>
          <a:p>
            <a:pPr marL="0" indent="0">
              <a:buNone/>
            </a:pPr>
            <a:endParaRPr lang="en-US" dirty="0"/>
          </a:p>
        </p:txBody>
      </p:sp>
    </p:spTree>
    <p:extLst>
      <p:ext uri="{BB962C8B-B14F-4D97-AF65-F5344CB8AC3E}">
        <p14:creationId xmlns:p14="http://schemas.microsoft.com/office/powerpoint/2010/main" val="55391188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AASC">
      <a:dk1>
        <a:sysClr val="windowText" lastClr="000000"/>
      </a:dk1>
      <a:lt1>
        <a:sysClr val="window" lastClr="FFFFFF"/>
      </a:lt1>
      <a:dk2>
        <a:srgbClr val="335B74"/>
      </a:dk2>
      <a:lt2>
        <a:srgbClr val="DFE3E5"/>
      </a:lt2>
      <a:accent1>
        <a:srgbClr val="0099FF"/>
      </a:accent1>
      <a:accent2>
        <a:srgbClr val="262C6B"/>
      </a:accent2>
      <a:accent3>
        <a:srgbClr val="89CFFF"/>
      </a:accent3>
      <a:accent4>
        <a:srgbClr val="BEC2E8"/>
      </a:accent4>
      <a:accent5>
        <a:srgbClr val="FF6600"/>
      </a:accent5>
      <a:accent6>
        <a:srgbClr val="FFB481"/>
      </a:accent6>
      <a:hlink>
        <a:srgbClr val="FF6600"/>
      </a:hlink>
      <a:folHlink>
        <a:srgbClr val="B26B0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7570fbc-dbc4-4f43-8a2e-4d30caf7cfa0" xsi:nil="true"/>
    <lcf76f155ced4ddcb4097134ff3c332f xmlns="f000a484-5b96-4ae2-9ae2-d24d8bd952ae">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F440B6F8B200A48854DB368A6AA913B" ma:contentTypeVersion="18" ma:contentTypeDescription="Create a new document." ma:contentTypeScope="" ma:versionID="4b6470e24946073060560151101747cd">
  <xsd:schema xmlns:xsd="http://www.w3.org/2001/XMLSchema" xmlns:xs="http://www.w3.org/2001/XMLSchema" xmlns:p="http://schemas.microsoft.com/office/2006/metadata/properties" xmlns:ns2="f000a484-5b96-4ae2-9ae2-d24d8bd952ae" xmlns:ns3="67570fbc-dbc4-4f43-8a2e-4d30caf7cfa0" targetNamespace="http://schemas.microsoft.com/office/2006/metadata/properties" ma:root="true" ma:fieldsID="9de0db1ab7b0b0718b051303593efcc4" ns2:_="" ns3:_="">
    <xsd:import namespace="f000a484-5b96-4ae2-9ae2-d24d8bd952ae"/>
    <xsd:import namespace="67570fbc-dbc4-4f43-8a2e-4d30caf7cfa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LengthInSeconds" minOccurs="0"/>
                <xsd:element ref="ns2:MediaServiceDateTaken"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00a484-5b96-4ae2-9ae2-d24d8bd952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937a81c-c7ea-44c3-9f8f-4123fc72dd5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7570fbc-dbc4-4f43-8a2e-4d30caf7cfa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5cc2fd9-e61b-4e30-8261-f9afd586c5e4}" ma:internalName="TaxCatchAll" ma:showField="CatchAllData" ma:web="67570fbc-dbc4-4f43-8a2e-4d30caf7cfa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E7C2602-AC3B-4184-A21F-6498BC448666}">
  <ds:schemaRefs>
    <ds:schemaRef ds:uri="http://schemas.microsoft.com/sharepoint/v3/contenttype/forms"/>
  </ds:schemaRefs>
</ds:datastoreItem>
</file>

<file path=customXml/itemProps2.xml><?xml version="1.0" encoding="utf-8"?>
<ds:datastoreItem xmlns:ds="http://schemas.openxmlformats.org/officeDocument/2006/customXml" ds:itemID="{C000222B-E438-4A3A-B3BE-217D764A2CE9}">
  <ds:schemaRefs>
    <ds:schemaRef ds:uri="http://schemas.microsoft.com/office/2006/metadata/properties"/>
    <ds:schemaRef ds:uri="http://schemas.microsoft.com/office/infopath/2007/PartnerControls"/>
    <ds:schemaRef ds:uri="67570fbc-dbc4-4f43-8a2e-4d30caf7cfa0"/>
    <ds:schemaRef ds:uri="f000a484-5b96-4ae2-9ae2-d24d8bd952ae"/>
  </ds:schemaRefs>
</ds:datastoreItem>
</file>

<file path=customXml/itemProps3.xml><?xml version="1.0" encoding="utf-8"?>
<ds:datastoreItem xmlns:ds="http://schemas.openxmlformats.org/officeDocument/2006/customXml" ds:itemID="{DD41989B-3F65-4CA5-9B61-EE0127A39B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000a484-5b96-4ae2-9ae2-d24d8bd952ae"/>
    <ds:schemaRef ds:uri="67570fbc-dbc4-4f43-8a2e-4d30caf7cf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10415</TotalTime>
  <Words>445</Words>
  <Application>Microsoft Office PowerPoint</Application>
  <PresentationFormat>Widescreen</PresentationFormat>
  <Paragraphs>52</Paragraphs>
  <Slides>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Aptos</vt:lpstr>
      <vt:lpstr>Aptos Display</vt:lpstr>
      <vt:lpstr>Arial</vt:lpstr>
      <vt:lpstr>Office Theme</vt:lpstr>
      <vt:lpstr>Service Coordinators in Affordable Housing</vt:lpstr>
      <vt:lpstr>Transportation Assistance By the Numbers</vt:lpstr>
      <vt:lpstr>Transportation Access in Affordable Housing</vt:lpstr>
      <vt:lpstr>Older Adults in Affordable Housing</vt:lpstr>
      <vt:lpstr>How Service Coordinators Help</vt:lpstr>
      <vt:lpstr>Bringing Housing and Transportation Together</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Isolation in Affordable Housing</dc:title>
  <dc:creator>Melissa Harris</dc:creator>
  <cp:lastModifiedBy>Melissa Harris</cp:lastModifiedBy>
  <cp:revision>3</cp:revision>
  <dcterms:created xsi:type="dcterms:W3CDTF">2024-04-08T15:15:53Z</dcterms:created>
  <dcterms:modified xsi:type="dcterms:W3CDTF">2024-06-06T13:52:53Z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0x010100CF440B6F8B200A48854DB368A6AA913B</vt:lpwstr>
  </property>
  <property fmtid="{D5CDD505-2E9C-101B-9397-08002B2CF9AE}" pid="3" name="MediaServiceImageTags">
    <vt:lpwstr/>
  </property>
</Properties>
</file>