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chivo Black" panose="020B0604020202020204" charset="0"/>
      <p:regular r:id="rId14"/>
    </p:embeddedFont>
    <p:embeddedFont>
      <p:font typeface="Montserrat Classic" panose="020B0604020202020204" charset="0"/>
      <p:regular r:id="rId15"/>
    </p:embeddedFont>
    <p:embeddedFont>
      <p:font typeface="Montserrat Classic Bold" panose="020B0604020202020204" charset="0"/>
      <p:regular r:id="rId16"/>
    </p:embeddedFont>
    <p:embeddedFont>
      <p:font typeface="Montserrat Light" panose="00000400000000000000" pitchFamily="2" charset="0"/>
      <p:regular r:id="rId17"/>
    </p:embeddedFont>
    <p:embeddedFont>
      <p:font typeface="Open Sauc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Advocation</a:t>
            </a:r>
          </a:p>
          <a:p>
            <a:r>
              <a:rPr lang="en-US"/>
              <a:t>Empowerment </a:t>
            </a:r>
          </a:p>
          <a:p>
            <a:r>
              <a:rPr lang="en-US"/>
              <a:t>Isolation Prevention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-Speaking to commissioners</a:t>
            </a:r>
          </a:p>
          <a:p>
            <a:r>
              <a:rPr lang="en-US"/>
              <a:t>-Advocating for Side Walks/Street Crossings</a:t>
            </a:r>
          </a:p>
          <a:p>
            <a:r>
              <a:rPr lang="en-US"/>
              <a:t>-Churches </a:t>
            </a:r>
          </a:p>
          <a:p>
            <a:r>
              <a:rPr lang="en-US"/>
              <a:t>-Some Towns have programs for Elderly individuals which they provide transportation or are aware of transportation services that they would be able to refer you to.</a:t>
            </a:r>
          </a:p>
          <a:p>
            <a:r>
              <a:rPr lang="en-US"/>
              <a:t>-Contact with Go Connect, discuss changing location to inside the property.</a:t>
            </a:r>
          </a:p>
          <a:p>
            <a:r>
              <a:rPr lang="en-US"/>
              <a:t>-Clinics often provide transportation as well.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Insurance</a:t>
            </a:r>
          </a:p>
          <a:p>
            <a:r>
              <a:rPr lang="en-US"/>
              <a:t>-STS</a:t>
            </a:r>
          </a:p>
          <a:p>
            <a:r>
              <a:rPr lang="en-US"/>
              <a:t>-Clinic Transportation</a:t>
            </a:r>
          </a:p>
          <a:p>
            <a:r>
              <a:rPr lang="en-US"/>
              <a:t>- Medicaid/Medicare Specific  Transportation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3" b="-793"/>
            </a:stretch>
          </a:blipFill>
        </p:spPr>
      </p:sp>
      <p:sp>
        <p:nvSpPr>
          <p:cNvPr id="3" name="Freeform 3"/>
          <p:cNvSpPr/>
          <p:nvPr/>
        </p:nvSpPr>
        <p:spPr>
          <a:xfrm rot="-4521330">
            <a:off x="4522202" y="1734737"/>
            <a:ext cx="14167639" cy="7119239"/>
          </a:xfrm>
          <a:custGeom>
            <a:avLst/>
            <a:gdLst/>
            <a:ahLst/>
            <a:cxnLst/>
            <a:rect l="l" t="t" r="r" b="b"/>
            <a:pathLst>
              <a:path w="14167639" h="7119239">
                <a:moveTo>
                  <a:pt x="0" y="0"/>
                </a:moveTo>
                <a:lnTo>
                  <a:pt x="14167639" y="0"/>
                </a:lnTo>
                <a:lnTo>
                  <a:pt x="14167639" y="7119238"/>
                </a:lnTo>
                <a:lnTo>
                  <a:pt x="0" y="7119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589607" y="0"/>
            <a:ext cx="8698393" cy="10400373"/>
            <a:chOff x="0" y="0"/>
            <a:chExt cx="8603361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4"/>
              <a:stretch>
                <a:fillRect l="-7330" r="-7202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191521" y="3349077"/>
            <a:ext cx="9904959" cy="3588846"/>
            <a:chOff x="0" y="0"/>
            <a:chExt cx="2608713" cy="9452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08713" cy="945211"/>
            </a:xfrm>
            <a:custGeom>
              <a:avLst/>
              <a:gdLst/>
              <a:ahLst/>
              <a:cxnLst/>
              <a:rect l="l" t="t" r="r" b="b"/>
              <a:pathLst>
                <a:path w="2608713" h="945211">
                  <a:moveTo>
                    <a:pt x="0" y="0"/>
                  </a:moveTo>
                  <a:lnTo>
                    <a:pt x="2608713" y="0"/>
                  </a:lnTo>
                  <a:lnTo>
                    <a:pt x="2608713" y="945211"/>
                  </a:lnTo>
                  <a:lnTo>
                    <a:pt x="0" y="94521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608713" cy="96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191521" y="6937923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736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29621" y="3695757"/>
            <a:ext cx="9904959" cy="280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4"/>
              </a:lnSpc>
            </a:pPr>
            <a:r>
              <a:rPr lang="en-US" sz="5402" spc="75">
                <a:solidFill>
                  <a:srgbClr val="040506"/>
                </a:solidFill>
                <a:latin typeface="Archivo Black"/>
              </a:rPr>
              <a:t>SERVICE COORDINATION </a:t>
            </a:r>
          </a:p>
          <a:p>
            <a:pPr algn="ctr">
              <a:lnSpc>
                <a:spcPts val="7454"/>
              </a:lnSpc>
            </a:pPr>
            <a:r>
              <a:rPr lang="en-US" sz="5402" spc="75">
                <a:solidFill>
                  <a:srgbClr val="040506"/>
                </a:solidFill>
                <a:latin typeface="Archivo Black"/>
              </a:rPr>
              <a:t>X </a:t>
            </a:r>
          </a:p>
          <a:p>
            <a:pPr algn="ctr">
              <a:lnSpc>
                <a:spcPts val="7454"/>
              </a:lnSpc>
            </a:pPr>
            <a:r>
              <a:rPr lang="en-US" sz="5402" spc="75">
                <a:solidFill>
                  <a:srgbClr val="040506"/>
                </a:solidFill>
                <a:latin typeface="Archivo Black"/>
              </a:rPr>
              <a:t>TRANSPORTATION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44104">
            <a:off x="5808877" y="2752522"/>
            <a:ext cx="13990029" cy="1481556"/>
          </a:xfrm>
          <a:custGeom>
            <a:avLst/>
            <a:gdLst/>
            <a:ahLst/>
            <a:cxnLst/>
            <a:rect l="l" t="t" r="r" b="b"/>
            <a:pathLst>
              <a:path w="13990029" h="1481556">
                <a:moveTo>
                  <a:pt x="0" y="0"/>
                </a:moveTo>
                <a:lnTo>
                  <a:pt x="13990029" y="0"/>
                </a:lnTo>
                <a:lnTo>
                  <a:pt x="13990029" y="1481556"/>
                </a:lnTo>
                <a:lnTo>
                  <a:pt x="0" y="1481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412812" y="-94901"/>
            <a:ext cx="11850358" cy="6665827"/>
            <a:chOff x="0" y="0"/>
            <a:chExt cx="6089457" cy="34253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3"/>
              <a:stretch>
                <a:fillRect t="-15048" b="-346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72140" y="3655253"/>
            <a:ext cx="6574852" cy="1623954"/>
            <a:chOff x="0" y="0"/>
            <a:chExt cx="2161091" cy="5337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61091" cy="533778"/>
            </a:xfrm>
            <a:custGeom>
              <a:avLst/>
              <a:gdLst/>
              <a:ahLst/>
              <a:cxnLst/>
              <a:rect l="l" t="t" r="r" b="b"/>
              <a:pathLst>
                <a:path w="2161091" h="533778">
                  <a:moveTo>
                    <a:pt x="12953" y="0"/>
                  </a:moveTo>
                  <a:lnTo>
                    <a:pt x="2148138" y="0"/>
                  </a:lnTo>
                  <a:cubicBezTo>
                    <a:pt x="2151574" y="0"/>
                    <a:pt x="2154868" y="1365"/>
                    <a:pt x="2157297" y="3794"/>
                  </a:cubicBezTo>
                  <a:cubicBezTo>
                    <a:pt x="2159726" y="6223"/>
                    <a:pt x="2161091" y="9517"/>
                    <a:pt x="2161091" y="12953"/>
                  </a:cubicBezTo>
                  <a:lnTo>
                    <a:pt x="2161091" y="520825"/>
                  </a:lnTo>
                  <a:cubicBezTo>
                    <a:pt x="2161091" y="527979"/>
                    <a:pt x="2155292" y="533778"/>
                    <a:pt x="2148138" y="533778"/>
                  </a:cubicBezTo>
                  <a:lnTo>
                    <a:pt x="12953" y="533778"/>
                  </a:lnTo>
                  <a:cubicBezTo>
                    <a:pt x="5799" y="533778"/>
                    <a:pt x="0" y="527979"/>
                    <a:pt x="0" y="520825"/>
                  </a:cubicBezTo>
                  <a:lnTo>
                    <a:pt x="0" y="12953"/>
                  </a:lnTo>
                  <a:cubicBezTo>
                    <a:pt x="0" y="5799"/>
                    <a:pt x="5799" y="0"/>
                    <a:pt x="12953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161091" cy="552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2140" y="1508222"/>
            <a:ext cx="7517387" cy="88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05"/>
              </a:lnSpc>
              <a:spcBef>
                <a:spcPct val="0"/>
              </a:spcBef>
            </a:pPr>
            <a:r>
              <a:rPr lang="en-US" sz="5149" spc="180">
                <a:solidFill>
                  <a:srgbClr val="010101"/>
                </a:solidFill>
                <a:latin typeface="Archivo Black"/>
              </a:rPr>
              <a:t>RE-ASSESSMENT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008624" y="3404680"/>
            <a:ext cx="2472844" cy="2125100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67327" y="4149067"/>
            <a:ext cx="5141297" cy="56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1"/>
              </a:lnSpc>
            </a:pPr>
            <a:r>
              <a:rPr lang="en-US" sz="1646" spc="161">
                <a:solidFill>
                  <a:srgbClr val="F2F4F5"/>
                </a:solidFill>
                <a:latin typeface="Montserrat Light"/>
              </a:rPr>
              <a:t>Review if service needs were met in a timely manner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650675" y="5780353"/>
            <a:ext cx="6574852" cy="1623954"/>
            <a:chOff x="0" y="0"/>
            <a:chExt cx="2161091" cy="53377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61091" cy="533778"/>
            </a:xfrm>
            <a:custGeom>
              <a:avLst/>
              <a:gdLst/>
              <a:ahLst/>
              <a:cxnLst/>
              <a:rect l="l" t="t" r="r" b="b"/>
              <a:pathLst>
                <a:path w="2161091" h="533778">
                  <a:moveTo>
                    <a:pt x="12953" y="0"/>
                  </a:moveTo>
                  <a:lnTo>
                    <a:pt x="2148138" y="0"/>
                  </a:lnTo>
                  <a:cubicBezTo>
                    <a:pt x="2151574" y="0"/>
                    <a:pt x="2154868" y="1365"/>
                    <a:pt x="2157297" y="3794"/>
                  </a:cubicBezTo>
                  <a:cubicBezTo>
                    <a:pt x="2159726" y="6223"/>
                    <a:pt x="2161091" y="9517"/>
                    <a:pt x="2161091" y="12953"/>
                  </a:cubicBezTo>
                  <a:lnTo>
                    <a:pt x="2161091" y="520825"/>
                  </a:lnTo>
                  <a:cubicBezTo>
                    <a:pt x="2161091" y="527979"/>
                    <a:pt x="2155292" y="533778"/>
                    <a:pt x="2148138" y="533778"/>
                  </a:cubicBezTo>
                  <a:lnTo>
                    <a:pt x="12953" y="533778"/>
                  </a:lnTo>
                  <a:cubicBezTo>
                    <a:pt x="5799" y="533778"/>
                    <a:pt x="0" y="527979"/>
                    <a:pt x="0" y="520825"/>
                  </a:cubicBezTo>
                  <a:lnTo>
                    <a:pt x="0" y="12953"/>
                  </a:lnTo>
                  <a:cubicBezTo>
                    <a:pt x="0" y="5799"/>
                    <a:pt x="5799" y="0"/>
                    <a:pt x="12953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2161091" cy="552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47958" y="5529780"/>
            <a:ext cx="2472844" cy="2125100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819035" y="6275417"/>
            <a:ext cx="5141297" cy="56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1"/>
              </a:lnSpc>
            </a:pPr>
            <a:r>
              <a:rPr lang="en-US" sz="1646" spc="161">
                <a:solidFill>
                  <a:srgbClr val="F2F4F5"/>
                </a:solidFill>
                <a:latin typeface="Montserrat Light"/>
              </a:rPr>
              <a:t>Inquire about any additional or new physical ailments impeding mobility.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572140" y="7905453"/>
            <a:ext cx="6574852" cy="1623954"/>
            <a:chOff x="0" y="0"/>
            <a:chExt cx="2161091" cy="5337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161091" cy="533778"/>
            </a:xfrm>
            <a:custGeom>
              <a:avLst/>
              <a:gdLst/>
              <a:ahLst/>
              <a:cxnLst/>
              <a:rect l="l" t="t" r="r" b="b"/>
              <a:pathLst>
                <a:path w="2161091" h="533778">
                  <a:moveTo>
                    <a:pt x="12953" y="0"/>
                  </a:moveTo>
                  <a:lnTo>
                    <a:pt x="2148138" y="0"/>
                  </a:lnTo>
                  <a:cubicBezTo>
                    <a:pt x="2151574" y="0"/>
                    <a:pt x="2154868" y="1365"/>
                    <a:pt x="2157297" y="3794"/>
                  </a:cubicBezTo>
                  <a:cubicBezTo>
                    <a:pt x="2159726" y="6223"/>
                    <a:pt x="2161091" y="9517"/>
                    <a:pt x="2161091" y="12953"/>
                  </a:cubicBezTo>
                  <a:lnTo>
                    <a:pt x="2161091" y="520825"/>
                  </a:lnTo>
                  <a:cubicBezTo>
                    <a:pt x="2161091" y="527979"/>
                    <a:pt x="2155292" y="533778"/>
                    <a:pt x="2148138" y="533778"/>
                  </a:cubicBezTo>
                  <a:lnTo>
                    <a:pt x="12953" y="533778"/>
                  </a:lnTo>
                  <a:cubicBezTo>
                    <a:pt x="5799" y="533778"/>
                    <a:pt x="0" y="527979"/>
                    <a:pt x="0" y="520825"/>
                  </a:cubicBezTo>
                  <a:lnTo>
                    <a:pt x="0" y="12953"/>
                  </a:lnTo>
                  <a:cubicBezTo>
                    <a:pt x="0" y="5799"/>
                    <a:pt x="5799" y="0"/>
                    <a:pt x="12953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2161091" cy="552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008624" y="7654880"/>
            <a:ext cx="2472844" cy="2125100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867327" y="8279046"/>
            <a:ext cx="5141297" cy="84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1"/>
              </a:lnSpc>
            </a:pPr>
            <a:r>
              <a:rPr lang="en-US" sz="1646" spc="161">
                <a:solidFill>
                  <a:srgbClr val="F2F4F5"/>
                </a:solidFill>
                <a:latin typeface="Montserrat Light"/>
              </a:rPr>
              <a:t>Review the resident’s concerns or compliments regarding current transportation</a:t>
            </a:r>
          </a:p>
        </p:txBody>
      </p:sp>
      <p:sp>
        <p:nvSpPr>
          <p:cNvPr id="28" name="Freeform 28"/>
          <p:cNvSpPr/>
          <p:nvPr/>
        </p:nvSpPr>
        <p:spPr>
          <a:xfrm>
            <a:off x="7819035" y="3887733"/>
            <a:ext cx="927396" cy="1113686"/>
          </a:xfrm>
          <a:custGeom>
            <a:avLst/>
            <a:gdLst/>
            <a:ahLst/>
            <a:cxnLst/>
            <a:rect l="l" t="t" r="r" b="b"/>
            <a:pathLst>
              <a:path w="927396" h="1113686">
                <a:moveTo>
                  <a:pt x="0" y="0"/>
                </a:moveTo>
                <a:lnTo>
                  <a:pt x="927396" y="0"/>
                </a:lnTo>
                <a:lnTo>
                  <a:pt x="927396" y="1113686"/>
                </a:lnTo>
                <a:lnTo>
                  <a:pt x="0" y="1113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652050" y="8177012"/>
            <a:ext cx="1063150" cy="1080837"/>
          </a:xfrm>
          <a:custGeom>
            <a:avLst/>
            <a:gdLst/>
            <a:ahLst/>
            <a:cxnLst/>
            <a:rect l="l" t="t" r="r" b="b"/>
            <a:pathLst>
              <a:path w="1063150" h="1080837">
                <a:moveTo>
                  <a:pt x="0" y="0"/>
                </a:moveTo>
                <a:lnTo>
                  <a:pt x="1063151" y="0"/>
                </a:lnTo>
                <a:lnTo>
                  <a:pt x="1063151" y="1080837"/>
                </a:lnTo>
                <a:lnTo>
                  <a:pt x="0" y="10808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70766" y="6015332"/>
            <a:ext cx="1018251" cy="1111186"/>
          </a:xfrm>
          <a:custGeom>
            <a:avLst/>
            <a:gdLst/>
            <a:ahLst/>
            <a:cxnLst/>
            <a:rect l="l" t="t" r="r" b="b"/>
            <a:pathLst>
              <a:path w="1018251" h="1111186">
                <a:moveTo>
                  <a:pt x="0" y="0"/>
                </a:moveTo>
                <a:lnTo>
                  <a:pt x="1018251" y="0"/>
                </a:lnTo>
                <a:lnTo>
                  <a:pt x="1018251" y="1111187"/>
                </a:lnTo>
                <a:lnTo>
                  <a:pt x="0" y="1111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9420" y="8263127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659420" y="5607622"/>
            <a:ext cx="2799147" cy="279914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38848" r="-1127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659420" y="4799097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659420" y="2143592"/>
            <a:ext cx="2799147" cy="279914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4519" r="-1451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179183" y="6826068"/>
            <a:ext cx="6851587" cy="1077187"/>
          </a:xfrm>
          <a:custGeom>
            <a:avLst/>
            <a:gdLst/>
            <a:ahLst/>
            <a:cxnLst/>
            <a:rect l="l" t="t" r="r" b="b"/>
            <a:pathLst>
              <a:path w="6851587" h="1077187">
                <a:moveTo>
                  <a:pt x="0" y="0"/>
                </a:moveTo>
                <a:lnTo>
                  <a:pt x="6851587" y="0"/>
                </a:lnTo>
                <a:lnTo>
                  <a:pt x="6851587" y="1077187"/>
                </a:lnTo>
                <a:lnTo>
                  <a:pt x="0" y="10771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240447" y="3594570"/>
            <a:ext cx="6790323" cy="3819509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86" b="-8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521025" y="4635815"/>
            <a:ext cx="6229167" cy="192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2"/>
              </a:lnSpc>
              <a:spcBef>
                <a:spcPct val="0"/>
              </a:spcBef>
            </a:pPr>
            <a:r>
              <a:rPr lang="en-US" sz="5574" u="none" strike="noStrike">
                <a:solidFill>
                  <a:srgbClr val="FFFFFF"/>
                </a:solidFill>
                <a:latin typeface="Archivo Black"/>
              </a:rPr>
              <a:t>THANKS FOR WATCHING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924060" y="9846926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6" y="0"/>
                </a:lnTo>
                <a:lnTo>
                  <a:pt x="2799146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2924060" y="7191421"/>
            <a:ext cx="2799147" cy="2799147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4921" r="-24921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2924060" y="6382896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6" y="0"/>
                </a:lnTo>
                <a:lnTo>
                  <a:pt x="2799146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2924060" y="3727391"/>
            <a:ext cx="2799147" cy="279914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36866" r="-36866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2924060" y="2915843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6" y="0"/>
                </a:lnTo>
                <a:lnTo>
                  <a:pt x="2799146" y="440073"/>
                </a:lnTo>
                <a:lnTo>
                  <a:pt x="0" y="440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2924060" y="260338"/>
            <a:ext cx="2799147" cy="279914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l="-25015" r="-25015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6189931" y="7929174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3"/>
                </a:lnTo>
                <a:lnTo>
                  <a:pt x="0" y="440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6189931" y="5273669"/>
            <a:ext cx="2799147" cy="2799147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l="-15829" r="-15829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16189931" y="4465144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3"/>
                </a:lnTo>
                <a:lnTo>
                  <a:pt x="0" y="440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6189931" y="1809639"/>
            <a:ext cx="2799147" cy="2799147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l="-39303" r="-39303"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16189931" y="998090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6189931" y="-1657415"/>
            <a:ext cx="2799147" cy="2799147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11"/>
              <a:stretch>
                <a:fillRect l="-63781" r="-63781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6189931" y="8703201"/>
            <a:ext cx="2799147" cy="2799147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12"/>
              <a:stretch>
                <a:fillRect l="-24986" r="-24986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900" y="0"/>
            <a:ext cx="18270100" cy="4165455"/>
          </a:xfrm>
          <a:custGeom>
            <a:avLst/>
            <a:gdLst/>
            <a:ahLst/>
            <a:cxnLst/>
            <a:rect l="l" t="t" r="r" b="b"/>
            <a:pathLst>
              <a:path w="18270100" h="4165455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883" b="-2988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59819" y="1357867"/>
            <a:ext cx="9168362" cy="1695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>
                <a:solidFill>
                  <a:srgbClr val="FFFFFF"/>
                </a:solidFill>
                <a:latin typeface="Archivo Black"/>
              </a:rPr>
              <a:t>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68002" y="4884459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u="none" strike="noStrike" spc="331">
                <a:solidFill>
                  <a:srgbClr val="231F20"/>
                </a:solidFill>
                <a:latin typeface="Montserrat Classic Bold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16452" y="5923704"/>
            <a:ext cx="2743420" cy="41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 Light"/>
              </a:rPr>
              <a:t>SC’s Role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44248" y="4928291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>
                <a:solidFill>
                  <a:srgbClr val="231F20"/>
                </a:solidFill>
                <a:latin typeface="Montserrat Classic Bold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92698" y="5967536"/>
            <a:ext cx="2743420" cy="41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 Light"/>
              </a:rPr>
              <a:t>Assessment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20494" y="4884459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>
                <a:solidFill>
                  <a:srgbClr val="231F20"/>
                </a:solidFill>
                <a:latin typeface="Montserrat Classic Bold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68943" y="5923704"/>
            <a:ext cx="2743420" cy="41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 Light"/>
              </a:rPr>
              <a:t>Education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94326" y="4928291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>
                <a:solidFill>
                  <a:srgbClr val="231F20"/>
                </a:solidFill>
                <a:latin typeface="Montserrat Classic Bold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42776" y="5967536"/>
            <a:ext cx="2743420" cy="41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 Light"/>
              </a:rPr>
              <a:t>Partnerships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76953" y="6989520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>
                <a:solidFill>
                  <a:srgbClr val="231F20"/>
                </a:solidFill>
                <a:latin typeface="Montserrat Classic Bold"/>
              </a:rPr>
              <a:t>05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25402" y="8028765"/>
            <a:ext cx="2743420" cy="41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 Light"/>
              </a:rPr>
              <a:t>Local Transit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53198" y="7033352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>
                <a:solidFill>
                  <a:srgbClr val="231F20"/>
                </a:solidFill>
                <a:latin typeface="Montserrat Classic Bold"/>
              </a:rPr>
              <a:t>06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29444" y="6989520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>
                <a:solidFill>
                  <a:srgbClr val="231F20"/>
                </a:solidFill>
                <a:latin typeface="Montserrat Classic Bold"/>
              </a:rPr>
              <a:t>07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11695" y="8028765"/>
            <a:ext cx="2743420" cy="41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 Light"/>
              </a:rPr>
              <a:t>Ride Share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03276" y="7033352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>
                <a:solidFill>
                  <a:srgbClr val="231F20"/>
                </a:solidFill>
                <a:latin typeface="Montserrat Classic Bold"/>
              </a:rPr>
              <a:t>08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642776" y="8028765"/>
            <a:ext cx="2743420" cy="41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 Light"/>
              </a:rPr>
              <a:t>Questions?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27235" y="8028765"/>
            <a:ext cx="2743420" cy="41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 Light"/>
              </a:rPr>
              <a:t>Re-Assess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89963" y="852161"/>
            <a:ext cx="24626900" cy="2258023"/>
            <a:chOff x="0" y="0"/>
            <a:chExt cx="2387034" cy="218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7034" cy="218865"/>
            </a:xfrm>
            <a:custGeom>
              <a:avLst/>
              <a:gdLst/>
              <a:ahLst/>
              <a:cxnLst/>
              <a:rect l="l" t="t" r="r" b="b"/>
              <a:pathLst>
                <a:path w="2387034" h="218865">
                  <a:moveTo>
                    <a:pt x="2183834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2387034" y="218865"/>
                  </a:lnTo>
                  <a:lnTo>
                    <a:pt x="2183834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1600" y="-19050"/>
              <a:ext cx="2183834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52489" y="3570382"/>
            <a:ext cx="8383022" cy="6374826"/>
          </a:xfrm>
          <a:custGeom>
            <a:avLst/>
            <a:gdLst/>
            <a:ahLst/>
            <a:cxnLst/>
            <a:rect l="l" t="t" r="r" b="b"/>
            <a:pathLst>
              <a:path w="8383022" h="6374826">
                <a:moveTo>
                  <a:pt x="0" y="0"/>
                </a:moveTo>
                <a:lnTo>
                  <a:pt x="8383022" y="0"/>
                </a:lnTo>
                <a:lnTo>
                  <a:pt x="8383022" y="6374827"/>
                </a:lnTo>
                <a:lnTo>
                  <a:pt x="0" y="6374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57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107753" y="7234408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08449" y="923925"/>
            <a:ext cx="11071102" cy="2009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44"/>
              </a:lnSpc>
              <a:spcBef>
                <a:spcPct val="0"/>
              </a:spcBef>
            </a:pPr>
            <a:r>
              <a:rPr lang="en-US" sz="5829" spc="46">
                <a:solidFill>
                  <a:srgbClr val="FFFFFF"/>
                </a:solidFill>
                <a:latin typeface="Archivo Black"/>
              </a:rPr>
              <a:t>ROLE OF THE SERVICE COORDINATOR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88" b="-92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57312" y="1028700"/>
            <a:ext cx="15591759" cy="8229600"/>
            <a:chOff x="0" y="0"/>
            <a:chExt cx="4106471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471" cy="2167467"/>
            </a:xfrm>
            <a:custGeom>
              <a:avLst/>
              <a:gdLst/>
              <a:ahLst/>
              <a:cxnLst/>
              <a:rect l="l" t="t" r="r" b="b"/>
              <a:pathLst>
                <a:path w="4106471" h="2167467">
                  <a:moveTo>
                    <a:pt x="12413" y="0"/>
                  </a:moveTo>
                  <a:lnTo>
                    <a:pt x="4094058" y="0"/>
                  </a:lnTo>
                  <a:cubicBezTo>
                    <a:pt x="4100914" y="0"/>
                    <a:pt x="4106471" y="5558"/>
                    <a:pt x="4106471" y="12413"/>
                  </a:cubicBezTo>
                  <a:lnTo>
                    <a:pt x="4106471" y="2155053"/>
                  </a:lnTo>
                  <a:cubicBezTo>
                    <a:pt x="4106471" y="2158346"/>
                    <a:pt x="4105164" y="2161503"/>
                    <a:pt x="4102836" y="2163831"/>
                  </a:cubicBezTo>
                  <a:cubicBezTo>
                    <a:pt x="4100507" y="2166159"/>
                    <a:pt x="4097350" y="2167467"/>
                    <a:pt x="4094058" y="2167467"/>
                  </a:cubicBezTo>
                  <a:lnTo>
                    <a:pt x="12413" y="2167467"/>
                  </a:lnTo>
                  <a:cubicBezTo>
                    <a:pt x="9121" y="2167467"/>
                    <a:pt x="5964" y="2166159"/>
                    <a:pt x="3636" y="2163831"/>
                  </a:cubicBezTo>
                  <a:cubicBezTo>
                    <a:pt x="1308" y="2161503"/>
                    <a:pt x="0" y="2158346"/>
                    <a:pt x="0" y="2155053"/>
                  </a:cubicBezTo>
                  <a:lnTo>
                    <a:pt x="0" y="12413"/>
                  </a:lnTo>
                  <a:cubicBezTo>
                    <a:pt x="0" y="9121"/>
                    <a:pt x="1308" y="5964"/>
                    <a:pt x="3636" y="3636"/>
                  </a:cubicBezTo>
                  <a:cubicBezTo>
                    <a:pt x="5964" y="1308"/>
                    <a:pt x="9121" y="0"/>
                    <a:pt x="1241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106471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495914" y="3603602"/>
            <a:ext cx="3086100" cy="4784036"/>
            <a:chOff x="0" y="0"/>
            <a:chExt cx="812800" cy="12599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259993"/>
            </a:xfrm>
            <a:custGeom>
              <a:avLst/>
              <a:gdLst/>
              <a:ahLst/>
              <a:cxnLst/>
              <a:rect l="l" t="t" r="r" b="b"/>
              <a:pathLst>
                <a:path w="812800" h="1259993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95914" y="5528564"/>
            <a:ext cx="3086100" cy="507624"/>
            <a:chOff x="0" y="0"/>
            <a:chExt cx="812800" cy="1336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133695"/>
            </a:xfrm>
            <a:custGeom>
              <a:avLst/>
              <a:gdLst/>
              <a:ahLst/>
              <a:cxnLst/>
              <a:rect l="l" t="t" r="r" b="b"/>
              <a:pathLst>
                <a:path w="812800" h="133695">
                  <a:moveTo>
                    <a:pt x="0" y="0"/>
                  </a:moveTo>
                  <a:lnTo>
                    <a:pt x="812800" y="0"/>
                  </a:lnTo>
                  <a:lnTo>
                    <a:pt x="812800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152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Classic"/>
                </a:rPr>
                <a:t>Needs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900738" y="3603602"/>
            <a:ext cx="3086100" cy="4784036"/>
            <a:chOff x="0" y="0"/>
            <a:chExt cx="812800" cy="12599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259993"/>
            </a:xfrm>
            <a:custGeom>
              <a:avLst/>
              <a:gdLst/>
              <a:ahLst/>
              <a:cxnLst/>
              <a:rect l="l" t="t" r="r" b="b"/>
              <a:pathLst>
                <a:path w="812800" h="1259993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900738" y="5528564"/>
            <a:ext cx="3086100" cy="507624"/>
            <a:chOff x="0" y="0"/>
            <a:chExt cx="812800" cy="1336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3695"/>
            </a:xfrm>
            <a:custGeom>
              <a:avLst/>
              <a:gdLst/>
              <a:ahLst/>
              <a:cxnLst/>
              <a:rect l="l" t="t" r="r" b="b"/>
              <a:pathLst>
                <a:path w="812800" h="133695">
                  <a:moveTo>
                    <a:pt x="0" y="0"/>
                  </a:moveTo>
                  <a:lnTo>
                    <a:pt x="812800" y="0"/>
                  </a:lnTo>
                  <a:lnTo>
                    <a:pt x="812800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152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Classic"/>
                </a:rPr>
                <a:t>Finances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01162" y="3603602"/>
            <a:ext cx="3086100" cy="4784036"/>
            <a:chOff x="0" y="0"/>
            <a:chExt cx="812800" cy="12599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1259993"/>
            </a:xfrm>
            <a:custGeom>
              <a:avLst/>
              <a:gdLst/>
              <a:ahLst/>
              <a:cxnLst/>
              <a:rect l="l" t="t" r="r" b="b"/>
              <a:pathLst>
                <a:path w="812800" h="1259993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301162" y="5528564"/>
            <a:ext cx="3086100" cy="507624"/>
            <a:chOff x="0" y="0"/>
            <a:chExt cx="812800" cy="13369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133695"/>
            </a:xfrm>
            <a:custGeom>
              <a:avLst/>
              <a:gdLst/>
              <a:ahLst/>
              <a:cxnLst/>
              <a:rect l="l" t="t" r="r" b="b"/>
              <a:pathLst>
                <a:path w="812800" h="133695">
                  <a:moveTo>
                    <a:pt x="0" y="0"/>
                  </a:moveTo>
                  <a:lnTo>
                    <a:pt x="812800" y="0"/>
                  </a:lnTo>
                  <a:lnTo>
                    <a:pt x="812800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812800" cy="152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Classic"/>
                </a:rPr>
                <a:t>Physical Ability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705986" y="3603602"/>
            <a:ext cx="3086100" cy="4784036"/>
            <a:chOff x="0" y="0"/>
            <a:chExt cx="812800" cy="125999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1259993"/>
            </a:xfrm>
            <a:custGeom>
              <a:avLst/>
              <a:gdLst/>
              <a:ahLst/>
              <a:cxnLst/>
              <a:rect l="l" t="t" r="r" b="b"/>
              <a:pathLst>
                <a:path w="812800" h="1259993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705986" y="5528564"/>
            <a:ext cx="3086100" cy="507624"/>
            <a:chOff x="0" y="0"/>
            <a:chExt cx="812800" cy="13369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133695"/>
            </a:xfrm>
            <a:custGeom>
              <a:avLst/>
              <a:gdLst/>
              <a:ahLst/>
              <a:cxnLst/>
              <a:rect l="l" t="t" r="r" b="b"/>
              <a:pathLst>
                <a:path w="812800" h="133695">
                  <a:moveTo>
                    <a:pt x="0" y="0"/>
                  </a:moveTo>
                  <a:lnTo>
                    <a:pt x="812800" y="0"/>
                  </a:lnTo>
                  <a:lnTo>
                    <a:pt x="812800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812800" cy="152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Classic"/>
                </a:rPr>
                <a:t>Technological Ability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3440521" y="4123630"/>
            <a:ext cx="1079092" cy="1061434"/>
          </a:xfrm>
          <a:custGeom>
            <a:avLst/>
            <a:gdLst/>
            <a:ahLst/>
            <a:cxnLst/>
            <a:rect l="l" t="t" r="r" b="b"/>
            <a:pathLst>
              <a:path w="1079092" h="1061434">
                <a:moveTo>
                  <a:pt x="0" y="0"/>
                </a:moveTo>
                <a:lnTo>
                  <a:pt x="1079091" y="0"/>
                </a:lnTo>
                <a:lnTo>
                  <a:pt x="1079091" y="1061433"/>
                </a:lnTo>
                <a:lnTo>
                  <a:pt x="0" y="1061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978544" y="4123630"/>
            <a:ext cx="930487" cy="1007417"/>
          </a:xfrm>
          <a:custGeom>
            <a:avLst/>
            <a:gdLst/>
            <a:ahLst/>
            <a:cxnLst/>
            <a:rect l="l" t="t" r="r" b="b"/>
            <a:pathLst>
              <a:path w="930487" h="1007417">
                <a:moveTo>
                  <a:pt x="0" y="0"/>
                </a:moveTo>
                <a:lnTo>
                  <a:pt x="930487" y="0"/>
                </a:lnTo>
                <a:lnTo>
                  <a:pt x="930487" y="1007417"/>
                </a:lnTo>
                <a:lnTo>
                  <a:pt x="0" y="10074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359129" y="4108288"/>
            <a:ext cx="895063" cy="1092117"/>
          </a:xfrm>
          <a:custGeom>
            <a:avLst/>
            <a:gdLst/>
            <a:ahLst/>
            <a:cxnLst/>
            <a:rect l="l" t="t" r="r" b="b"/>
            <a:pathLst>
              <a:path w="895063" h="1092117">
                <a:moveTo>
                  <a:pt x="0" y="0"/>
                </a:moveTo>
                <a:lnTo>
                  <a:pt x="895063" y="0"/>
                </a:lnTo>
                <a:lnTo>
                  <a:pt x="895063" y="1092117"/>
                </a:lnTo>
                <a:lnTo>
                  <a:pt x="0" y="1092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3834252" y="3950238"/>
            <a:ext cx="829568" cy="1408217"/>
          </a:xfrm>
          <a:custGeom>
            <a:avLst/>
            <a:gdLst/>
            <a:ahLst/>
            <a:cxnLst/>
            <a:rect l="l" t="t" r="r" b="b"/>
            <a:pathLst>
              <a:path w="829568" h="1408217">
                <a:moveTo>
                  <a:pt x="0" y="0"/>
                </a:moveTo>
                <a:lnTo>
                  <a:pt x="829568" y="0"/>
                </a:lnTo>
                <a:lnTo>
                  <a:pt x="829568" y="1408217"/>
                </a:lnTo>
                <a:lnTo>
                  <a:pt x="0" y="14082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690980" y="1702311"/>
            <a:ext cx="10906040" cy="81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>
                <a:solidFill>
                  <a:srgbClr val="010101"/>
                </a:solidFill>
                <a:latin typeface="Archivo Black"/>
              </a:rPr>
              <a:t>ASSESSMENT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640360" y="6250170"/>
            <a:ext cx="2722103" cy="153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84"/>
              </a:lnSpc>
              <a:spcBef>
                <a:spcPct val="0"/>
              </a:spcBef>
            </a:pPr>
            <a:r>
              <a:rPr lang="en-US" sz="1510" spc="148">
                <a:solidFill>
                  <a:srgbClr val="231F20"/>
                </a:solidFill>
                <a:latin typeface="Montserrat Light"/>
              </a:rPr>
              <a:t>As a service coordinator, we are required to complete needs assessments upon move in and each year afterwards.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080537" y="6250170"/>
            <a:ext cx="2722103" cy="102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84"/>
              </a:lnSpc>
              <a:spcBef>
                <a:spcPct val="0"/>
              </a:spcBef>
            </a:pPr>
            <a:r>
              <a:rPr lang="en-US" sz="1510" spc="148">
                <a:solidFill>
                  <a:srgbClr val="231F20"/>
                </a:solidFill>
                <a:latin typeface="Montserrat Light"/>
              </a:rPr>
              <a:t>We review the resident’s income, expenses, and financial stability,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445609" y="6250170"/>
            <a:ext cx="2722103" cy="153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84"/>
              </a:lnSpc>
              <a:spcBef>
                <a:spcPct val="0"/>
              </a:spcBef>
            </a:pPr>
            <a:r>
              <a:rPr lang="en-US" sz="1510" spc="148">
                <a:solidFill>
                  <a:srgbClr val="231F20"/>
                </a:solidFill>
                <a:latin typeface="Montserrat Light"/>
              </a:rPr>
              <a:t>We assess the resident’s disabilities, physical abilities, and assistance that is currently in place to assist with ADLs and IADLs.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850433" y="6250170"/>
            <a:ext cx="2722103" cy="1279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84"/>
              </a:lnSpc>
              <a:spcBef>
                <a:spcPct val="0"/>
              </a:spcBef>
            </a:pPr>
            <a:r>
              <a:rPr lang="en-US" sz="1510" spc="148">
                <a:solidFill>
                  <a:srgbClr val="231F20"/>
                </a:solidFill>
                <a:latin typeface="Montserrat Light"/>
              </a:rPr>
              <a:t>We review the resident’s ability to use technology and which devices they currently posses.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68413" y="611793"/>
            <a:ext cx="13151175" cy="9063414"/>
            <a:chOff x="0" y="0"/>
            <a:chExt cx="117938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9387" cy="812800"/>
            </a:xfrm>
            <a:custGeom>
              <a:avLst/>
              <a:gdLst/>
              <a:ahLst/>
              <a:cxnLst/>
              <a:rect l="l" t="t" r="r" b="b"/>
              <a:pathLst>
                <a:path w="1179387" h="812800">
                  <a:moveTo>
                    <a:pt x="13540" y="0"/>
                  </a:moveTo>
                  <a:lnTo>
                    <a:pt x="1165848" y="0"/>
                  </a:lnTo>
                  <a:cubicBezTo>
                    <a:pt x="1173325" y="0"/>
                    <a:pt x="1179387" y="6062"/>
                    <a:pt x="1179387" y="13540"/>
                  </a:cubicBezTo>
                  <a:lnTo>
                    <a:pt x="1179387" y="799260"/>
                  </a:lnTo>
                  <a:cubicBezTo>
                    <a:pt x="1179387" y="802851"/>
                    <a:pt x="1177961" y="806295"/>
                    <a:pt x="1175422" y="808834"/>
                  </a:cubicBezTo>
                  <a:cubicBezTo>
                    <a:pt x="1172882" y="811373"/>
                    <a:pt x="1169439" y="812800"/>
                    <a:pt x="1165848" y="812800"/>
                  </a:cubicBezTo>
                  <a:lnTo>
                    <a:pt x="13540" y="812800"/>
                  </a:lnTo>
                  <a:cubicBezTo>
                    <a:pt x="9949" y="812800"/>
                    <a:pt x="6505" y="811373"/>
                    <a:pt x="3966" y="808834"/>
                  </a:cubicBezTo>
                  <a:cubicBezTo>
                    <a:pt x="1427" y="806295"/>
                    <a:pt x="0" y="802851"/>
                    <a:pt x="0" y="799260"/>
                  </a:cubicBezTo>
                  <a:lnTo>
                    <a:pt x="0" y="13540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0" y="0"/>
                  </a:cubicBezTo>
                  <a:close/>
                </a:path>
              </a:pathLst>
            </a:custGeom>
            <a:blipFill>
              <a:blip r:embed="rId2"/>
              <a:stretch>
                <a:fillRect t="-2835" b="-2835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013836" y="1028700"/>
            <a:ext cx="19354610" cy="2258023"/>
            <a:chOff x="0" y="0"/>
            <a:chExt cx="187600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94480" y="4205302"/>
            <a:ext cx="736150" cy="636369"/>
            <a:chOff x="0" y="0"/>
            <a:chExt cx="193883" cy="1676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883" cy="167603"/>
            </a:xfrm>
            <a:custGeom>
              <a:avLst/>
              <a:gdLst/>
              <a:ahLst/>
              <a:cxnLst/>
              <a:rect l="l" t="t" r="r" b="b"/>
              <a:pathLst>
                <a:path w="193883" h="167603">
                  <a:moveTo>
                    <a:pt x="83802" y="0"/>
                  </a:moveTo>
                  <a:lnTo>
                    <a:pt x="110081" y="0"/>
                  </a:lnTo>
                  <a:cubicBezTo>
                    <a:pt x="156364" y="0"/>
                    <a:pt x="193883" y="37519"/>
                    <a:pt x="193883" y="83802"/>
                  </a:cubicBezTo>
                  <a:lnTo>
                    <a:pt x="193883" y="83802"/>
                  </a:lnTo>
                  <a:cubicBezTo>
                    <a:pt x="193883" y="130084"/>
                    <a:pt x="156364" y="167603"/>
                    <a:pt x="110081" y="167603"/>
                  </a:cubicBezTo>
                  <a:lnTo>
                    <a:pt x="83802" y="167603"/>
                  </a:lnTo>
                  <a:cubicBezTo>
                    <a:pt x="37519" y="167603"/>
                    <a:pt x="0" y="130084"/>
                    <a:pt x="0" y="83802"/>
                  </a:cubicBezTo>
                  <a:lnTo>
                    <a:pt x="0" y="83802"/>
                  </a:lnTo>
                  <a:cubicBezTo>
                    <a:pt x="0" y="37519"/>
                    <a:pt x="37519" y="0"/>
                    <a:pt x="83802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93883" cy="23427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Montserrat Classic Bold"/>
                </a:rPr>
                <a:t>01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89046" y="4176727"/>
            <a:ext cx="6346855" cy="66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>
                <a:solidFill>
                  <a:srgbClr val="231F20"/>
                </a:solidFill>
                <a:latin typeface="Montserrat Light"/>
              </a:rPr>
              <a:t>After completing an assessment, SCs address areas where needs were reported.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573606" y="3743682"/>
            <a:ext cx="3314591" cy="3314591"/>
            <a:chOff x="0" y="0"/>
            <a:chExt cx="4872604" cy="48726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72609" cy="4872609"/>
            </a:xfrm>
            <a:custGeom>
              <a:avLst/>
              <a:gdLst/>
              <a:ahLst/>
              <a:cxnLst/>
              <a:rect l="l" t="t" r="r" b="b"/>
              <a:pathLst>
                <a:path w="4872609" h="4872609">
                  <a:moveTo>
                    <a:pt x="1061593" y="2436241"/>
                  </a:moveTo>
                  <a:cubicBezTo>
                    <a:pt x="1061593" y="1687957"/>
                    <a:pt x="1688084" y="1061466"/>
                    <a:pt x="2436368" y="1061466"/>
                  </a:cubicBezTo>
                  <a:cubicBezTo>
                    <a:pt x="3202051" y="1061466"/>
                    <a:pt x="3811143" y="1687957"/>
                    <a:pt x="3811143" y="2436241"/>
                  </a:cubicBezTo>
                  <a:cubicBezTo>
                    <a:pt x="3811143" y="3201924"/>
                    <a:pt x="3202051" y="3811016"/>
                    <a:pt x="2436368" y="3811016"/>
                  </a:cubicBezTo>
                  <a:cubicBezTo>
                    <a:pt x="2436368" y="4872609"/>
                    <a:pt x="2436368" y="4872609"/>
                    <a:pt x="2436368" y="4872609"/>
                  </a:cubicBezTo>
                  <a:cubicBezTo>
                    <a:pt x="3776345" y="4872609"/>
                    <a:pt x="4872609" y="3776218"/>
                    <a:pt x="4872609" y="2436368"/>
                  </a:cubicBezTo>
                  <a:cubicBezTo>
                    <a:pt x="4872609" y="1096518"/>
                    <a:pt x="3776218" y="0"/>
                    <a:pt x="2436241" y="0"/>
                  </a:cubicBezTo>
                  <a:cubicBezTo>
                    <a:pt x="1096264" y="0"/>
                    <a:pt x="0" y="1096391"/>
                    <a:pt x="0" y="2436241"/>
                  </a:cubicBezTo>
                  <a:lnTo>
                    <a:pt x="1061593" y="2436241"/>
                  </a:lnTo>
                  <a:close/>
                </a:path>
              </a:pathLst>
            </a:custGeom>
            <a:solidFill>
              <a:srgbClr val="FFDE59">
                <a:alpha val="16863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981212" y="3767100"/>
            <a:ext cx="3314591" cy="3326378"/>
            <a:chOff x="0" y="0"/>
            <a:chExt cx="4872604" cy="48899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72609" cy="4889881"/>
            </a:xfrm>
            <a:custGeom>
              <a:avLst/>
              <a:gdLst/>
              <a:ahLst/>
              <a:cxnLst/>
              <a:rect l="l" t="t" r="r" b="b"/>
              <a:pathLst>
                <a:path w="4872609" h="4889881">
                  <a:moveTo>
                    <a:pt x="3811016" y="2453640"/>
                  </a:moveTo>
                  <a:cubicBezTo>
                    <a:pt x="3811016" y="3201924"/>
                    <a:pt x="3201924" y="3828415"/>
                    <a:pt x="2436241" y="3828415"/>
                  </a:cubicBezTo>
                  <a:cubicBezTo>
                    <a:pt x="1687957" y="3828415"/>
                    <a:pt x="1061466" y="3201924"/>
                    <a:pt x="1061466" y="2453640"/>
                  </a:cubicBezTo>
                  <a:cubicBezTo>
                    <a:pt x="1061466" y="1687957"/>
                    <a:pt x="1687957" y="1078865"/>
                    <a:pt x="2436241" y="1078865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264"/>
                    <a:pt x="0" y="2453640"/>
                  </a:cubicBezTo>
                  <a:cubicBezTo>
                    <a:pt x="0" y="3793617"/>
                    <a:pt x="1096391" y="4889881"/>
                    <a:pt x="2436241" y="4889881"/>
                  </a:cubicBezTo>
                  <a:cubicBezTo>
                    <a:pt x="3776091" y="4889881"/>
                    <a:pt x="4872609" y="3793617"/>
                    <a:pt x="4872609" y="2453640"/>
                  </a:cubicBezTo>
                  <a:lnTo>
                    <a:pt x="3811016" y="2453640"/>
                  </a:lnTo>
                  <a:close/>
                </a:path>
              </a:pathLst>
            </a:custGeom>
            <a:solidFill>
              <a:srgbClr val="FFDE59">
                <a:alpha val="16863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548713" y="6337440"/>
            <a:ext cx="3314591" cy="3315573"/>
            <a:chOff x="0" y="0"/>
            <a:chExt cx="4872604" cy="48740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72482" cy="4874006"/>
            </a:xfrm>
            <a:custGeom>
              <a:avLst/>
              <a:gdLst/>
              <a:ahLst/>
              <a:cxnLst/>
              <a:rect l="l" t="t" r="r" b="b"/>
              <a:pathLst>
                <a:path w="4872482" h="4874006">
                  <a:moveTo>
                    <a:pt x="3811016" y="2437003"/>
                  </a:moveTo>
                  <a:cubicBezTo>
                    <a:pt x="3811016" y="3202940"/>
                    <a:pt x="3201924" y="3812159"/>
                    <a:pt x="2436241" y="3812159"/>
                  </a:cubicBezTo>
                  <a:cubicBezTo>
                    <a:pt x="1687957" y="3812159"/>
                    <a:pt x="1061466" y="3202940"/>
                    <a:pt x="1061466" y="2437003"/>
                  </a:cubicBezTo>
                  <a:cubicBezTo>
                    <a:pt x="1061466" y="1688465"/>
                    <a:pt x="1687957" y="1061847"/>
                    <a:pt x="2436241" y="1061847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645"/>
                    <a:pt x="0" y="2437003"/>
                  </a:cubicBezTo>
                  <a:cubicBezTo>
                    <a:pt x="0" y="3777361"/>
                    <a:pt x="1096391" y="4874006"/>
                    <a:pt x="2436241" y="4874006"/>
                  </a:cubicBezTo>
                  <a:cubicBezTo>
                    <a:pt x="3776091" y="4874006"/>
                    <a:pt x="4872482" y="3777361"/>
                    <a:pt x="4872482" y="2437003"/>
                  </a:cubicBezTo>
                  <a:lnTo>
                    <a:pt x="3811016" y="2437003"/>
                  </a:lnTo>
                  <a:close/>
                </a:path>
              </a:pathLst>
            </a:custGeom>
            <a:solidFill>
              <a:srgbClr val="FFDE59">
                <a:alpha val="16863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878301" y="4617656"/>
            <a:ext cx="1520413" cy="152041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469664" y="7244657"/>
            <a:ext cx="1522475" cy="152247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447581" y="4617656"/>
            <a:ext cx="1566642" cy="156664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1135381" y="4897605"/>
            <a:ext cx="1006253" cy="960515"/>
          </a:xfrm>
          <a:custGeom>
            <a:avLst/>
            <a:gdLst/>
            <a:ahLst/>
            <a:cxnLst/>
            <a:rect l="l" t="t" r="r" b="b"/>
            <a:pathLst>
              <a:path w="1006253" h="960515">
                <a:moveTo>
                  <a:pt x="0" y="0"/>
                </a:moveTo>
                <a:lnTo>
                  <a:pt x="1006253" y="0"/>
                </a:lnTo>
                <a:lnTo>
                  <a:pt x="1006253" y="960515"/>
                </a:lnTo>
                <a:lnTo>
                  <a:pt x="0" y="960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779447" y="4906117"/>
            <a:ext cx="902910" cy="916237"/>
          </a:xfrm>
          <a:custGeom>
            <a:avLst/>
            <a:gdLst/>
            <a:ahLst/>
            <a:cxnLst/>
            <a:rect l="l" t="t" r="r" b="b"/>
            <a:pathLst>
              <a:path w="902910" h="916237">
                <a:moveTo>
                  <a:pt x="0" y="0"/>
                </a:moveTo>
                <a:lnTo>
                  <a:pt x="902910" y="0"/>
                </a:lnTo>
                <a:lnTo>
                  <a:pt x="902910" y="916237"/>
                </a:lnTo>
                <a:lnTo>
                  <a:pt x="0" y="9162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663813" y="1725604"/>
            <a:ext cx="10541988" cy="81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>
                <a:solidFill>
                  <a:srgbClr val="FFFFFF"/>
                </a:solidFill>
                <a:latin typeface="Archivo Black"/>
              </a:rPr>
              <a:t>EDUCATION AND ADVOCATION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16860" y="3148979"/>
            <a:ext cx="5689104" cy="275488"/>
            <a:chOff x="0" y="0"/>
            <a:chExt cx="4519796" cy="2188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101600" y="-19050"/>
              <a:ext cx="4316596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794480" y="5806594"/>
            <a:ext cx="736150" cy="662821"/>
            <a:chOff x="0" y="0"/>
            <a:chExt cx="193883" cy="17457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93883" cy="174570"/>
            </a:xfrm>
            <a:custGeom>
              <a:avLst/>
              <a:gdLst/>
              <a:ahLst/>
              <a:cxnLst/>
              <a:rect l="l" t="t" r="r" b="b"/>
              <a:pathLst>
                <a:path w="193883" h="174570">
                  <a:moveTo>
                    <a:pt x="84134" y="0"/>
                  </a:moveTo>
                  <a:lnTo>
                    <a:pt x="109749" y="0"/>
                  </a:lnTo>
                  <a:cubicBezTo>
                    <a:pt x="156215" y="0"/>
                    <a:pt x="193883" y="37668"/>
                    <a:pt x="193883" y="84134"/>
                  </a:cubicBezTo>
                  <a:lnTo>
                    <a:pt x="193883" y="90436"/>
                  </a:lnTo>
                  <a:cubicBezTo>
                    <a:pt x="193883" y="136902"/>
                    <a:pt x="156215" y="174570"/>
                    <a:pt x="109749" y="174570"/>
                  </a:cubicBezTo>
                  <a:lnTo>
                    <a:pt x="84134" y="174570"/>
                  </a:lnTo>
                  <a:cubicBezTo>
                    <a:pt x="37668" y="174570"/>
                    <a:pt x="0" y="136902"/>
                    <a:pt x="0" y="90436"/>
                  </a:cubicBezTo>
                  <a:lnTo>
                    <a:pt x="0" y="84134"/>
                  </a:lnTo>
                  <a:cubicBezTo>
                    <a:pt x="0" y="37668"/>
                    <a:pt x="37668" y="0"/>
                    <a:pt x="84134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66675"/>
              <a:ext cx="193883" cy="24124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Montserrat Classic Bold"/>
                </a:rPr>
                <a:t>02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689046" y="5778019"/>
            <a:ext cx="6346855" cy="101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>
                <a:solidFill>
                  <a:srgbClr val="231F20"/>
                </a:solidFill>
                <a:latin typeface="Montserrat Light"/>
              </a:rPr>
              <a:t>SCs educate residents on available resources and advocate for their needs with various agencies and companies.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794480" y="7382708"/>
            <a:ext cx="736150" cy="662821"/>
            <a:chOff x="0" y="0"/>
            <a:chExt cx="193883" cy="17457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93883" cy="174570"/>
            </a:xfrm>
            <a:custGeom>
              <a:avLst/>
              <a:gdLst/>
              <a:ahLst/>
              <a:cxnLst/>
              <a:rect l="l" t="t" r="r" b="b"/>
              <a:pathLst>
                <a:path w="193883" h="174570">
                  <a:moveTo>
                    <a:pt x="84134" y="0"/>
                  </a:moveTo>
                  <a:lnTo>
                    <a:pt x="109749" y="0"/>
                  </a:lnTo>
                  <a:cubicBezTo>
                    <a:pt x="156215" y="0"/>
                    <a:pt x="193883" y="37668"/>
                    <a:pt x="193883" y="84134"/>
                  </a:cubicBezTo>
                  <a:lnTo>
                    <a:pt x="193883" y="90436"/>
                  </a:lnTo>
                  <a:cubicBezTo>
                    <a:pt x="193883" y="136902"/>
                    <a:pt x="156215" y="174570"/>
                    <a:pt x="109749" y="174570"/>
                  </a:cubicBezTo>
                  <a:lnTo>
                    <a:pt x="84134" y="174570"/>
                  </a:lnTo>
                  <a:cubicBezTo>
                    <a:pt x="37668" y="174570"/>
                    <a:pt x="0" y="136902"/>
                    <a:pt x="0" y="90436"/>
                  </a:cubicBezTo>
                  <a:lnTo>
                    <a:pt x="0" y="84134"/>
                  </a:lnTo>
                  <a:cubicBezTo>
                    <a:pt x="0" y="37668"/>
                    <a:pt x="37668" y="0"/>
                    <a:pt x="84134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66675"/>
              <a:ext cx="193883" cy="24124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Montserrat Classic Bold"/>
                </a:rPr>
                <a:t>03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689046" y="7354133"/>
            <a:ext cx="6346855" cy="66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>
                <a:solidFill>
                  <a:srgbClr val="231F20"/>
                </a:solidFill>
                <a:latin typeface="Montserrat Light"/>
              </a:rPr>
              <a:t>Resident Service Need Goals are created with a time frame for completion.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2085550" y="-131220"/>
            <a:ext cx="9534019" cy="1112295"/>
            <a:chOff x="0" y="0"/>
            <a:chExt cx="1876002" cy="21886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363636"/>
            </a:solidFill>
            <a:ln cap="sq">
              <a:noFill/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2" name="AutoShape 42"/>
          <p:cNvSpPr/>
          <p:nvPr/>
        </p:nvSpPr>
        <p:spPr>
          <a:xfrm>
            <a:off x="-715490" y="962025"/>
            <a:ext cx="129212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Freeform 43"/>
          <p:cNvSpPr/>
          <p:nvPr/>
        </p:nvSpPr>
        <p:spPr>
          <a:xfrm>
            <a:off x="13779447" y="7532947"/>
            <a:ext cx="902910" cy="902910"/>
          </a:xfrm>
          <a:custGeom>
            <a:avLst/>
            <a:gdLst/>
            <a:ahLst/>
            <a:cxnLst/>
            <a:rect l="l" t="t" r="r" b="b"/>
            <a:pathLst>
              <a:path w="902910" h="902910">
                <a:moveTo>
                  <a:pt x="0" y="0"/>
                </a:moveTo>
                <a:lnTo>
                  <a:pt x="902910" y="0"/>
                </a:lnTo>
                <a:lnTo>
                  <a:pt x="902910" y="902910"/>
                </a:lnTo>
                <a:lnTo>
                  <a:pt x="0" y="9029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13303" y="3699913"/>
            <a:ext cx="2578727" cy="1432874"/>
            <a:chOff x="0" y="0"/>
            <a:chExt cx="4159440" cy="231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9377" cy="2311146"/>
            </a:xfrm>
            <a:custGeom>
              <a:avLst/>
              <a:gdLst/>
              <a:ahLst/>
              <a:cxnLst/>
              <a:rect l="l" t="t" r="r" b="b"/>
              <a:pathLst>
                <a:path w="4159377" h="2311146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5" name="Group 5"/>
          <p:cNvGrpSpPr/>
          <p:nvPr/>
        </p:nvGrpSpPr>
        <p:grpSpPr>
          <a:xfrm>
            <a:off x="1514184" y="4098975"/>
            <a:ext cx="2087711" cy="2089050"/>
            <a:chOff x="0" y="0"/>
            <a:chExt cx="3367440" cy="336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3988013" y="4097636"/>
            <a:ext cx="2088157" cy="2086818"/>
            <a:chOff x="0" y="0"/>
            <a:chExt cx="3368160" cy="336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68040" cy="3366008"/>
            </a:xfrm>
            <a:custGeom>
              <a:avLst/>
              <a:gdLst/>
              <a:ahLst/>
              <a:cxnLst/>
              <a:rect l="l" t="t" r="r" b="b"/>
              <a:pathLst>
                <a:path w="3368040" h="3366008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9" name="Group 9"/>
          <p:cNvGrpSpPr/>
          <p:nvPr/>
        </p:nvGrpSpPr>
        <p:grpSpPr>
          <a:xfrm>
            <a:off x="3873740" y="5103326"/>
            <a:ext cx="2582745" cy="1431089"/>
            <a:chOff x="0" y="0"/>
            <a:chExt cx="4165920" cy="23083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5981" cy="2308352"/>
            </a:xfrm>
            <a:custGeom>
              <a:avLst/>
              <a:gdLst/>
              <a:ahLst/>
              <a:cxnLst/>
              <a:rect l="l" t="t" r="r" b="b"/>
              <a:pathLst>
                <a:path w="4165981" h="2308352">
                  <a:moveTo>
                    <a:pt x="4165981" y="1066800"/>
                  </a:moveTo>
                  <a:cubicBezTo>
                    <a:pt x="3189351" y="1271778"/>
                    <a:pt x="3189351" y="1271778"/>
                    <a:pt x="3189351" y="1271778"/>
                  </a:cubicBezTo>
                  <a:cubicBezTo>
                    <a:pt x="3315970" y="1404366"/>
                    <a:pt x="3315970" y="1404366"/>
                    <a:pt x="3315970" y="1404366"/>
                  </a:cubicBezTo>
                  <a:cubicBezTo>
                    <a:pt x="2966339" y="1735836"/>
                    <a:pt x="2489962" y="1934718"/>
                    <a:pt x="1971548" y="1934718"/>
                  </a:cubicBezTo>
                  <a:cubicBezTo>
                    <a:pt x="892302" y="1934591"/>
                    <a:pt x="18034" y="1072769"/>
                    <a:pt x="0" y="0"/>
                  </a:cubicBezTo>
                  <a:cubicBezTo>
                    <a:pt x="18034" y="1277747"/>
                    <a:pt x="1061085" y="2308352"/>
                    <a:pt x="2339213" y="2308352"/>
                  </a:cubicBezTo>
                  <a:cubicBezTo>
                    <a:pt x="2869692" y="2308352"/>
                    <a:pt x="3358134" y="2133600"/>
                    <a:pt x="3749929" y="1832229"/>
                  </a:cubicBezTo>
                  <a:cubicBezTo>
                    <a:pt x="3852418" y="1934718"/>
                    <a:pt x="3852418" y="1934718"/>
                    <a:pt x="3852418" y="1934718"/>
                  </a:cubicBezTo>
                  <a:lnTo>
                    <a:pt x="4165981" y="10668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11" name="Group 11"/>
          <p:cNvGrpSpPr/>
          <p:nvPr/>
        </p:nvGrpSpPr>
        <p:grpSpPr>
          <a:xfrm>
            <a:off x="6713659" y="3726249"/>
            <a:ext cx="2578727" cy="1432874"/>
            <a:chOff x="0" y="0"/>
            <a:chExt cx="4159440" cy="23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9377" cy="2311146"/>
            </a:xfrm>
            <a:custGeom>
              <a:avLst/>
              <a:gdLst/>
              <a:ahLst/>
              <a:cxnLst/>
              <a:rect l="l" t="t" r="r" b="b"/>
              <a:pathLst>
                <a:path w="4159377" h="2311146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13" name="Group 13"/>
          <p:cNvGrpSpPr/>
          <p:nvPr/>
        </p:nvGrpSpPr>
        <p:grpSpPr>
          <a:xfrm>
            <a:off x="6814541" y="4125311"/>
            <a:ext cx="2087711" cy="2089050"/>
            <a:chOff x="0" y="0"/>
            <a:chExt cx="3367440" cy="336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15" name="Group 15"/>
          <p:cNvGrpSpPr/>
          <p:nvPr/>
        </p:nvGrpSpPr>
        <p:grpSpPr>
          <a:xfrm>
            <a:off x="9288369" y="4123972"/>
            <a:ext cx="2088157" cy="2086818"/>
            <a:chOff x="0" y="0"/>
            <a:chExt cx="3368160" cy="336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68040" cy="3366008"/>
            </a:xfrm>
            <a:custGeom>
              <a:avLst/>
              <a:gdLst/>
              <a:ahLst/>
              <a:cxnLst/>
              <a:rect l="l" t="t" r="r" b="b"/>
              <a:pathLst>
                <a:path w="3368040" h="3366008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17" name="Group 17"/>
          <p:cNvGrpSpPr/>
          <p:nvPr/>
        </p:nvGrpSpPr>
        <p:grpSpPr>
          <a:xfrm>
            <a:off x="9174096" y="5129662"/>
            <a:ext cx="2582745" cy="1431089"/>
            <a:chOff x="0" y="0"/>
            <a:chExt cx="4165920" cy="23083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65981" cy="2308352"/>
            </a:xfrm>
            <a:custGeom>
              <a:avLst/>
              <a:gdLst/>
              <a:ahLst/>
              <a:cxnLst/>
              <a:rect l="l" t="t" r="r" b="b"/>
              <a:pathLst>
                <a:path w="4165981" h="2308352">
                  <a:moveTo>
                    <a:pt x="4165981" y="1066800"/>
                  </a:moveTo>
                  <a:cubicBezTo>
                    <a:pt x="3189351" y="1271778"/>
                    <a:pt x="3189351" y="1271778"/>
                    <a:pt x="3189351" y="1271778"/>
                  </a:cubicBezTo>
                  <a:cubicBezTo>
                    <a:pt x="3315970" y="1404366"/>
                    <a:pt x="3315970" y="1404366"/>
                    <a:pt x="3315970" y="1404366"/>
                  </a:cubicBezTo>
                  <a:cubicBezTo>
                    <a:pt x="2966339" y="1735836"/>
                    <a:pt x="2489962" y="1934718"/>
                    <a:pt x="1971548" y="1934718"/>
                  </a:cubicBezTo>
                  <a:cubicBezTo>
                    <a:pt x="892302" y="1934591"/>
                    <a:pt x="18034" y="1072769"/>
                    <a:pt x="0" y="0"/>
                  </a:cubicBezTo>
                  <a:cubicBezTo>
                    <a:pt x="18034" y="1277747"/>
                    <a:pt x="1061085" y="2308352"/>
                    <a:pt x="2339213" y="2308352"/>
                  </a:cubicBezTo>
                  <a:cubicBezTo>
                    <a:pt x="2869692" y="2308352"/>
                    <a:pt x="3358134" y="2133600"/>
                    <a:pt x="3749929" y="1832229"/>
                  </a:cubicBezTo>
                  <a:cubicBezTo>
                    <a:pt x="3852418" y="1934718"/>
                    <a:pt x="3852418" y="1934718"/>
                    <a:pt x="3852418" y="1934718"/>
                  </a:cubicBezTo>
                  <a:lnTo>
                    <a:pt x="4165981" y="10668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19" name="Group 19"/>
          <p:cNvGrpSpPr/>
          <p:nvPr/>
        </p:nvGrpSpPr>
        <p:grpSpPr>
          <a:xfrm>
            <a:off x="12014016" y="3722678"/>
            <a:ext cx="2578727" cy="1432874"/>
            <a:chOff x="0" y="0"/>
            <a:chExt cx="4159440" cy="23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59377" cy="2311146"/>
            </a:xfrm>
            <a:custGeom>
              <a:avLst/>
              <a:gdLst/>
              <a:ahLst/>
              <a:cxnLst/>
              <a:rect l="l" t="t" r="r" b="b"/>
              <a:pathLst>
                <a:path w="4159377" h="2311146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21" name="Group 21"/>
          <p:cNvGrpSpPr/>
          <p:nvPr/>
        </p:nvGrpSpPr>
        <p:grpSpPr>
          <a:xfrm>
            <a:off x="12114897" y="4121740"/>
            <a:ext cx="2087711" cy="2089050"/>
            <a:chOff x="0" y="0"/>
            <a:chExt cx="3367440" cy="3369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23" name="Group 23"/>
          <p:cNvGrpSpPr/>
          <p:nvPr/>
        </p:nvGrpSpPr>
        <p:grpSpPr>
          <a:xfrm>
            <a:off x="14588726" y="4120401"/>
            <a:ext cx="2088157" cy="2086818"/>
            <a:chOff x="0" y="0"/>
            <a:chExt cx="3368160" cy="3366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368040" cy="3366008"/>
            </a:xfrm>
            <a:custGeom>
              <a:avLst/>
              <a:gdLst/>
              <a:ahLst/>
              <a:cxnLst/>
              <a:rect l="l" t="t" r="r" b="b"/>
              <a:pathLst>
                <a:path w="3368040" h="3366008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25" name="Freeform 25"/>
          <p:cNvSpPr/>
          <p:nvPr/>
        </p:nvSpPr>
        <p:spPr>
          <a:xfrm>
            <a:off x="4552626" y="4609757"/>
            <a:ext cx="958932" cy="922318"/>
          </a:xfrm>
          <a:custGeom>
            <a:avLst/>
            <a:gdLst/>
            <a:ahLst/>
            <a:cxnLst/>
            <a:rect l="l" t="t" r="r" b="b"/>
            <a:pathLst>
              <a:path w="958932" h="922318">
                <a:moveTo>
                  <a:pt x="0" y="0"/>
                </a:moveTo>
                <a:lnTo>
                  <a:pt x="958931" y="0"/>
                </a:lnTo>
                <a:lnTo>
                  <a:pt x="958931" y="922317"/>
                </a:lnTo>
                <a:lnTo>
                  <a:pt x="0" y="922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058709" y="4682297"/>
            <a:ext cx="1148191" cy="989531"/>
          </a:xfrm>
          <a:custGeom>
            <a:avLst/>
            <a:gdLst/>
            <a:ahLst/>
            <a:cxnLst/>
            <a:rect l="l" t="t" r="r" b="b"/>
            <a:pathLst>
              <a:path w="1148191" h="989531">
                <a:moveTo>
                  <a:pt x="0" y="0"/>
                </a:moveTo>
                <a:lnTo>
                  <a:pt x="1148191" y="0"/>
                </a:lnTo>
                <a:lnTo>
                  <a:pt x="1148191" y="989532"/>
                </a:lnTo>
                <a:lnTo>
                  <a:pt x="0" y="989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756259" y="4609757"/>
            <a:ext cx="1374530" cy="1134612"/>
          </a:xfrm>
          <a:custGeom>
            <a:avLst/>
            <a:gdLst/>
            <a:ahLst/>
            <a:cxnLst/>
            <a:rect l="l" t="t" r="r" b="b"/>
            <a:pathLst>
              <a:path w="1374530" h="1134612">
                <a:moveTo>
                  <a:pt x="0" y="0"/>
                </a:moveTo>
                <a:lnTo>
                  <a:pt x="1374531" y="0"/>
                </a:lnTo>
                <a:lnTo>
                  <a:pt x="1374531" y="1134612"/>
                </a:lnTo>
                <a:lnTo>
                  <a:pt x="0" y="1134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576077" y="4756864"/>
            <a:ext cx="1580689" cy="745597"/>
          </a:xfrm>
          <a:custGeom>
            <a:avLst/>
            <a:gdLst/>
            <a:ahLst/>
            <a:cxnLst/>
            <a:rect l="l" t="t" r="r" b="b"/>
            <a:pathLst>
              <a:path w="1580689" h="745597">
                <a:moveTo>
                  <a:pt x="0" y="0"/>
                </a:moveTo>
                <a:lnTo>
                  <a:pt x="1580689" y="0"/>
                </a:lnTo>
                <a:lnTo>
                  <a:pt x="1580689" y="745597"/>
                </a:lnTo>
                <a:lnTo>
                  <a:pt x="0" y="745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343714" y="4628817"/>
            <a:ext cx="1029366" cy="1029366"/>
          </a:xfrm>
          <a:custGeom>
            <a:avLst/>
            <a:gdLst/>
            <a:ahLst/>
            <a:cxnLst/>
            <a:rect l="l" t="t" r="r" b="b"/>
            <a:pathLst>
              <a:path w="1029366" h="1029366">
                <a:moveTo>
                  <a:pt x="0" y="0"/>
                </a:moveTo>
                <a:lnTo>
                  <a:pt x="1029365" y="0"/>
                </a:lnTo>
                <a:lnTo>
                  <a:pt x="1029365" y="1029366"/>
                </a:lnTo>
                <a:lnTo>
                  <a:pt x="0" y="1029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477047" y="4379785"/>
            <a:ext cx="1391473" cy="1558676"/>
          </a:xfrm>
          <a:custGeom>
            <a:avLst/>
            <a:gdLst/>
            <a:ahLst/>
            <a:cxnLst/>
            <a:rect l="l" t="t" r="r" b="b"/>
            <a:pathLst>
              <a:path w="1391473" h="1558676">
                <a:moveTo>
                  <a:pt x="0" y="0"/>
                </a:moveTo>
                <a:lnTo>
                  <a:pt x="1391473" y="0"/>
                </a:lnTo>
                <a:lnTo>
                  <a:pt x="1391473" y="1558676"/>
                </a:lnTo>
                <a:lnTo>
                  <a:pt x="0" y="1558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324041" y="7075003"/>
            <a:ext cx="2467998" cy="141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6"/>
              </a:lnSpc>
            </a:pPr>
            <a:r>
              <a:rPr lang="en-US" sz="1367" spc="133">
                <a:solidFill>
                  <a:srgbClr val="040506"/>
                </a:solidFill>
                <a:latin typeface="Montserrat Light"/>
              </a:rPr>
              <a:t>Review state-wide transportation legislation, as well as, insurance companies providing services in your state.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84828" y="6496315"/>
            <a:ext cx="1986653" cy="42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602" spc="36">
                <a:solidFill>
                  <a:srgbClr val="040506"/>
                </a:solidFill>
                <a:latin typeface="Montserrat Classic"/>
              </a:rPr>
              <a:t>State Wide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51960" y="2007192"/>
            <a:ext cx="2826305" cy="141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6"/>
              </a:lnSpc>
            </a:pPr>
            <a:r>
              <a:rPr lang="en-US" sz="1367" spc="133">
                <a:solidFill>
                  <a:srgbClr val="040506"/>
                </a:solidFill>
                <a:latin typeface="Montserrat Light"/>
              </a:rPr>
              <a:t>Various counties have transportation resources, including but not limited to, free transportation and transportation passes for public transportation.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592909" y="1428503"/>
            <a:ext cx="3144407" cy="42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602" spc="36">
                <a:solidFill>
                  <a:srgbClr val="040506"/>
                </a:solidFill>
                <a:latin typeface="Montserrat Classic"/>
              </a:rPr>
              <a:t>County Resources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624397" y="7075003"/>
            <a:ext cx="2467998" cy="165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6"/>
              </a:lnSpc>
            </a:pPr>
            <a:r>
              <a:rPr lang="en-US" sz="1367" spc="133">
                <a:solidFill>
                  <a:srgbClr val="040506"/>
                </a:solidFill>
                <a:latin typeface="Montserrat Light"/>
              </a:rPr>
              <a:t>Contact Local Representatives to inquire about their platforms and available resources, especially concerns regarding the elderly.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154695" y="6496315"/>
            <a:ext cx="3407402" cy="42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602" spc="36">
                <a:solidFill>
                  <a:srgbClr val="040506"/>
                </a:solidFill>
                <a:latin typeface="Montserrat Classic"/>
              </a:rPr>
              <a:t>District Resources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098449" y="2007192"/>
            <a:ext cx="2467998" cy="702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6"/>
              </a:lnSpc>
            </a:pPr>
            <a:r>
              <a:rPr lang="en-US" sz="1367" spc="133">
                <a:solidFill>
                  <a:srgbClr val="040506"/>
                </a:solidFill>
                <a:latin typeface="Montserrat Light"/>
              </a:rPr>
              <a:t>Contact City Hall to inquire about local transportation.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54617" y="1428578"/>
            <a:ext cx="2755661" cy="42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602" spc="36">
                <a:solidFill>
                  <a:srgbClr val="040506"/>
                </a:solidFill>
                <a:latin typeface="Montserrat Classic"/>
              </a:rPr>
              <a:t>City Resources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027963" y="7101339"/>
            <a:ext cx="2467998" cy="940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6"/>
              </a:lnSpc>
            </a:pPr>
            <a:r>
              <a:rPr lang="en-US" sz="1367" spc="133">
                <a:solidFill>
                  <a:srgbClr val="040506"/>
                </a:solidFill>
                <a:latin typeface="Montserrat Light"/>
              </a:rPr>
              <a:t>Contact the Town Hall to discuss short distance transportation options.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589935" y="6496315"/>
            <a:ext cx="3344054" cy="42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602" spc="36">
                <a:solidFill>
                  <a:srgbClr val="040506"/>
                </a:solidFill>
                <a:latin typeface="Montserrat Classic"/>
              </a:rPr>
              <a:t>Town Resources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495961" y="2007192"/>
            <a:ext cx="2467998" cy="702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6"/>
              </a:lnSpc>
            </a:pPr>
            <a:r>
              <a:rPr lang="en-US" sz="1367" spc="133">
                <a:solidFill>
                  <a:srgbClr val="040506"/>
                </a:solidFill>
                <a:latin typeface="Montserrat Light"/>
              </a:rPr>
              <a:t>Review resources provided by one’s company or property.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657269" y="1428578"/>
            <a:ext cx="4145382" cy="42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602" spc="36">
                <a:solidFill>
                  <a:srgbClr val="040506"/>
                </a:solidFill>
                <a:latin typeface="Montserrat Classic"/>
              </a:rPr>
              <a:t>Community Resources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0" y="89262"/>
            <a:ext cx="18288000" cy="81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>
                <a:solidFill>
                  <a:srgbClr val="000000"/>
                </a:solidFill>
                <a:latin typeface="Archivo Black"/>
              </a:rPr>
              <a:t>PARTNERSHIPS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3" b="-7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292073" y="848943"/>
            <a:ext cx="4275022" cy="8784357"/>
            <a:chOff x="0" y="0"/>
            <a:chExt cx="1125932" cy="23135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5932" cy="2313576"/>
            </a:xfrm>
            <a:custGeom>
              <a:avLst/>
              <a:gdLst/>
              <a:ahLst/>
              <a:cxnLst/>
              <a:rect l="l" t="t" r="r" b="b"/>
              <a:pathLst>
                <a:path w="1125932" h="2313576">
                  <a:moveTo>
                    <a:pt x="45274" y="0"/>
                  </a:moveTo>
                  <a:lnTo>
                    <a:pt x="1080657" y="0"/>
                  </a:lnTo>
                  <a:cubicBezTo>
                    <a:pt x="1105662" y="0"/>
                    <a:pt x="1125932" y="20270"/>
                    <a:pt x="1125932" y="45274"/>
                  </a:cubicBezTo>
                  <a:lnTo>
                    <a:pt x="1125932" y="2268301"/>
                  </a:lnTo>
                  <a:cubicBezTo>
                    <a:pt x="1125932" y="2293306"/>
                    <a:pt x="1105662" y="2313576"/>
                    <a:pt x="1080657" y="2313576"/>
                  </a:cubicBezTo>
                  <a:lnTo>
                    <a:pt x="45274" y="2313576"/>
                  </a:lnTo>
                  <a:cubicBezTo>
                    <a:pt x="20270" y="2313576"/>
                    <a:pt x="0" y="2293306"/>
                    <a:pt x="0" y="2268301"/>
                  </a:cubicBezTo>
                  <a:lnTo>
                    <a:pt x="0" y="45274"/>
                  </a:lnTo>
                  <a:cubicBezTo>
                    <a:pt x="0" y="20270"/>
                    <a:pt x="20270" y="0"/>
                    <a:pt x="45274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25932" cy="2332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71895" y="848943"/>
            <a:ext cx="4275022" cy="8784357"/>
            <a:chOff x="0" y="0"/>
            <a:chExt cx="1125932" cy="23135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5932" cy="2313576"/>
            </a:xfrm>
            <a:custGeom>
              <a:avLst/>
              <a:gdLst/>
              <a:ahLst/>
              <a:cxnLst/>
              <a:rect l="l" t="t" r="r" b="b"/>
              <a:pathLst>
                <a:path w="1125932" h="2313576">
                  <a:moveTo>
                    <a:pt x="45274" y="0"/>
                  </a:moveTo>
                  <a:lnTo>
                    <a:pt x="1080657" y="0"/>
                  </a:lnTo>
                  <a:cubicBezTo>
                    <a:pt x="1105662" y="0"/>
                    <a:pt x="1125932" y="20270"/>
                    <a:pt x="1125932" y="45274"/>
                  </a:cubicBezTo>
                  <a:lnTo>
                    <a:pt x="1125932" y="2268301"/>
                  </a:lnTo>
                  <a:cubicBezTo>
                    <a:pt x="1125932" y="2293306"/>
                    <a:pt x="1105662" y="2313576"/>
                    <a:pt x="1080657" y="2313576"/>
                  </a:cubicBezTo>
                  <a:lnTo>
                    <a:pt x="45274" y="2313576"/>
                  </a:lnTo>
                  <a:cubicBezTo>
                    <a:pt x="20270" y="2313576"/>
                    <a:pt x="0" y="2293306"/>
                    <a:pt x="0" y="2268301"/>
                  </a:cubicBezTo>
                  <a:lnTo>
                    <a:pt x="0" y="45274"/>
                  </a:lnTo>
                  <a:cubicBezTo>
                    <a:pt x="0" y="20270"/>
                    <a:pt x="20270" y="0"/>
                    <a:pt x="45274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125932" cy="2332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4733" y="848943"/>
            <a:ext cx="8616655" cy="3155365"/>
            <a:chOff x="0" y="0"/>
            <a:chExt cx="2269407" cy="8310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69407" cy="831043"/>
            </a:xfrm>
            <a:custGeom>
              <a:avLst/>
              <a:gdLst/>
              <a:ahLst/>
              <a:cxnLst/>
              <a:rect l="l" t="t" r="r" b="b"/>
              <a:pathLst>
                <a:path w="2269407" h="831043">
                  <a:moveTo>
                    <a:pt x="22462" y="0"/>
                  </a:moveTo>
                  <a:lnTo>
                    <a:pt x="2246945" y="0"/>
                  </a:lnTo>
                  <a:cubicBezTo>
                    <a:pt x="2259350" y="0"/>
                    <a:pt x="2269407" y="10057"/>
                    <a:pt x="2269407" y="22462"/>
                  </a:cubicBezTo>
                  <a:lnTo>
                    <a:pt x="2269407" y="808580"/>
                  </a:lnTo>
                  <a:cubicBezTo>
                    <a:pt x="2269407" y="820986"/>
                    <a:pt x="2259350" y="831043"/>
                    <a:pt x="2246945" y="831043"/>
                  </a:cubicBezTo>
                  <a:lnTo>
                    <a:pt x="22462" y="831043"/>
                  </a:lnTo>
                  <a:cubicBezTo>
                    <a:pt x="10057" y="831043"/>
                    <a:pt x="0" y="820986"/>
                    <a:pt x="0" y="808580"/>
                  </a:cubicBezTo>
                  <a:lnTo>
                    <a:pt x="0" y="22462"/>
                  </a:lnTo>
                  <a:cubicBezTo>
                    <a:pt x="0" y="10057"/>
                    <a:pt x="10057" y="0"/>
                    <a:pt x="22462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269407" cy="850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36693" y="1360748"/>
            <a:ext cx="7692734" cy="84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5"/>
              </a:lnSpc>
              <a:spcBef>
                <a:spcPct val="0"/>
              </a:spcBef>
            </a:pPr>
            <a:r>
              <a:rPr lang="en-US" sz="4960" spc="173">
                <a:solidFill>
                  <a:srgbClr val="010101"/>
                </a:solidFill>
                <a:latin typeface="Archivo Black"/>
              </a:rPr>
              <a:t>LOCAL TRANSIT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4276" y="2377625"/>
            <a:ext cx="7357569" cy="136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4"/>
              </a:lnSpc>
            </a:pPr>
            <a:r>
              <a:rPr lang="en-US" sz="1967" spc="192">
                <a:solidFill>
                  <a:srgbClr val="040506"/>
                </a:solidFill>
                <a:latin typeface="Montserrat Light"/>
              </a:rPr>
              <a:t>For our more physically able residents, local transportation is a popular resource. There are pros and cons to using public transportation that must be discussed with the resident as well.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26337" y="950940"/>
            <a:ext cx="2810608" cy="570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6"/>
              </a:lnSpc>
            </a:pPr>
            <a:r>
              <a:rPr lang="en-US" sz="3359" u="sng" spc="47">
                <a:solidFill>
                  <a:srgbClr val="040506"/>
                </a:solidFill>
                <a:latin typeface="Montserrat Classic"/>
              </a:rPr>
              <a:t>Pros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00570" y="950940"/>
            <a:ext cx="2629427" cy="570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36"/>
              </a:lnSpc>
              <a:spcBef>
                <a:spcPct val="0"/>
              </a:spcBef>
            </a:pPr>
            <a:r>
              <a:rPr lang="en-US" sz="3359" u="sng" spc="47">
                <a:solidFill>
                  <a:srgbClr val="040506"/>
                </a:solidFill>
                <a:latin typeface="Montserrat Classic"/>
              </a:rPr>
              <a:t>Cons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92073" y="1918571"/>
            <a:ext cx="4275022" cy="646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937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Extensive Location options</a:t>
            </a:r>
          </a:p>
          <a:p>
            <a:pPr algn="l">
              <a:lnSpc>
                <a:spcPts val="3937"/>
              </a:lnSpc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 </a:t>
            </a:r>
          </a:p>
          <a:p>
            <a:pPr marL="474979" lvl="1" indent="-237490" algn="l">
              <a:lnSpc>
                <a:spcPts val="3145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Accommodates most accessibility devices</a:t>
            </a:r>
          </a:p>
          <a:p>
            <a:pPr algn="l">
              <a:lnSpc>
                <a:spcPts val="3145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marL="474979" lvl="1" indent="-237490" algn="l">
              <a:lnSpc>
                <a:spcPts val="3145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Physical Maps are provided</a:t>
            </a:r>
          </a:p>
          <a:p>
            <a:pPr algn="l">
              <a:lnSpc>
                <a:spcPts val="3145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marL="474979" lvl="1" indent="-237490" algn="l">
              <a:lnSpc>
                <a:spcPts val="3145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Digital Option for Maps </a:t>
            </a:r>
          </a:p>
          <a:p>
            <a:pPr algn="l">
              <a:lnSpc>
                <a:spcPts val="3145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marL="474979" lvl="1" indent="-237490" algn="l">
              <a:lnSpc>
                <a:spcPts val="3145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Has a Bus operator to answer questions </a:t>
            </a:r>
          </a:p>
          <a:p>
            <a:pPr algn="l">
              <a:lnSpc>
                <a:spcPts val="3145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marL="474979" lvl="1" indent="-237490" algn="l">
              <a:lnSpc>
                <a:spcPts val="3145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Cost Effective</a:t>
            </a:r>
          </a:p>
          <a:p>
            <a:pPr marL="949959" lvl="2" indent="-316653" algn="l">
              <a:lnSpc>
                <a:spcPts val="3145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Golden Passport/Easy Card</a:t>
            </a:r>
          </a:p>
          <a:p>
            <a:pPr algn="l">
              <a:lnSpc>
                <a:spcPts val="3145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871895" y="2023346"/>
            <a:ext cx="4275022" cy="6866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Walk to and From Bus Stops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marL="474979" lvl="1" indent="-237490" algn="l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Close Space with others </a:t>
            </a:r>
          </a:p>
          <a:p>
            <a:pPr marL="949959" lvl="2" indent="-316653" algn="l">
              <a:lnSpc>
                <a:spcPts val="285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concerns for transmission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marL="474979" lvl="1" indent="-237490" algn="l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Security Concerns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marL="474979" lvl="1" indent="-237490" algn="l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Concerns with Individuals with impaired memory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marL="474979" lvl="1" indent="-237490" algn="l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Wait time on route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  <a:p>
            <a:pPr marL="474979" lvl="1" indent="-237490" algn="l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Limitations to have rider assistance due to additional rider having to pay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8599743" y="-3261333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41040"/>
                  </a:srgbClr>
                </a:gs>
                <a:gs pos="33333">
                  <a:srgbClr val="B4B4B4">
                    <a:alpha val="47025"/>
                  </a:srgbClr>
                </a:gs>
                <a:gs pos="66667">
                  <a:srgbClr val="EEEEEE">
                    <a:alpha val="40185"/>
                  </a:srgbClr>
                </a:gs>
                <a:gs pos="100000">
                  <a:srgbClr val="FBFBFB">
                    <a:alpha val="1254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900" y="0"/>
            <a:ext cx="18270100" cy="12941598"/>
          </a:xfrm>
          <a:custGeom>
            <a:avLst/>
            <a:gdLst/>
            <a:ahLst/>
            <a:cxnLst/>
            <a:rect l="l" t="t" r="r" b="b"/>
            <a:pathLst>
              <a:path w="18270100" h="12941598">
                <a:moveTo>
                  <a:pt x="0" y="0"/>
                </a:moveTo>
                <a:lnTo>
                  <a:pt x="18270100" y="0"/>
                </a:lnTo>
                <a:lnTo>
                  <a:pt x="18270100" y="12941598"/>
                </a:lnTo>
                <a:lnTo>
                  <a:pt x="0" y="12941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1000"/>
            </a:blip>
            <a:stretch>
              <a:fillRect l="-3126" r="-312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39474" y="4031724"/>
            <a:ext cx="4595005" cy="3573491"/>
            <a:chOff x="0" y="0"/>
            <a:chExt cx="1210207" cy="9411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0207" cy="941166"/>
            </a:xfrm>
            <a:custGeom>
              <a:avLst/>
              <a:gdLst/>
              <a:ahLst/>
              <a:cxnLst/>
              <a:rect l="l" t="t" r="r" b="b"/>
              <a:pathLst>
                <a:path w="1210207" h="941166">
                  <a:moveTo>
                    <a:pt x="33697" y="0"/>
                  </a:moveTo>
                  <a:lnTo>
                    <a:pt x="1176510" y="0"/>
                  </a:lnTo>
                  <a:cubicBezTo>
                    <a:pt x="1195120" y="0"/>
                    <a:pt x="1210207" y="15087"/>
                    <a:pt x="1210207" y="33697"/>
                  </a:cubicBezTo>
                  <a:lnTo>
                    <a:pt x="1210207" y="907469"/>
                  </a:lnTo>
                  <a:cubicBezTo>
                    <a:pt x="1210207" y="916406"/>
                    <a:pt x="1206657" y="924977"/>
                    <a:pt x="1200337" y="931297"/>
                  </a:cubicBezTo>
                  <a:cubicBezTo>
                    <a:pt x="1194018" y="937616"/>
                    <a:pt x="1185447" y="941166"/>
                    <a:pt x="1176510" y="941166"/>
                  </a:cubicBezTo>
                  <a:lnTo>
                    <a:pt x="33697" y="941166"/>
                  </a:lnTo>
                  <a:cubicBezTo>
                    <a:pt x="24760" y="941166"/>
                    <a:pt x="16189" y="937616"/>
                    <a:pt x="9870" y="931297"/>
                  </a:cubicBezTo>
                  <a:cubicBezTo>
                    <a:pt x="3550" y="924977"/>
                    <a:pt x="0" y="916406"/>
                    <a:pt x="0" y="907469"/>
                  </a:cubicBezTo>
                  <a:lnTo>
                    <a:pt x="0" y="33697"/>
                  </a:lnTo>
                  <a:cubicBezTo>
                    <a:pt x="0" y="24760"/>
                    <a:pt x="3550" y="16189"/>
                    <a:pt x="9870" y="9870"/>
                  </a:cubicBezTo>
                  <a:cubicBezTo>
                    <a:pt x="16189" y="3550"/>
                    <a:pt x="24760" y="0"/>
                    <a:pt x="3369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63636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210207" cy="960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954088" y="3875355"/>
            <a:ext cx="157787" cy="156369"/>
            <a:chOff x="0" y="0"/>
            <a:chExt cx="320400" cy="3175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0421" cy="329184"/>
            </a:xfrm>
            <a:custGeom>
              <a:avLst/>
              <a:gdLst/>
              <a:ahLst/>
              <a:cxnLst/>
              <a:rect l="l" t="t" r="r" b="b"/>
              <a:pathLst>
                <a:path w="320421" h="329184">
                  <a:moveTo>
                    <a:pt x="320421" y="329184"/>
                  </a:moveTo>
                  <a:lnTo>
                    <a:pt x="0" y="329184"/>
                  </a:lnTo>
                  <a:lnTo>
                    <a:pt x="0" y="158750"/>
                  </a:lnTo>
                  <a:cubicBezTo>
                    <a:pt x="0" y="70866"/>
                    <a:pt x="71501" y="0"/>
                    <a:pt x="160147" y="0"/>
                  </a:cubicBezTo>
                  <a:cubicBezTo>
                    <a:pt x="248793" y="0"/>
                    <a:pt x="320421" y="70866"/>
                    <a:pt x="320421" y="158750"/>
                  </a:cubicBezTo>
                  <a:lnTo>
                    <a:pt x="320421" y="329184"/>
                  </a:lnTo>
                  <a:close/>
                </a:path>
              </a:pathLst>
            </a:custGeom>
            <a:solidFill>
              <a:srgbClr val="04050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981480" y="3875355"/>
            <a:ext cx="1047779" cy="1124013"/>
            <a:chOff x="0" y="0"/>
            <a:chExt cx="2127600" cy="228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36648" cy="2334387"/>
            </a:xfrm>
            <a:custGeom>
              <a:avLst/>
              <a:gdLst/>
              <a:ahLst/>
              <a:cxnLst/>
              <a:rect l="l" t="t" r="r" b="b"/>
              <a:pathLst>
                <a:path w="2136648" h="2334387">
                  <a:moveTo>
                    <a:pt x="1983994" y="0"/>
                  </a:moveTo>
                  <a:lnTo>
                    <a:pt x="144145" y="0"/>
                  </a:lnTo>
                  <a:cubicBezTo>
                    <a:pt x="64389" y="0"/>
                    <a:pt x="0" y="64262"/>
                    <a:pt x="0" y="143891"/>
                  </a:cubicBezTo>
                  <a:lnTo>
                    <a:pt x="0" y="2334387"/>
                  </a:lnTo>
                  <a:lnTo>
                    <a:pt x="991997" y="1949577"/>
                  </a:lnTo>
                  <a:lnTo>
                    <a:pt x="1983994" y="2334387"/>
                  </a:lnTo>
                  <a:lnTo>
                    <a:pt x="1983994" y="152400"/>
                  </a:lnTo>
                  <a:cubicBezTo>
                    <a:pt x="1983994" y="67945"/>
                    <a:pt x="2052574" y="0"/>
                    <a:pt x="2136648" y="0"/>
                  </a:cubicBezTo>
                  <a:lnTo>
                    <a:pt x="1983994" y="0"/>
                  </a:lnTo>
                  <a:close/>
                </a:path>
              </a:pathLst>
            </a:custGeom>
            <a:solidFill>
              <a:srgbClr val="ABA28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981480" y="5281810"/>
            <a:ext cx="2055497" cy="205549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5061" r="-2506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6844166" y="4031724"/>
            <a:ext cx="4595005" cy="3573491"/>
            <a:chOff x="0" y="0"/>
            <a:chExt cx="1210207" cy="9411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0207" cy="941166"/>
            </a:xfrm>
            <a:custGeom>
              <a:avLst/>
              <a:gdLst/>
              <a:ahLst/>
              <a:cxnLst/>
              <a:rect l="l" t="t" r="r" b="b"/>
              <a:pathLst>
                <a:path w="1210207" h="941166">
                  <a:moveTo>
                    <a:pt x="33697" y="0"/>
                  </a:moveTo>
                  <a:lnTo>
                    <a:pt x="1176510" y="0"/>
                  </a:lnTo>
                  <a:cubicBezTo>
                    <a:pt x="1195120" y="0"/>
                    <a:pt x="1210207" y="15087"/>
                    <a:pt x="1210207" y="33697"/>
                  </a:cubicBezTo>
                  <a:lnTo>
                    <a:pt x="1210207" y="907469"/>
                  </a:lnTo>
                  <a:cubicBezTo>
                    <a:pt x="1210207" y="916406"/>
                    <a:pt x="1206657" y="924977"/>
                    <a:pt x="1200337" y="931297"/>
                  </a:cubicBezTo>
                  <a:cubicBezTo>
                    <a:pt x="1194018" y="937616"/>
                    <a:pt x="1185447" y="941166"/>
                    <a:pt x="1176510" y="941166"/>
                  </a:cubicBezTo>
                  <a:lnTo>
                    <a:pt x="33697" y="941166"/>
                  </a:lnTo>
                  <a:cubicBezTo>
                    <a:pt x="24760" y="941166"/>
                    <a:pt x="16189" y="937616"/>
                    <a:pt x="9870" y="931297"/>
                  </a:cubicBezTo>
                  <a:cubicBezTo>
                    <a:pt x="3550" y="924977"/>
                    <a:pt x="0" y="916406"/>
                    <a:pt x="0" y="907469"/>
                  </a:cubicBezTo>
                  <a:lnTo>
                    <a:pt x="0" y="33697"/>
                  </a:lnTo>
                  <a:cubicBezTo>
                    <a:pt x="0" y="24760"/>
                    <a:pt x="3550" y="16189"/>
                    <a:pt x="9870" y="9870"/>
                  </a:cubicBezTo>
                  <a:cubicBezTo>
                    <a:pt x="16189" y="3550"/>
                    <a:pt x="24760" y="0"/>
                    <a:pt x="3369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63636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1210207" cy="960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058780" y="3875355"/>
            <a:ext cx="157787" cy="156369"/>
            <a:chOff x="0" y="0"/>
            <a:chExt cx="320400" cy="3175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0421" cy="329184"/>
            </a:xfrm>
            <a:custGeom>
              <a:avLst/>
              <a:gdLst/>
              <a:ahLst/>
              <a:cxnLst/>
              <a:rect l="l" t="t" r="r" b="b"/>
              <a:pathLst>
                <a:path w="320421" h="329184">
                  <a:moveTo>
                    <a:pt x="320421" y="329184"/>
                  </a:moveTo>
                  <a:lnTo>
                    <a:pt x="0" y="329184"/>
                  </a:lnTo>
                  <a:lnTo>
                    <a:pt x="0" y="158750"/>
                  </a:lnTo>
                  <a:cubicBezTo>
                    <a:pt x="0" y="70866"/>
                    <a:pt x="71501" y="0"/>
                    <a:pt x="160147" y="0"/>
                  </a:cubicBezTo>
                  <a:cubicBezTo>
                    <a:pt x="248793" y="0"/>
                    <a:pt x="320421" y="70866"/>
                    <a:pt x="320421" y="158750"/>
                  </a:cubicBezTo>
                  <a:lnTo>
                    <a:pt x="320421" y="329184"/>
                  </a:lnTo>
                  <a:close/>
                </a:path>
              </a:pathLst>
            </a:custGeom>
            <a:solidFill>
              <a:srgbClr val="040506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7086172" y="3875355"/>
            <a:ext cx="1047779" cy="1124013"/>
            <a:chOff x="0" y="0"/>
            <a:chExt cx="2127600" cy="2282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136648" cy="2334387"/>
            </a:xfrm>
            <a:custGeom>
              <a:avLst/>
              <a:gdLst/>
              <a:ahLst/>
              <a:cxnLst/>
              <a:rect l="l" t="t" r="r" b="b"/>
              <a:pathLst>
                <a:path w="2136648" h="2334387">
                  <a:moveTo>
                    <a:pt x="1983994" y="0"/>
                  </a:moveTo>
                  <a:lnTo>
                    <a:pt x="144145" y="0"/>
                  </a:lnTo>
                  <a:cubicBezTo>
                    <a:pt x="64389" y="0"/>
                    <a:pt x="0" y="64262"/>
                    <a:pt x="0" y="143891"/>
                  </a:cubicBezTo>
                  <a:lnTo>
                    <a:pt x="0" y="2334387"/>
                  </a:lnTo>
                  <a:lnTo>
                    <a:pt x="991997" y="1949577"/>
                  </a:lnTo>
                  <a:lnTo>
                    <a:pt x="1983994" y="2334387"/>
                  </a:lnTo>
                  <a:lnTo>
                    <a:pt x="1983994" y="152400"/>
                  </a:lnTo>
                  <a:cubicBezTo>
                    <a:pt x="1983994" y="67945"/>
                    <a:pt x="2052574" y="0"/>
                    <a:pt x="2136648" y="0"/>
                  </a:cubicBezTo>
                  <a:lnTo>
                    <a:pt x="1983994" y="0"/>
                  </a:lnTo>
                  <a:close/>
                </a:path>
              </a:pathLst>
            </a:custGeom>
            <a:solidFill>
              <a:srgbClr val="ABA28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7086172" y="5281810"/>
            <a:ext cx="2055497" cy="2055497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061" r="-25061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1953521" y="4031724"/>
            <a:ext cx="4595005" cy="3573491"/>
            <a:chOff x="0" y="0"/>
            <a:chExt cx="1210207" cy="94116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10207" cy="941166"/>
            </a:xfrm>
            <a:custGeom>
              <a:avLst/>
              <a:gdLst/>
              <a:ahLst/>
              <a:cxnLst/>
              <a:rect l="l" t="t" r="r" b="b"/>
              <a:pathLst>
                <a:path w="1210207" h="941166">
                  <a:moveTo>
                    <a:pt x="33697" y="0"/>
                  </a:moveTo>
                  <a:lnTo>
                    <a:pt x="1176510" y="0"/>
                  </a:lnTo>
                  <a:cubicBezTo>
                    <a:pt x="1195120" y="0"/>
                    <a:pt x="1210207" y="15087"/>
                    <a:pt x="1210207" y="33697"/>
                  </a:cubicBezTo>
                  <a:lnTo>
                    <a:pt x="1210207" y="907469"/>
                  </a:lnTo>
                  <a:cubicBezTo>
                    <a:pt x="1210207" y="916406"/>
                    <a:pt x="1206657" y="924977"/>
                    <a:pt x="1200337" y="931297"/>
                  </a:cubicBezTo>
                  <a:cubicBezTo>
                    <a:pt x="1194018" y="937616"/>
                    <a:pt x="1185447" y="941166"/>
                    <a:pt x="1176510" y="941166"/>
                  </a:cubicBezTo>
                  <a:lnTo>
                    <a:pt x="33697" y="941166"/>
                  </a:lnTo>
                  <a:cubicBezTo>
                    <a:pt x="24760" y="941166"/>
                    <a:pt x="16189" y="937616"/>
                    <a:pt x="9870" y="931297"/>
                  </a:cubicBezTo>
                  <a:cubicBezTo>
                    <a:pt x="3550" y="924977"/>
                    <a:pt x="0" y="916406"/>
                    <a:pt x="0" y="907469"/>
                  </a:cubicBezTo>
                  <a:lnTo>
                    <a:pt x="0" y="33697"/>
                  </a:lnTo>
                  <a:cubicBezTo>
                    <a:pt x="0" y="24760"/>
                    <a:pt x="3550" y="16189"/>
                    <a:pt x="9870" y="9870"/>
                  </a:cubicBezTo>
                  <a:cubicBezTo>
                    <a:pt x="16189" y="3550"/>
                    <a:pt x="24760" y="0"/>
                    <a:pt x="3369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63636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1210207" cy="960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168135" y="3875355"/>
            <a:ext cx="157787" cy="156369"/>
            <a:chOff x="0" y="0"/>
            <a:chExt cx="320400" cy="3175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0421" cy="329184"/>
            </a:xfrm>
            <a:custGeom>
              <a:avLst/>
              <a:gdLst/>
              <a:ahLst/>
              <a:cxnLst/>
              <a:rect l="l" t="t" r="r" b="b"/>
              <a:pathLst>
                <a:path w="320421" h="329184">
                  <a:moveTo>
                    <a:pt x="320421" y="329184"/>
                  </a:moveTo>
                  <a:lnTo>
                    <a:pt x="0" y="329184"/>
                  </a:lnTo>
                  <a:lnTo>
                    <a:pt x="0" y="158750"/>
                  </a:lnTo>
                  <a:cubicBezTo>
                    <a:pt x="0" y="70866"/>
                    <a:pt x="71501" y="0"/>
                    <a:pt x="160147" y="0"/>
                  </a:cubicBezTo>
                  <a:cubicBezTo>
                    <a:pt x="248793" y="0"/>
                    <a:pt x="320421" y="70866"/>
                    <a:pt x="320421" y="158750"/>
                  </a:cubicBezTo>
                  <a:lnTo>
                    <a:pt x="320421" y="329184"/>
                  </a:lnTo>
                  <a:close/>
                </a:path>
              </a:pathLst>
            </a:custGeom>
            <a:solidFill>
              <a:srgbClr val="040506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2195527" y="3875355"/>
            <a:ext cx="1047779" cy="1124013"/>
            <a:chOff x="0" y="0"/>
            <a:chExt cx="2127600" cy="2282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136648" cy="2334387"/>
            </a:xfrm>
            <a:custGeom>
              <a:avLst/>
              <a:gdLst/>
              <a:ahLst/>
              <a:cxnLst/>
              <a:rect l="l" t="t" r="r" b="b"/>
              <a:pathLst>
                <a:path w="2136648" h="2334387">
                  <a:moveTo>
                    <a:pt x="1983994" y="0"/>
                  </a:moveTo>
                  <a:lnTo>
                    <a:pt x="144145" y="0"/>
                  </a:lnTo>
                  <a:cubicBezTo>
                    <a:pt x="64389" y="0"/>
                    <a:pt x="0" y="64262"/>
                    <a:pt x="0" y="143891"/>
                  </a:cubicBezTo>
                  <a:lnTo>
                    <a:pt x="0" y="2334387"/>
                  </a:lnTo>
                  <a:lnTo>
                    <a:pt x="991997" y="1949577"/>
                  </a:lnTo>
                  <a:lnTo>
                    <a:pt x="1983994" y="2334387"/>
                  </a:lnTo>
                  <a:lnTo>
                    <a:pt x="1983994" y="152400"/>
                  </a:lnTo>
                  <a:cubicBezTo>
                    <a:pt x="1983994" y="67945"/>
                    <a:pt x="2052574" y="0"/>
                    <a:pt x="2136648" y="0"/>
                  </a:cubicBezTo>
                  <a:lnTo>
                    <a:pt x="1983994" y="0"/>
                  </a:lnTo>
                  <a:close/>
                </a:path>
              </a:pathLst>
            </a:custGeom>
            <a:solidFill>
              <a:srgbClr val="ABA28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2195527" y="5281810"/>
            <a:ext cx="2055497" cy="2055497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25061" r="-25061"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4155250" y="540407"/>
            <a:ext cx="9791425" cy="2741325"/>
            <a:chOff x="0" y="0"/>
            <a:chExt cx="2578812" cy="72199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578812" cy="721995"/>
            </a:xfrm>
            <a:custGeom>
              <a:avLst/>
              <a:gdLst/>
              <a:ahLst/>
              <a:cxnLst/>
              <a:rect l="l" t="t" r="r" b="b"/>
              <a:pathLst>
                <a:path w="2578812" h="721995">
                  <a:moveTo>
                    <a:pt x="0" y="0"/>
                  </a:moveTo>
                  <a:lnTo>
                    <a:pt x="2578812" y="0"/>
                  </a:lnTo>
                  <a:lnTo>
                    <a:pt x="2578812" y="721995"/>
                  </a:lnTo>
                  <a:lnTo>
                    <a:pt x="0" y="72199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2578812" cy="741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4459192" y="722535"/>
            <a:ext cx="8904094" cy="898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5283" spc="184">
                <a:solidFill>
                  <a:srgbClr val="000000"/>
                </a:solidFill>
                <a:latin typeface="Archivo Black"/>
              </a:rPr>
              <a:t>RIDE SHARE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459192" y="1872969"/>
            <a:ext cx="9134523" cy="103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00F0D"/>
                </a:solidFill>
                <a:latin typeface="Montserrat Light"/>
              </a:rPr>
              <a:t>For residents who are financially able to afford ride-share services, there are options available through their insurance or out-of-pocket cost. Below are examples of commonly used transportation methods.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211520" y="4255348"/>
            <a:ext cx="2745392" cy="3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992"/>
              </a:lnSpc>
              <a:spcBef>
                <a:spcPct val="0"/>
              </a:spcBef>
            </a:pPr>
            <a:r>
              <a:rPr lang="en-US" sz="2168" spc="212">
                <a:solidFill>
                  <a:srgbClr val="000000"/>
                </a:solidFill>
                <a:latin typeface="Montserrat Classic Bold"/>
              </a:rPr>
              <a:t>Insurance Based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155250" y="5445611"/>
            <a:ext cx="1974541" cy="130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7476" lvl="1" indent="-138738" algn="l">
              <a:lnSpc>
                <a:spcPts val="1773"/>
              </a:lnSpc>
              <a:buFont typeface="Arial"/>
              <a:buChar char="•"/>
            </a:pPr>
            <a:r>
              <a:rPr lang="en-US" sz="1285" spc="125">
                <a:solidFill>
                  <a:srgbClr val="000000"/>
                </a:solidFill>
                <a:latin typeface="Montserrat Light"/>
              </a:rPr>
              <a:t>STS</a:t>
            </a:r>
          </a:p>
          <a:p>
            <a:pPr marL="277476" lvl="1" indent="-138738" algn="l">
              <a:lnSpc>
                <a:spcPts val="1773"/>
              </a:lnSpc>
              <a:buFont typeface="Arial"/>
              <a:buChar char="•"/>
            </a:pPr>
            <a:r>
              <a:rPr lang="en-US" sz="1285" spc="125">
                <a:solidFill>
                  <a:srgbClr val="000000"/>
                </a:solidFill>
                <a:latin typeface="Montserrat Light"/>
              </a:rPr>
              <a:t>Clinic Transportation</a:t>
            </a:r>
          </a:p>
          <a:p>
            <a:pPr marL="277476" lvl="1" indent="-138738" algn="l">
              <a:lnSpc>
                <a:spcPts val="1773"/>
              </a:lnSpc>
              <a:buFont typeface="Arial"/>
              <a:buChar char="•"/>
            </a:pPr>
            <a:r>
              <a:rPr lang="en-US" sz="1285" spc="125">
                <a:solidFill>
                  <a:srgbClr val="000000"/>
                </a:solidFill>
                <a:latin typeface="Montserrat Light"/>
              </a:rPr>
              <a:t>Medicaid or Medicare Specific  Transportation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211520" y="4684366"/>
            <a:ext cx="2745392" cy="302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0"/>
              </a:lnSpc>
              <a:spcBef>
                <a:spcPct val="0"/>
              </a:spcBef>
            </a:pPr>
            <a:r>
              <a:rPr lang="en-US" sz="1768" spc="173">
                <a:solidFill>
                  <a:srgbClr val="000000"/>
                </a:solidFill>
                <a:latin typeface="Montserrat Classic"/>
              </a:rPr>
              <a:t>STS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316212" y="4255348"/>
            <a:ext cx="2745392" cy="3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992"/>
              </a:lnSpc>
              <a:spcBef>
                <a:spcPct val="0"/>
              </a:spcBef>
            </a:pPr>
            <a:r>
              <a:rPr lang="en-US" sz="2168" spc="212">
                <a:solidFill>
                  <a:srgbClr val="000000"/>
                </a:solidFill>
                <a:latin typeface="Montserrat Classic Bold"/>
              </a:rPr>
              <a:t>Uber/Lyft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259943" y="4996125"/>
            <a:ext cx="1975728" cy="239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7476" lvl="1" indent="-138738" algn="l">
              <a:lnSpc>
                <a:spcPts val="1773"/>
              </a:lnSpc>
              <a:buFont typeface="Arial"/>
              <a:buChar char="•"/>
            </a:pPr>
            <a:r>
              <a:rPr lang="en-US" sz="1285" spc="125">
                <a:solidFill>
                  <a:srgbClr val="000000"/>
                </a:solidFill>
                <a:latin typeface="Montserrat Light"/>
              </a:rPr>
              <a:t>Can Travel to any desired location</a:t>
            </a:r>
          </a:p>
          <a:p>
            <a:pPr marL="277476" lvl="1" indent="-138738" algn="l">
              <a:lnSpc>
                <a:spcPts val="1773"/>
              </a:lnSpc>
              <a:buFont typeface="Arial"/>
              <a:buChar char="•"/>
            </a:pPr>
            <a:r>
              <a:rPr lang="en-US" sz="1285" spc="125">
                <a:solidFill>
                  <a:srgbClr val="000000"/>
                </a:solidFill>
                <a:latin typeface="Montserrat Light"/>
              </a:rPr>
              <a:t>Can travel solo or with others</a:t>
            </a:r>
          </a:p>
          <a:p>
            <a:pPr marL="277476" lvl="1" indent="-138738" algn="l">
              <a:lnSpc>
                <a:spcPts val="1773"/>
              </a:lnSpc>
              <a:buFont typeface="Arial"/>
              <a:buChar char="•"/>
            </a:pPr>
            <a:r>
              <a:rPr lang="en-US" sz="1285" spc="125">
                <a:solidFill>
                  <a:srgbClr val="000000"/>
                </a:solidFill>
                <a:latin typeface="Montserrat Light"/>
              </a:rPr>
              <a:t>Need understanding in using technology</a:t>
            </a:r>
          </a:p>
          <a:p>
            <a:pPr marL="277476" lvl="1" indent="-138738" algn="l">
              <a:lnSpc>
                <a:spcPts val="1773"/>
              </a:lnSpc>
              <a:buFont typeface="Arial"/>
              <a:buChar char="•"/>
            </a:pPr>
            <a:r>
              <a:rPr lang="en-US" sz="1285" spc="125">
                <a:solidFill>
                  <a:srgbClr val="000000"/>
                </a:solidFill>
                <a:latin typeface="Montserrat Light"/>
              </a:rPr>
              <a:t>Often does not accommodate for accessibility devices.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425567" y="4255348"/>
            <a:ext cx="2745392" cy="3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992"/>
              </a:lnSpc>
              <a:spcBef>
                <a:spcPct val="0"/>
              </a:spcBef>
            </a:pPr>
            <a:r>
              <a:rPr lang="en-US" sz="2168" spc="212">
                <a:solidFill>
                  <a:srgbClr val="000000"/>
                </a:solidFill>
                <a:latin typeface="Montserrat Classic Bold"/>
              </a:rPr>
              <a:t>Go Connect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369298" y="5319361"/>
            <a:ext cx="1975728" cy="1084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3"/>
              </a:lnSpc>
            </a:pPr>
            <a:r>
              <a:rPr lang="en-US" sz="1285" spc="125">
                <a:solidFill>
                  <a:srgbClr val="000000"/>
                </a:solidFill>
                <a:latin typeface="Montserrat Light"/>
              </a:rPr>
              <a:t>Local Transportation provided to any location within the boundaries of the Town of Cutler Bay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567</Words>
  <Application>Microsoft Office PowerPoint</Application>
  <PresentationFormat>Custom</PresentationFormat>
  <Paragraphs>116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Open Sauce</vt:lpstr>
      <vt:lpstr>Montserrat Classic Bold</vt:lpstr>
      <vt:lpstr>Montserrat Classic</vt:lpstr>
      <vt:lpstr>Arial</vt:lpstr>
      <vt:lpstr>Calibri</vt:lpstr>
      <vt:lpstr>Archivo Black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NM</dc:title>
  <dc:creator>Pine Woods Villa SVC</dc:creator>
  <cp:lastModifiedBy>Briana Miranda</cp:lastModifiedBy>
  <cp:revision>1</cp:revision>
  <dcterms:created xsi:type="dcterms:W3CDTF">2006-08-16T00:00:00Z</dcterms:created>
  <dcterms:modified xsi:type="dcterms:W3CDTF">2024-06-04T18:11:32Z</dcterms:modified>
  <dc:identifier>DAGHFVR37ds</dc:identifier>
</cp:coreProperties>
</file>