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299" r:id="rId3"/>
    <p:sldId id="328" r:id="rId4"/>
    <p:sldId id="329" r:id="rId5"/>
    <p:sldId id="330" r:id="rId6"/>
    <p:sldId id="331" r:id="rId7"/>
    <p:sldId id="332" r:id="rId8"/>
    <p:sldId id="333" r:id="rId9"/>
    <p:sldId id="258" r:id="rId10"/>
    <p:sldId id="257" r:id="rId11"/>
    <p:sldId id="336" r:id="rId12"/>
    <p:sldId id="337" r:id="rId13"/>
    <p:sldId id="338" r:id="rId14"/>
    <p:sldId id="339" r:id="rId15"/>
    <p:sldId id="318" r:id="rId16"/>
    <p:sldId id="341" r:id="rId17"/>
    <p:sldId id="342" r:id="rId18"/>
    <p:sldId id="343" r:id="rId19"/>
    <p:sldId id="344" r:id="rId20"/>
    <p:sldId id="345" r:id="rId21"/>
    <p:sldId id="346" r:id="rId22"/>
    <p:sldId id="347" r:id="rId23"/>
    <p:sldId id="348" r:id="rId24"/>
    <p:sldId id="304" r:id="rId25"/>
    <p:sldId id="313" r:id="rId26"/>
    <p:sldId id="320" r:id="rId27"/>
    <p:sldId id="352" r:id="rId28"/>
    <p:sldId id="353" r:id="rId29"/>
    <p:sldId id="305" r:id="rId30"/>
    <p:sldId id="311" r:id="rId31"/>
    <p:sldId id="312" r:id="rId32"/>
    <p:sldId id="306" r:id="rId33"/>
    <p:sldId id="35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87" autoAdjust="0"/>
    <p:restoredTop sz="94706" autoAdjust="0"/>
  </p:normalViewPr>
  <p:slideViewPr>
    <p:cSldViewPr>
      <p:cViewPr varScale="1">
        <p:scale>
          <a:sx n="111" d="100"/>
          <a:sy n="111" d="100"/>
        </p:scale>
        <p:origin x="1944"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46" d="100"/>
          <a:sy n="46" d="100"/>
        </p:scale>
        <p:origin x="-3096" y="-1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ata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yellowwood.org/assets/resource_library/resource_docs/ygwymbooklet041411web.pdf" TargetMode="External"/><Relationship Id="rId7" Type="http://schemas.openxmlformats.org/officeDocument/2006/relationships/image" Target="../media/image37.svg"/><Relationship Id="rId2" Type="http://schemas.openxmlformats.org/officeDocument/2006/relationships/hyperlink" Target="https://youtu.be/DCQA6XcBp6o?si=OXtSUo-uKlTiCuSk" TargetMode="External"/><Relationship Id="rId1" Type="http://schemas.openxmlformats.org/officeDocument/2006/relationships/hyperlink" Target="https://youtu.be/VNCd2pCtdgI?si=goSv346JmA8yVjnk" TargetMode="Externa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hyperlink" Target="https://youtu.be/DCQA6XcBp6o?si=OXtSUo-uKlTiCuSk" TargetMode="External"/><Relationship Id="rId5" Type="http://schemas.openxmlformats.org/officeDocument/2006/relationships/hyperlink" Target="https://youtu.be/VNCd2pCtdgI?si=goSv346JmA8yVjnk" TargetMode="External"/><Relationship Id="rId4" Type="http://schemas.openxmlformats.org/officeDocument/2006/relationships/image" Target="../media/image37.svg"/><Relationship Id="rId9" Type="http://schemas.openxmlformats.org/officeDocument/2006/relationships/hyperlink" Target="https://yellowwood.org/assets/resource_library/resource_docs/ygwymbooklet041411web.pdf"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8DB2ED-687F-46AE-91D4-45AE3702F54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058D378-1BF9-4D6B-A27A-27B43553C6AA}">
      <dgm:prSet/>
      <dgm:spPr/>
      <dgm:t>
        <a:bodyPr/>
        <a:lstStyle/>
        <a:p>
          <a:pPr>
            <a:lnSpc>
              <a:spcPct val="100000"/>
            </a:lnSpc>
          </a:pPr>
          <a:r>
            <a:rPr lang="en-US" dirty="0"/>
            <a:t>Review the consultants’ scope of work</a:t>
          </a:r>
        </a:p>
      </dgm:t>
    </dgm:pt>
    <dgm:pt modelId="{3ED04CDA-50FE-4200-8ED4-6C6B8B89E8A3}" type="parTrans" cxnId="{827DED67-EB0C-43C1-A089-72E0CA1ADD15}">
      <dgm:prSet/>
      <dgm:spPr/>
      <dgm:t>
        <a:bodyPr/>
        <a:lstStyle/>
        <a:p>
          <a:endParaRPr lang="en-US"/>
        </a:p>
      </dgm:t>
    </dgm:pt>
    <dgm:pt modelId="{BD4F115A-56DE-444D-BC41-625622A38443}" type="sibTrans" cxnId="{827DED67-EB0C-43C1-A089-72E0CA1ADD15}">
      <dgm:prSet/>
      <dgm:spPr/>
      <dgm:t>
        <a:bodyPr/>
        <a:lstStyle/>
        <a:p>
          <a:endParaRPr lang="en-US"/>
        </a:p>
      </dgm:t>
    </dgm:pt>
    <dgm:pt modelId="{4127A9D6-5CC8-4C87-92E0-FE7FEC2524FC}">
      <dgm:prSet/>
      <dgm:spPr/>
      <dgm:t>
        <a:bodyPr/>
        <a:lstStyle/>
        <a:p>
          <a:pPr>
            <a:lnSpc>
              <a:spcPct val="100000"/>
            </a:lnSpc>
          </a:pPr>
          <a:r>
            <a:rPr lang="en-US" dirty="0"/>
            <a:t>Review human centered design process</a:t>
          </a:r>
        </a:p>
      </dgm:t>
    </dgm:pt>
    <dgm:pt modelId="{1B81FD56-D249-4B65-A1EE-7CC32DB3D222}" type="parTrans" cxnId="{B3F6E69B-A850-4036-9F38-653D2C7FECBD}">
      <dgm:prSet/>
      <dgm:spPr/>
      <dgm:t>
        <a:bodyPr/>
        <a:lstStyle/>
        <a:p>
          <a:endParaRPr lang="en-US"/>
        </a:p>
      </dgm:t>
    </dgm:pt>
    <dgm:pt modelId="{E1DD8747-4EEB-4DDB-AFE4-EA57194E26FF}" type="sibTrans" cxnId="{B3F6E69B-A850-4036-9F38-653D2C7FECBD}">
      <dgm:prSet/>
      <dgm:spPr/>
      <dgm:t>
        <a:bodyPr/>
        <a:lstStyle/>
        <a:p>
          <a:endParaRPr lang="en-US"/>
        </a:p>
      </dgm:t>
    </dgm:pt>
    <dgm:pt modelId="{63376176-353B-4282-8288-E5FD812B65D4}">
      <dgm:prSet/>
      <dgm:spPr/>
      <dgm:t>
        <a:bodyPr/>
        <a:lstStyle/>
        <a:p>
          <a:pPr>
            <a:lnSpc>
              <a:spcPct val="100000"/>
            </a:lnSpc>
          </a:pPr>
          <a:r>
            <a:rPr lang="en-US" dirty="0"/>
            <a:t>Present draft of CCAM-TAC goals (reframed)</a:t>
          </a:r>
        </a:p>
      </dgm:t>
    </dgm:pt>
    <dgm:pt modelId="{B050E495-7D46-4099-B3F8-847DA7E65600}" type="parTrans" cxnId="{A436B8A0-8A85-4E2E-A8E9-97B3FCFBCFC3}">
      <dgm:prSet/>
      <dgm:spPr/>
      <dgm:t>
        <a:bodyPr/>
        <a:lstStyle/>
        <a:p>
          <a:endParaRPr lang="en-US"/>
        </a:p>
      </dgm:t>
    </dgm:pt>
    <dgm:pt modelId="{8FD9347F-C2A9-448D-9964-AC500B90796C}" type="sibTrans" cxnId="{A436B8A0-8A85-4E2E-A8E9-97B3FCFBCFC3}">
      <dgm:prSet/>
      <dgm:spPr/>
      <dgm:t>
        <a:bodyPr/>
        <a:lstStyle/>
        <a:p>
          <a:endParaRPr lang="en-US"/>
        </a:p>
      </dgm:t>
    </dgm:pt>
    <dgm:pt modelId="{773F0915-AA29-FC4E-B66A-4220406CF9D6}">
      <dgm:prSet/>
      <dgm:spPr/>
      <dgm:t>
        <a:bodyPr/>
        <a:lstStyle/>
        <a:p>
          <a:pPr>
            <a:lnSpc>
              <a:spcPct val="100000"/>
            </a:lnSpc>
          </a:pPr>
          <a:r>
            <a:rPr lang="en-US" dirty="0"/>
            <a:t>Provide Overview of You Get What You Measure</a:t>
          </a:r>
        </a:p>
      </dgm:t>
    </dgm:pt>
    <dgm:pt modelId="{E4298484-FC68-6A49-BDB6-0846D4781FEA}" type="parTrans" cxnId="{94878955-48FB-D444-BB44-91529E7E72F3}">
      <dgm:prSet/>
      <dgm:spPr/>
      <dgm:t>
        <a:bodyPr/>
        <a:lstStyle/>
        <a:p>
          <a:endParaRPr lang="en-US"/>
        </a:p>
      </dgm:t>
    </dgm:pt>
    <dgm:pt modelId="{4A0DB4BF-C542-1D41-9614-0703E75FEB57}" type="sibTrans" cxnId="{94878955-48FB-D444-BB44-91529E7E72F3}">
      <dgm:prSet/>
      <dgm:spPr/>
      <dgm:t>
        <a:bodyPr/>
        <a:lstStyle/>
        <a:p>
          <a:endParaRPr lang="en-US"/>
        </a:p>
      </dgm:t>
    </dgm:pt>
    <dgm:pt modelId="{B5FF4BCC-EDD6-CD47-8506-ED2199593C00}">
      <dgm:prSet/>
      <dgm:spPr/>
      <dgm:t>
        <a:bodyPr/>
        <a:lstStyle/>
        <a:p>
          <a:pPr>
            <a:lnSpc>
              <a:spcPct val="100000"/>
            </a:lnSpc>
          </a:pPr>
          <a:r>
            <a:rPr lang="en-US" dirty="0"/>
            <a:t>Present some ideas for integrating human centered design process and YGWYM </a:t>
          </a:r>
        </a:p>
      </dgm:t>
    </dgm:pt>
    <dgm:pt modelId="{B724AE07-4E63-EB4F-9817-4BD5D2AA7FA4}" type="parTrans" cxnId="{79A0283C-2F8A-B84F-A71F-9B8725AB7D76}">
      <dgm:prSet/>
      <dgm:spPr/>
      <dgm:t>
        <a:bodyPr/>
        <a:lstStyle/>
        <a:p>
          <a:endParaRPr lang="en-US"/>
        </a:p>
      </dgm:t>
    </dgm:pt>
    <dgm:pt modelId="{5CB66E97-03EF-2A4F-92F1-67245E22C739}" type="sibTrans" cxnId="{79A0283C-2F8A-B84F-A71F-9B8725AB7D76}">
      <dgm:prSet/>
      <dgm:spPr/>
      <dgm:t>
        <a:bodyPr/>
        <a:lstStyle/>
        <a:p>
          <a:endParaRPr lang="en-US"/>
        </a:p>
      </dgm:t>
    </dgm:pt>
    <dgm:pt modelId="{BFDE6D64-48DC-4B07-A22D-70EA625C6B41}" type="pres">
      <dgm:prSet presAssocID="{E58DB2ED-687F-46AE-91D4-45AE3702F54D}" presName="root" presStyleCnt="0">
        <dgm:presLayoutVars>
          <dgm:dir/>
          <dgm:resizeHandles val="exact"/>
        </dgm:presLayoutVars>
      </dgm:prSet>
      <dgm:spPr/>
    </dgm:pt>
    <dgm:pt modelId="{042805A5-5191-4F34-B6FD-2182E47C31E0}" type="pres">
      <dgm:prSet presAssocID="{B058D378-1BF9-4D6B-A27A-27B43553C6AA}" presName="compNode" presStyleCnt="0"/>
      <dgm:spPr/>
    </dgm:pt>
    <dgm:pt modelId="{4F2C2EFB-63C6-453F-A0EC-BF2807F86783}" type="pres">
      <dgm:prSet presAssocID="{B058D378-1BF9-4D6B-A27A-27B43553C6AA}" presName="bgRect" presStyleLbl="bgShp" presStyleIdx="0" presStyleCnt="5"/>
      <dgm:spPr/>
    </dgm:pt>
    <dgm:pt modelId="{01B1814A-09E3-4A38-A720-4A8F0848905B}" type="pres">
      <dgm:prSet presAssocID="{B058D378-1BF9-4D6B-A27A-27B43553C6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63517B47-A9CA-403B-A177-F916737B7753}" type="pres">
      <dgm:prSet presAssocID="{B058D378-1BF9-4D6B-A27A-27B43553C6AA}" presName="spaceRect" presStyleCnt="0"/>
      <dgm:spPr/>
    </dgm:pt>
    <dgm:pt modelId="{E8A26044-483B-4F2F-BA7C-C5489A3319AB}" type="pres">
      <dgm:prSet presAssocID="{B058D378-1BF9-4D6B-A27A-27B43553C6AA}" presName="parTx" presStyleLbl="revTx" presStyleIdx="0" presStyleCnt="5">
        <dgm:presLayoutVars>
          <dgm:chMax val="0"/>
          <dgm:chPref val="0"/>
        </dgm:presLayoutVars>
      </dgm:prSet>
      <dgm:spPr/>
    </dgm:pt>
    <dgm:pt modelId="{7E020F59-7160-4E35-B033-7261DBC01B57}" type="pres">
      <dgm:prSet presAssocID="{BD4F115A-56DE-444D-BC41-625622A38443}" presName="sibTrans" presStyleCnt="0"/>
      <dgm:spPr/>
    </dgm:pt>
    <dgm:pt modelId="{56F5F616-D171-42D7-85B7-CFAC089556A7}" type="pres">
      <dgm:prSet presAssocID="{4127A9D6-5CC8-4C87-92E0-FE7FEC2524FC}" presName="compNode" presStyleCnt="0"/>
      <dgm:spPr/>
    </dgm:pt>
    <dgm:pt modelId="{0BA67CAE-AAB2-400C-8557-DCA61DFF1FA4}" type="pres">
      <dgm:prSet presAssocID="{4127A9D6-5CC8-4C87-92E0-FE7FEC2524FC}" presName="bgRect" presStyleLbl="bgShp" presStyleIdx="1" presStyleCnt="5"/>
      <dgm:spPr/>
    </dgm:pt>
    <dgm:pt modelId="{7C6434D7-19A0-4C1D-B288-3F3C68EBE1C7}" type="pres">
      <dgm:prSet presAssocID="{4127A9D6-5CC8-4C87-92E0-FE7FEC2524F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B7D40CF2-DF74-40D3-8369-BB15B0F332D1}" type="pres">
      <dgm:prSet presAssocID="{4127A9D6-5CC8-4C87-92E0-FE7FEC2524FC}" presName="spaceRect" presStyleCnt="0"/>
      <dgm:spPr/>
    </dgm:pt>
    <dgm:pt modelId="{92FA7819-6A73-4017-AC82-7EB310C2A43B}" type="pres">
      <dgm:prSet presAssocID="{4127A9D6-5CC8-4C87-92E0-FE7FEC2524FC}" presName="parTx" presStyleLbl="revTx" presStyleIdx="1" presStyleCnt="5">
        <dgm:presLayoutVars>
          <dgm:chMax val="0"/>
          <dgm:chPref val="0"/>
        </dgm:presLayoutVars>
      </dgm:prSet>
      <dgm:spPr/>
    </dgm:pt>
    <dgm:pt modelId="{F0F0534E-4940-490B-A0D9-C9FC7255A9C8}" type="pres">
      <dgm:prSet presAssocID="{E1DD8747-4EEB-4DDB-AFE4-EA57194E26FF}" presName="sibTrans" presStyleCnt="0"/>
      <dgm:spPr/>
    </dgm:pt>
    <dgm:pt modelId="{018E0EB8-4A5B-A64F-9DF7-96ED93B3CA68}" type="pres">
      <dgm:prSet presAssocID="{773F0915-AA29-FC4E-B66A-4220406CF9D6}" presName="compNode" presStyleCnt="0"/>
      <dgm:spPr/>
    </dgm:pt>
    <dgm:pt modelId="{91AAD3BE-2928-D248-897D-E253BA91F9CE}" type="pres">
      <dgm:prSet presAssocID="{773F0915-AA29-FC4E-B66A-4220406CF9D6}" presName="bgRect" presStyleLbl="bgShp" presStyleIdx="2" presStyleCnt="5"/>
      <dgm:spPr/>
    </dgm:pt>
    <dgm:pt modelId="{87163854-1F98-3B4A-AB38-BFA056982B48}" type="pres">
      <dgm:prSet presAssocID="{773F0915-AA29-FC4E-B66A-4220406CF9D6}"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bacus with solid fill"/>
        </a:ext>
      </dgm:extLst>
    </dgm:pt>
    <dgm:pt modelId="{7244F6DF-7888-0D4D-85A3-2F5911B3B84C}" type="pres">
      <dgm:prSet presAssocID="{773F0915-AA29-FC4E-B66A-4220406CF9D6}" presName="spaceRect" presStyleCnt="0"/>
      <dgm:spPr/>
    </dgm:pt>
    <dgm:pt modelId="{179A6F37-A581-EA4A-9EEB-22D5F180BB46}" type="pres">
      <dgm:prSet presAssocID="{773F0915-AA29-FC4E-B66A-4220406CF9D6}" presName="parTx" presStyleLbl="revTx" presStyleIdx="2" presStyleCnt="5">
        <dgm:presLayoutVars>
          <dgm:chMax val="0"/>
          <dgm:chPref val="0"/>
        </dgm:presLayoutVars>
      </dgm:prSet>
      <dgm:spPr/>
    </dgm:pt>
    <dgm:pt modelId="{765EF98E-BD1F-5247-95AF-AA3C1DF4A17B}" type="pres">
      <dgm:prSet presAssocID="{4A0DB4BF-C542-1D41-9614-0703E75FEB57}" presName="sibTrans" presStyleCnt="0"/>
      <dgm:spPr/>
    </dgm:pt>
    <dgm:pt modelId="{0851733D-65DC-495A-9697-F0355FD7C9F0}" type="pres">
      <dgm:prSet presAssocID="{63376176-353B-4282-8288-E5FD812B65D4}" presName="compNode" presStyleCnt="0"/>
      <dgm:spPr/>
    </dgm:pt>
    <dgm:pt modelId="{F89DE954-CDFC-46F2-BABC-41114443D2AB}" type="pres">
      <dgm:prSet presAssocID="{63376176-353B-4282-8288-E5FD812B65D4}" presName="bgRect" presStyleLbl="bgShp" presStyleIdx="3" presStyleCnt="5"/>
      <dgm:spPr/>
    </dgm:pt>
    <dgm:pt modelId="{AB33D796-9099-4888-8EF5-5DCC337C3A00}" type="pres">
      <dgm:prSet presAssocID="{63376176-353B-4282-8288-E5FD812B65D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694F69EA-13AF-4EEF-B081-5BD401808BFA}" type="pres">
      <dgm:prSet presAssocID="{63376176-353B-4282-8288-E5FD812B65D4}" presName="spaceRect" presStyleCnt="0"/>
      <dgm:spPr/>
    </dgm:pt>
    <dgm:pt modelId="{B374F9BD-4546-462D-BCD6-AADF672D393A}" type="pres">
      <dgm:prSet presAssocID="{63376176-353B-4282-8288-E5FD812B65D4}" presName="parTx" presStyleLbl="revTx" presStyleIdx="3" presStyleCnt="5">
        <dgm:presLayoutVars>
          <dgm:chMax val="0"/>
          <dgm:chPref val="0"/>
        </dgm:presLayoutVars>
      </dgm:prSet>
      <dgm:spPr/>
    </dgm:pt>
    <dgm:pt modelId="{DDA585F0-EC38-4942-931C-DC428746C0E1}" type="pres">
      <dgm:prSet presAssocID="{8FD9347F-C2A9-448D-9964-AC500B90796C}" presName="sibTrans" presStyleCnt="0"/>
      <dgm:spPr/>
    </dgm:pt>
    <dgm:pt modelId="{453103B4-5690-7C48-9F6D-EFB8E758641B}" type="pres">
      <dgm:prSet presAssocID="{B5FF4BCC-EDD6-CD47-8506-ED2199593C00}" presName="compNode" presStyleCnt="0"/>
      <dgm:spPr/>
    </dgm:pt>
    <dgm:pt modelId="{CE1F7520-AEAB-BE44-9A7A-AC3525A73132}" type="pres">
      <dgm:prSet presAssocID="{B5FF4BCC-EDD6-CD47-8506-ED2199593C00}" presName="bgRect" presStyleLbl="bgShp" presStyleIdx="4" presStyleCnt="5"/>
      <dgm:spPr/>
    </dgm:pt>
    <dgm:pt modelId="{869FB780-EB2E-2947-AE5C-83C49903D1E6}" type="pres">
      <dgm:prSet presAssocID="{B5FF4BCC-EDD6-CD47-8506-ED2199593C00}"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rchitecture with solid fill"/>
        </a:ext>
      </dgm:extLst>
    </dgm:pt>
    <dgm:pt modelId="{9FBB3BC0-A5DC-C34A-84D2-B228E8FAE501}" type="pres">
      <dgm:prSet presAssocID="{B5FF4BCC-EDD6-CD47-8506-ED2199593C00}" presName="spaceRect" presStyleCnt="0"/>
      <dgm:spPr/>
    </dgm:pt>
    <dgm:pt modelId="{EAAC3380-CE6F-FB40-A56D-7B81CB70E443}" type="pres">
      <dgm:prSet presAssocID="{B5FF4BCC-EDD6-CD47-8506-ED2199593C00}" presName="parTx" presStyleLbl="revTx" presStyleIdx="4" presStyleCnt="5">
        <dgm:presLayoutVars>
          <dgm:chMax val="0"/>
          <dgm:chPref val="0"/>
        </dgm:presLayoutVars>
      </dgm:prSet>
      <dgm:spPr/>
    </dgm:pt>
  </dgm:ptLst>
  <dgm:cxnLst>
    <dgm:cxn modelId="{B43E0A18-F4A9-394D-86ED-450220E05381}" type="presOf" srcId="{B5FF4BCC-EDD6-CD47-8506-ED2199593C00}" destId="{EAAC3380-CE6F-FB40-A56D-7B81CB70E443}" srcOrd="0" destOrd="0" presId="urn:microsoft.com/office/officeart/2018/2/layout/IconVerticalSolidList"/>
    <dgm:cxn modelId="{79A0283C-2F8A-B84F-A71F-9B8725AB7D76}" srcId="{E58DB2ED-687F-46AE-91D4-45AE3702F54D}" destId="{B5FF4BCC-EDD6-CD47-8506-ED2199593C00}" srcOrd="4" destOrd="0" parTransId="{B724AE07-4E63-EB4F-9817-4BD5D2AA7FA4}" sibTransId="{5CB66E97-03EF-2A4F-92F1-67245E22C739}"/>
    <dgm:cxn modelId="{94878955-48FB-D444-BB44-91529E7E72F3}" srcId="{E58DB2ED-687F-46AE-91D4-45AE3702F54D}" destId="{773F0915-AA29-FC4E-B66A-4220406CF9D6}" srcOrd="2" destOrd="0" parTransId="{E4298484-FC68-6A49-BDB6-0846D4781FEA}" sibTransId="{4A0DB4BF-C542-1D41-9614-0703E75FEB57}"/>
    <dgm:cxn modelId="{827DED67-EB0C-43C1-A089-72E0CA1ADD15}" srcId="{E58DB2ED-687F-46AE-91D4-45AE3702F54D}" destId="{B058D378-1BF9-4D6B-A27A-27B43553C6AA}" srcOrd="0" destOrd="0" parTransId="{3ED04CDA-50FE-4200-8ED4-6C6B8B89E8A3}" sibTransId="{BD4F115A-56DE-444D-BC41-625622A38443}"/>
    <dgm:cxn modelId="{AD00E16F-A62A-4011-9100-70A22CF812F2}" type="presOf" srcId="{E58DB2ED-687F-46AE-91D4-45AE3702F54D}" destId="{BFDE6D64-48DC-4B07-A22D-70EA625C6B41}" srcOrd="0" destOrd="0" presId="urn:microsoft.com/office/officeart/2018/2/layout/IconVerticalSolidList"/>
    <dgm:cxn modelId="{80C4EA72-23B4-2948-87FC-CF0F7FFB03C9}" type="presOf" srcId="{773F0915-AA29-FC4E-B66A-4220406CF9D6}" destId="{179A6F37-A581-EA4A-9EEB-22D5F180BB46}" srcOrd="0" destOrd="0" presId="urn:microsoft.com/office/officeart/2018/2/layout/IconVerticalSolidList"/>
    <dgm:cxn modelId="{75F1F47B-F16E-4FA2-A562-C6B3D264CCB5}" type="presOf" srcId="{4127A9D6-5CC8-4C87-92E0-FE7FEC2524FC}" destId="{92FA7819-6A73-4017-AC82-7EB310C2A43B}" srcOrd="0" destOrd="0" presId="urn:microsoft.com/office/officeart/2018/2/layout/IconVerticalSolidList"/>
    <dgm:cxn modelId="{B3F6E69B-A850-4036-9F38-653D2C7FECBD}" srcId="{E58DB2ED-687F-46AE-91D4-45AE3702F54D}" destId="{4127A9D6-5CC8-4C87-92E0-FE7FEC2524FC}" srcOrd="1" destOrd="0" parTransId="{1B81FD56-D249-4B65-A1EE-7CC32DB3D222}" sibTransId="{E1DD8747-4EEB-4DDB-AFE4-EA57194E26FF}"/>
    <dgm:cxn modelId="{A436B8A0-8A85-4E2E-A8E9-97B3FCFBCFC3}" srcId="{E58DB2ED-687F-46AE-91D4-45AE3702F54D}" destId="{63376176-353B-4282-8288-E5FD812B65D4}" srcOrd="3" destOrd="0" parTransId="{B050E495-7D46-4099-B3F8-847DA7E65600}" sibTransId="{8FD9347F-C2A9-448D-9964-AC500B90796C}"/>
    <dgm:cxn modelId="{BB4C8BA5-C223-4FBD-9EF4-DFE4334273FF}" type="presOf" srcId="{63376176-353B-4282-8288-E5FD812B65D4}" destId="{B374F9BD-4546-462D-BCD6-AADF672D393A}" srcOrd="0" destOrd="0" presId="urn:microsoft.com/office/officeart/2018/2/layout/IconVerticalSolidList"/>
    <dgm:cxn modelId="{58E4D1FA-13B5-4C0E-BA1F-A9F607007A35}" type="presOf" srcId="{B058D378-1BF9-4D6B-A27A-27B43553C6AA}" destId="{E8A26044-483B-4F2F-BA7C-C5489A3319AB}" srcOrd="0" destOrd="0" presId="urn:microsoft.com/office/officeart/2018/2/layout/IconVerticalSolidList"/>
    <dgm:cxn modelId="{F419B926-AF4E-47DB-B3A4-70DBA06DAED2}" type="presParOf" srcId="{BFDE6D64-48DC-4B07-A22D-70EA625C6B41}" destId="{042805A5-5191-4F34-B6FD-2182E47C31E0}" srcOrd="0" destOrd="0" presId="urn:microsoft.com/office/officeart/2018/2/layout/IconVerticalSolidList"/>
    <dgm:cxn modelId="{DB831CFE-7737-46E6-A75B-FC15FED69CB1}" type="presParOf" srcId="{042805A5-5191-4F34-B6FD-2182E47C31E0}" destId="{4F2C2EFB-63C6-453F-A0EC-BF2807F86783}" srcOrd="0" destOrd="0" presId="urn:microsoft.com/office/officeart/2018/2/layout/IconVerticalSolidList"/>
    <dgm:cxn modelId="{1BA55508-C830-48E7-9A4D-01B61B12B8A5}" type="presParOf" srcId="{042805A5-5191-4F34-B6FD-2182E47C31E0}" destId="{01B1814A-09E3-4A38-A720-4A8F0848905B}" srcOrd="1" destOrd="0" presId="urn:microsoft.com/office/officeart/2018/2/layout/IconVerticalSolidList"/>
    <dgm:cxn modelId="{BF12BF7B-339A-4F5D-B6AC-90A13F46AB8D}" type="presParOf" srcId="{042805A5-5191-4F34-B6FD-2182E47C31E0}" destId="{63517B47-A9CA-403B-A177-F916737B7753}" srcOrd="2" destOrd="0" presId="urn:microsoft.com/office/officeart/2018/2/layout/IconVerticalSolidList"/>
    <dgm:cxn modelId="{ACD9701B-34F5-402D-AC3C-1CDB171308EC}" type="presParOf" srcId="{042805A5-5191-4F34-B6FD-2182E47C31E0}" destId="{E8A26044-483B-4F2F-BA7C-C5489A3319AB}" srcOrd="3" destOrd="0" presId="urn:microsoft.com/office/officeart/2018/2/layout/IconVerticalSolidList"/>
    <dgm:cxn modelId="{B6C1F24F-4912-4718-BAFB-E8ACFBB6528B}" type="presParOf" srcId="{BFDE6D64-48DC-4B07-A22D-70EA625C6B41}" destId="{7E020F59-7160-4E35-B033-7261DBC01B57}" srcOrd="1" destOrd="0" presId="urn:microsoft.com/office/officeart/2018/2/layout/IconVerticalSolidList"/>
    <dgm:cxn modelId="{6B1FFC7A-8CBB-4B75-AC09-3861BFABD1FD}" type="presParOf" srcId="{BFDE6D64-48DC-4B07-A22D-70EA625C6B41}" destId="{56F5F616-D171-42D7-85B7-CFAC089556A7}" srcOrd="2" destOrd="0" presId="urn:microsoft.com/office/officeart/2018/2/layout/IconVerticalSolidList"/>
    <dgm:cxn modelId="{282727D3-7F35-437D-A154-A4EDAD222822}" type="presParOf" srcId="{56F5F616-D171-42D7-85B7-CFAC089556A7}" destId="{0BA67CAE-AAB2-400C-8557-DCA61DFF1FA4}" srcOrd="0" destOrd="0" presId="urn:microsoft.com/office/officeart/2018/2/layout/IconVerticalSolidList"/>
    <dgm:cxn modelId="{9925A1E8-D32C-41CB-AC04-91FBE5B999CA}" type="presParOf" srcId="{56F5F616-D171-42D7-85B7-CFAC089556A7}" destId="{7C6434D7-19A0-4C1D-B288-3F3C68EBE1C7}" srcOrd="1" destOrd="0" presId="urn:microsoft.com/office/officeart/2018/2/layout/IconVerticalSolidList"/>
    <dgm:cxn modelId="{3FC5CA4E-A62D-42A9-B193-8FD5F6F9FA2C}" type="presParOf" srcId="{56F5F616-D171-42D7-85B7-CFAC089556A7}" destId="{B7D40CF2-DF74-40D3-8369-BB15B0F332D1}" srcOrd="2" destOrd="0" presId="urn:microsoft.com/office/officeart/2018/2/layout/IconVerticalSolidList"/>
    <dgm:cxn modelId="{CA65A788-6E64-4B70-8039-52FF5761577B}" type="presParOf" srcId="{56F5F616-D171-42D7-85B7-CFAC089556A7}" destId="{92FA7819-6A73-4017-AC82-7EB310C2A43B}" srcOrd="3" destOrd="0" presId="urn:microsoft.com/office/officeart/2018/2/layout/IconVerticalSolidList"/>
    <dgm:cxn modelId="{49EEDC32-D982-4442-BB13-AE2FDEA123CC}" type="presParOf" srcId="{BFDE6D64-48DC-4B07-A22D-70EA625C6B41}" destId="{F0F0534E-4940-490B-A0D9-C9FC7255A9C8}" srcOrd="3" destOrd="0" presId="urn:microsoft.com/office/officeart/2018/2/layout/IconVerticalSolidList"/>
    <dgm:cxn modelId="{72834E50-53F1-5046-88FA-D499BCA44DE7}" type="presParOf" srcId="{BFDE6D64-48DC-4B07-A22D-70EA625C6B41}" destId="{018E0EB8-4A5B-A64F-9DF7-96ED93B3CA68}" srcOrd="4" destOrd="0" presId="urn:microsoft.com/office/officeart/2018/2/layout/IconVerticalSolidList"/>
    <dgm:cxn modelId="{F1154FCF-EDE7-8946-BFC8-8894E7612414}" type="presParOf" srcId="{018E0EB8-4A5B-A64F-9DF7-96ED93B3CA68}" destId="{91AAD3BE-2928-D248-897D-E253BA91F9CE}" srcOrd="0" destOrd="0" presId="urn:microsoft.com/office/officeart/2018/2/layout/IconVerticalSolidList"/>
    <dgm:cxn modelId="{0470FA19-AD1E-CC42-9346-132465770DF2}" type="presParOf" srcId="{018E0EB8-4A5B-A64F-9DF7-96ED93B3CA68}" destId="{87163854-1F98-3B4A-AB38-BFA056982B48}" srcOrd="1" destOrd="0" presId="urn:microsoft.com/office/officeart/2018/2/layout/IconVerticalSolidList"/>
    <dgm:cxn modelId="{435B9AB0-76B6-C544-8300-A3176954B7F1}" type="presParOf" srcId="{018E0EB8-4A5B-A64F-9DF7-96ED93B3CA68}" destId="{7244F6DF-7888-0D4D-85A3-2F5911B3B84C}" srcOrd="2" destOrd="0" presId="urn:microsoft.com/office/officeart/2018/2/layout/IconVerticalSolidList"/>
    <dgm:cxn modelId="{C66AC29D-0CE9-2E41-95C4-6B42B2E9B01D}" type="presParOf" srcId="{018E0EB8-4A5B-A64F-9DF7-96ED93B3CA68}" destId="{179A6F37-A581-EA4A-9EEB-22D5F180BB46}" srcOrd="3" destOrd="0" presId="urn:microsoft.com/office/officeart/2018/2/layout/IconVerticalSolidList"/>
    <dgm:cxn modelId="{F2AC531D-6032-004A-A58F-970D7B1B74F4}" type="presParOf" srcId="{BFDE6D64-48DC-4B07-A22D-70EA625C6B41}" destId="{765EF98E-BD1F-5247-95AF-AA3C1DF4A17B}" srcOrd="5" destOrd="0" presId="urn:microsoft.com/office/officeart/2018/2/layout/IconVerticalSolidList"/>
    <dgm:cxn modelId="{EFFA1E9F-BB37-4FE0-93B2-4EFD534D3F6B}" type="presParOf" srcId="{BFDE6D64-48DC-4B07-A22D-70EA625C6B41}" destId="{0851733D-65DC-495A-9697-F0355FD7C9F0}" srcOrd="6" destOrd="0" presId="urn:microsoft.com/office/officeart/2018/2/layout/IconVerticalSolidList"/>
    <dgm:cxn modelId="{CD397380-EA4B-418D-8C7E-5726D0FD2639}" type="presParOf" srcId="{0851733D-65DC-495A-9697-F0355FD7C9F0}" destId="{F89DE954-CDFC-46F2-BABC-41114443D2AB}" srcOrd="0" destOrd="0" presId="urn:microsoft.com/office/officeart/2018/2/layout/IconVerticalSolidList"/>
    <dgm:cxn modelId="{5AE3BF3A-1A8E-4FA7-BF47-E63397611BF0}" type="presParOf" srcId="{0851733D-65DC-495A-9697-F0355FD7C9F0}" destId="{AB33D796-9099-4888-8EF5-5DCC337C3A00}" srcOrd="1" destOrd="0" presId="urn:microsoft.com/office/officeart/2018/2/layout/IconVerticalSolidList"/>
    <dgm:cxn modelId="{30451205-3E91-45CA-B619-4FD51A226D09}" type="presParOf" srcId="{0851733D-65DC-495A-9697-F0355FD7C9F0}" destId="{694F69EA-13AF-4EEF-B081-5BD401808BFA}" srcOrd="2" destOrd="0" presId="urn:microsoft.com/office/officeart/2018/2/layout/IconVerticalSolidList"/>
    <dgm:cxn modelId="{2F8B3D6F-8338-4A90-969C-624C2B9A6B24}" type="presParOf" srcId="{0851733D-65DC-495A-9697-F0355FD7C9F0}" destId="{B374F9BD-4546-462D-BCD6-AADF672D393A}" srcOrd="3" destOrd="0" presId="urn:microsoft.com/office/officeart/2018/2/layout/IconVerticalSolidList"/>
    <dgm:cxn modelId="{8EC916DB-DE45-EF40-A448-74CCE9AC2591}" type="presParOf" srcId="{BFDE6D64-48DC-4B07-A22D-70EA625C6B41}" destId="{DDA585F0-EC38-4942-931C-DC428746C0E1}" srcOrd="7" destOrd="0" presId="urn:microsoft.com/office/officeart/2018/2/layout/IconVerticalSolidList"/>
    <dgm:cxn modelId="{4B52088E-03C9-D948-B182-0CABAA015A1F}" type="presParOf" srcId="{BFDE6D64-48DC-4B07-A22D-70EA625C6B41}" destId="{453103B4-5690-7C48-9F6D-EFB8E758641B}" srcOrd="8" destOrd="0" presId="urn:microsoft.com/office/officeart/2018/2/layout/IconVerticalSolidList"/>
    <dgm:cxn modelId="{7BAD8DC7-198D-C943-86A3-D3264D144967}" type="presParOf" srcId="{453103B4-5690-7C48-9F6D-EFB8E758641B}" destId="{CE1F7520-AEAB-BE44-9A7A-AC3525A73132}" srcOrd="0" destOrd="0" presId="urn:microsoft.com/office/officeart/2018/2/layout/IconVerticalSolidList"/>
    <dgm:cxn modelId="{6EB7A8C7-1B84-D243-B318-3DF2B807712A}" type="presParOf" srcId="{453103B4-5690-7C48-9F6D-EFB8E758641B}" destId="{869FB780-EB2E-2947-AE5C-83C49903D1E6}" srcOrd="1" destOrd="0" presId="urn:microsoft.com/office/officeart/2018/2/layout/IconVerticalSolidList"/>
    <dgm:cxn modelId="{1B882A07-B0AA-7F42-8F89-6A0257E8DDEF}" type="presParOf" srcId="{453103B4-5690-7C48-9F6D-EFB8E758641B}" destId="{9FBB3BC0-A5DC-C34A-84D2-B228E8FAE501}" srcOrd="2" destOrd="0" presId="urn:microsoft.com/office/officeart/2018/2/layout/IconVerticalSolidList"/>
    <dgm:cxn modelId="{5CFB6BFF-127C-4C4C-A088-9ED78B31D89B}" type="presParOf" srcId="{453103B4-5690-7C48-9F6D-EFB8E758641B}" destId="{EAAC3380-CE6F-FB40-A56D-7B81CB70E4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A8607F-046F-43F2-B08B-F33A988B748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35A8332-02AA-482E-A6A7-249168B421EC}">
      <dgm:prSet/>
      <dgm:spPr/>
      <dgm:t>
        <a:bodyPr/>
        <a:lstStyle/>
        <a:p>
          <a:r>
            <a:rPr lang="en-US" dirty="0"/>
            <a:t>Integrate evaluation, measurement and a focus on outcomes into the process of CCAM-TAC project design from the start. </a:t>
          </a:r>
        </a:p>
      </dgm:t>
    </dgm:pt>
    <dgm:pt modelId="{204C6C2A-E017-404B-96B5-167B4D7F0AD0}" type="parTrans" cxnId="{9F407968-C7E2-4E1C-871E-0575C7F40051}">
      <dgm:prSet/>
      <dgm:spPr/>
      <dgm:t>
        <a:bodyPr/>
        <a:lstStyle/>
        <a:p>
          <a:endParaRPr lang="en-US"/>
        </a:p>
      </dgm:t>
    </dgm:pt>
    <dgm:pt modelId="{54149017-10A6-4D9B-A32B-75C4147BE6F1}" type="sibTrans" cxnId="{9F407968-C7E2-4E1C-871E-0575C7F40051}">
      <dgm:prSet/>
      <dgm:spPr/>
      <dgm:t>
        <a:bodyPr/>
        <a:lstStyle/>
        <a:p>
          <a:endParaRPr lang="en-US"/>
        </a:p>
      </dgm:t>
    </dgm:pt>
    <dgm:pt modelId="{FB6FB0BD-47AE-44C8-BFBD-535F7AA65344}">
      <dgm:prSet/>
      <dgm:spPr/>
      <dgm:t>
        <a:bodyPr/>
        <a:lstStyle/>
        <a:p>
          <a:r>
            <a:rPr lang="en-US" dirty="0"/>
            <a:t>Support this integration through training, curriculum development, capacity building and coaching with CCAM-TAC, grantees, etc.</a:t>
          </a:r>
        </a:p>
      </dgm:t>
    </dgm:pt>
    <dgm:pt modelId="{F68B6497-04ED-4E8D-91F4-DFAF4C322841}" type="parTrans" cxnId="{AB81817C-7A0D-4988-B6DB-FF902456EEE9}">
      <dgm:prSet/>
      <dgm:spPr/>
      <dgm:t>
        <a:bodyPr/>
        <a:lstStyle/>
        <a:p>
          <a:endParaRPr lang="en-US"/>
        </a:p>
      </dgm:t>
    </dgm:pt>
    <dgm:pt modelId="{AAAA2671-B849-4732-8039-635A987CAC8A}" type="sibTrans" cxnId="{AB81817C-7A0D-4988-B6DB-FF902456EEE9}">
      <dgm:prSet/>
      <dgm:spPr/>
      <dgm:t>
        <a:bodyPr/>
        <a:lstStyle/>
        <a:p>
          <a:endParaRPr lang="en-US"/>
        </a:p>
      </dgm:t>
    </dgm:pt>
    <dgm:pt modelId="{DBBC9451-599D-46AD-B935-8E40223286AF}">
      <dgm:prSet/>
      <dgm:spPr/>
      <dgm:t>
        <a:bodyPr/>
        <a:lstStyle/>
        <a:p>
          <a:r>
            <a:rPr lang="en-US"/>
            <a:t>Develop reporting tools and schedule. </a:t>
          </a:r>
        </a:p>
      </dgm:t>
    </dgm:pt>
    <dgm:pt modelId="{DD7A771B-7CF6-423E-9B6A-357EE10B1309}" type="parTrans" cxnId="{C032F88A-65E9-4D27-9E46-B1776820E378}">
      <dgm:prSet/>
      <dgm:spPr/>
      <dgm:t>
        <a:bodyPr/>
        <a:lstStyle/>
        <a:p>
          <a:endParaRPr lang="en-US"/>
        </a:p>
      </dgm:t>
    </dgm:pt>
    <dgm:pt modelId="{6AAFA8DA-F2FD-47BB-BF49-638A55DB8507}" type="sibTrans" cxnId="{C032F88A-65E9-4D27-9E46-B1776820E378}">
      <dgm:prSet/>
      <dgm:spPr/>
      <dgm:t>
        <a:bodyPr/>
        <a:lstStyle/>
        <a:p>
          <a:endParaRPr lang="en-US"/>
        </a:p>
      </dgm:t>
    </dgm:pt>
    <dgm:pt modelId="{697B0F6A-9E6C-4D70-8F4C-559F24BA29C7}">
      <dgm:prSet/>
      <dgm:spPr/>
      <dgm:t>
        <a:bodyPr/>
        <a:lstStyle/>
        <a:p>
          <a:r>
            <a:rPr lang="en-US" dirty="0"/>
            <a:t>Evaluate/measure the success of CCAM-TAC TA. </a:t>
          </a:r>
        </a:p>
      </dgm:t>
    </dgm:pt>
    <dgm:pt modelId="{3A8ECDD2-A90C-4E53-9C82-27AA35DC1398}" type="parTrans" cxnId="{B65CB38F-1939-4CFC-BABF-25B0EE5CCEC5}">
      <dgm:prSet/>
      <dgm:spPr/>
      <dgm:t>
        <a:bodyPr/>
        <a:lstStyle/>
        <a:p>
          <a:endParaRPr lang="en-US"/>
        </a:p>
      </dgm:t>
    </dgm:pt>
    <dgm:pt modelId="{8A201028-7B22-46AF-9916-F75714018508}" type="sibTrans" cxnId="{B65CB38F-1939-4CFC-BABF-25B0EE5CCEC5}">
      <dgm:prSet/>
      <dgm:spPr/>
      <dgm:t>
        <a:bodyPr/>
        <a:lstStyle/>
        <a:p>
          <a:endParaRPr lang="en-US"/>
        </a:p>
      </dgm:t>
    </dgm:pt>
    <dgm:pt modelId="{34E053EF-EEA7-4AA9-9EE7-2FEE7E4F3DC5}" type="pres">
      <dgm:prSet presAssocID="{FBA8607F-046F-43F2-B08B-F33A988B7484}" presName="root" presStyleCnt="0">
        <dgm:presLayoutVars>
          <dgm:dir/>
          <dgm:resizeHandles val="exact"/>
        </dgm:presLayoutVars>
      </dgm:prSet>
      <dgm:spPr/>
    </dgm:pt>
    <dgm:pt modelId="{CFC95058-13D1-4FC5-B181-E9811918D24A}" type="pres">
      <dgm:prSet presAssocID="{835A8332-02AA-482E-A6A7-249168B421EC}" presName="compNode" presStyleCnt="0"/>
      <dgm:spPr/>
    </dgm:pt>
    <dgm:pt modelId="{578765C0-533E-4AD8-9D4A-6B79AD295D5A}" type="pres">
      <dgm:prSet presAssocID="{835A8332-02AA-482E-A6A7-249168B421EC}" presName="bgRect" presStyleLbl="bgShp" presStyleIdx="0" presStyleCnt="4"/>
      <dgm:spPr/>
    </dgm:pt>
    <dgm:pt modelId="{7F981F1C-5BC5-47A5-BC8C-D5F9404D2C44}" type="pres">
      <dgm:prSet presAssocID="{835A8332-02AA-482E-A6A7-249168B421E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72C82AF4-5F75-462B-B578-4B35601ED245}" type="pres">
      <dgm:prSet presAssocID="{835A8332-02AA-482E-A6A7-249168B421EC}" presName="spaceRect" presStyleCnt="0"/>
      <dgm:spPr/>
    </dgm:pt>
    <dgm:pt modelId="{8293ECEA-2CA6-45C7-84F0-B013E4CAE6EB}" type="pres">
      <dgm:prSet presAssocID="{835A8332-02AA-482E-A6A7-249168B421EC}" presName="parTx" presStyleLbl="revTx" presStyleIdx="0" presStyleCnt="4">
        <dgm:presLayoutVars>
          <dgm:chMax val="0"/>
          <dgm:chPref val="0"/>
        </dgm:presLayoutVars>
      </dgm:prSet>
      <dgm:spPr/>
    </dgm:pt>
    <dgm:pt modelId="{D9DA8EFB-0002-4B7C-B284-B62B66D9CC15}" type="pres">
      <dgm:prSet presAssocID="{54149017-10A6-4D9B-A32B-75C4147BE6F1}" presName="sibTrans" presStyleCnt="0"/>
      <dgm:spPr/>
    </dgm:pt>
    <dgm:pt modelId="{97F17F3D-5B7B-42E5-9F15-6F7B84ACBB8A}" type="pres">
      <dgm:prSet presAssocID="{FB6FB0BD-47AE-44C8-BFBD-535F7AA65344}" presName="compNode" presStyleCnt="0"/>
      <dgm:spPr/>
    </dgm:pt>
    <dgm:pt modelId="{AE848E7A-6955-4952-8211-2C366307D453}" type="pres">
      <dgm:prSet presAssocID="{FB6FB0BD-47AE-44C8-BFBD-535F7AA65344}" presName="bgRect" presStyleLbl="bgShp" presStyleIdx="1" presStyleCnt="4"/>
      <dgm:spPr/>
    </dgm:pt>
    <dgm:pt modelId="{D141B5FE-CB2A-4AD2-9110-4C1AB1D1F07A}" type="pres">
      <dgm:prSet presAssocID="{FB6FB0BD-47AE-44C8-BFBD-535F7AA6534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77047C24-7914-4669-9685-40120750756A}" type="pres">
      <dgm:prSet presAssocID="{FB6FB0BD-47AE-44C8-BFBD-535F7AA65344}" presName="spaceRect" presStyleCnt="0"/>
      <dgm:spPr/>
    </dgm:pt>
    <dgm:pt modelId="{44216BC2-2D1C-48C0-BC87-C7A2F66EBC24}" type="pres">
      <dgm:prSet presAssocID="{FB6FB0BD-47AE-44C8-BFBD-535F7AA65344}" presName="parTx" presStyleLbl="revTx" presStyleIdx="1" presStyleCnt="4">
        <dgm:presLayoutVars>
          <dgm:chMax val="0"/>
          <dgm:chPref val="0"/>
        </dgm:presLayoutVars>
      </dgm:prSet>
      <dgm:spPr/>
    </dgm:pt>
    <dgm:pt modelId="{D9F198EC-09B3-41AA-94C7-16F6E5793B9D}" type="pres">
      <dgm:prSet presAssocID="{AAAA2671-B849-4732-8039-635A987CAC8A}" presName="sibTrans" presStyleCnt="0"/>
      <dgm:spPr/>
    </dgm:pt>
    <dgm:pt modelId="{BAFB7226-8DE4-484B-82C1-B36D99F85497}" type="pres">
      <dgm:prSet presAssocID="{DBBC9451-599D-46AD-B935-8E40223286AF}" presName="compNode" presStyleCnt="0"/>
      <dgm:spPr/>
    </dgm:pt>
    <dgm:pt modelId="{B03344DA-669F-4AC1-9D1B-74A1B828B064}" type="pres">
      <dgm:prSet presAssocID="{DBBC9451-599D-46AD-B935-8E40223286AF}" presName="bgRect" presStyleLbl="bgShp" presStyleIdx="2" presStyleCnt="4"/>
      <dgm:spPr/>
    </dgm:pt>
    <dgm:pt modelId="{3364BB4F-47CA-4B3A-8BD7-182F386C7758}" type="pres">
      <dgm:prSet presAssocID="{DBBC9451-599D-46AD-B935-8E40223286A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hly calendar"/>
        </a:ext>
      </dgm:extLst>
    </dgm:pt>
    <dgm:pt modelId="{89F42AFC-7E94-4F6F-81EF-B61DDDC29A2E}" type="pres">
      <dgm:prSet presAssocID="{DBBC9451-599D-46AD-B935-8E40223286AF}" presName="spaceRect" presStyleCnt="0"/>
      <dgm:spPr/>
    </dgm:pt>
    <dgm:pt modelId="{5E86F824-E90F-4727-ABC2-B52CF5EA9A51}" type="pres">
      <dgm:prSet presAssocID="{DBBC9451-599D-46AD-B935-8E40223286AF}" presName="parTx" presStyleLbl="revTx" presStyleIdx="2" presStyleCnt="4">
        <dgm:presLayoutVars>
          <dgm:chMax val="0"/>
          <dgm:chPref val="0"/>
        </dgm:presLayoutVars>
      </dgm:prSet>
      <dgm:spPr/>
    </dgm:pt>
    <dgm:pt modelId="{3645D0AB-634D-407C-95ED-76DB2AAD7AA5}" type="pres">
      <dgm:prSet presAssocID="{6AAFA8DA-F2FD-47BB-BF49-638A55DB8507}" presName="sibTrans" presStyleCnt="0"/>
      <dgm:spPr/>
    </dgm:pt>
    <dgm:pt modelId="{D29E12BB-F6EC-45D6-8837-45A3FE36858F}" type="pres">
      <dgm:prSet presAssocID="{697B0F6A-9E6C-4D70-8F4C-559F24BA29C7}" presName="compNode" presStyleCnt="0"/>
      <dgm:spPr/>
    </dgm:pt>
    <dgm:pt modelId="{D142A6C2-AD0E-4E43-A0C5-D40B5ADEB259}" type="pres">
      <dgm:prSet presAssocID="{697B0F6A-9E6C-4D70-8F4C-559F24BA29C7}" presName="bgRect" presStyleLbl="bgShp" presStyleIdx="3" presStyleCnt="4"/>
      <dgm:spPr/>
    </dgm:pt>
    <dgm:pt modelId="{2A03C4DF-D9DC-44DB-82B2-A71FDE205047}" type="pres">
      <dgm:prSet presAssocID="{697B0F6A-9E6C-4D70-8F4C-559F24BA29C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co"/>
        </a:ext>
      </dgm:extLst>
    </dgm:pt>
    <dgm:pt modelId="{4CFC57E6-00FE-468D-BC2E-A982ED9188D6}" type="pres">
      <dgm:prSet presAssocID="{697B0F6A-9E6C-4D70-8F4C-559F24BA29C7}" presName="spaceRect" presStyleCnt="0"/>
      <dgm:spPr/>
    </dgm:pt>
    <dgm:pt modelId="{71B154F1-F929-4713-AD05-7C2075173A3D}" type="pres">
      <dgm:prSet presAssocID="{697B0F6A-9E6C-4D70-8F4C-559F24BA29C7}" presName="parTx" presStyleLbl="revTx" presStyleIdx="3" presStyleCnt="4">
        <dgm:presLayoutVars>
          <dgm:chMax val="0"/>
          <dgm:chPref val="0"/>
        </dgm:presLayoutVars>
      </dgm:prSet>
      <dgm:spPr/>
    </dgm:pt>
  </dgm:ptLst>
  <dgm:cxnLst>
    <dgm:cxn modelId="{F3BC9820-2EB9-4B21-8BFE-D5B4D3D394A4}" type="presOf" srcId="{DBBC9451-599D-46AD-B935-8E40223286AF}" destId="{5E86F824-E90F-4727-ABC2-B52CF5EA9A51}" srcOrd="0" destOrd="0" presId="urn:microsoft.com/office/officeart/2018/2/layout/IconVerticalSolidList"/>
    <dgm:cxn modelId="{9F407968-C7E2-4E1C-871E-0575C7F40051}" srcId="{FBA8607F-046F-43F2-B08B-F33A988B7484}" destId="{835A8332-02AA-482E-A6A7-249168B421EC}" srcOrd="0" destOrd="0" parTransId="{204C6C2A-E017-404B-96B5-167B4D7F0AD0}" sibTransId="{54149017-10A6-4D9B-A32B-75C4147BE6F1}"/>
    <dgm:cxn modelId="{AB81817C-7A0D-4988-B6DB-FF902456EEE9}" srcId="{FBA8607F-046F-43F2-B08B-F33A988B7484}" destId="{FB6FB0BD-47AE-44C8-BFBD-535F7AA65344}" srcOrd="1" destOrd="0" parTransId="{F68B6497-04ED-4E8D-91F4-DFAF4C322841}" sibTransId="{AAAA2671-B849-4732-8039-635A987CAC8A}"/>
    <dgm:cxn modelId="{9A63B87D-D33A-4A13-A4C2-54BE530368E8}" type="presOf" srcId="{FBA8607F-046F-43F2-B08B-F33A988B7484}" destId="{34E053EF-EEA7-4AA9-9EE7-2FEE7E4F3DC5}" srcOrd="0" destOrd="0" presId="urn:microsoft.com/office/officeart/2018/2/layout/IconVerticalSolidList"/>
    <dgm:cxn modelId="{C032F88A-65E9-4D27-9E46-B1776820E378}" srcId="{FBA8607F-046F-43F2-B08B-F33A988B7484}" destId="{DBBC9451-599D-46AD-B935-8E40223286AF}" srcOrd="2" destOrd="0" parTransId="{DD7A771B-7CF6-423E-9B6A-357EE10B1309}" sibTransId="{6AAFA8DA-F2FD-47BB-BF49-638A55DB8507}"/>
    <dgm:cxn modelId="{B65CB38F-1939-4CFC-BABF-25B0EE5CCEC5}" srcId="{FBA8607F-046F-43F2-B08B-F33A988B7484}" destId="{697B0F6A-9E6C-4D70-8F4C-559F24BA29C7}" srcOrd="3" destOrd="0" parTransId="{3A8ECDD2-A90C-4E53-9C82-27AA35DC1398}" sibTransId="{8A201028-7B22-46AF-9916-F75714018508}"/>
    <dgm:cxn modelId="{DB5C7EB8-9404-4F36-84CB-3E05E0174241}" type="presOf" srcId="{697B0F6A-9E6C-4D70-8F4C-559F24BA29C7}" destId="{71B154F1-F929-4713-AD05-7C2075173A3D}" srcOrd="0" destOrd="0" presId="urn:microsoft.com/office/officeart/2018/2/layout/IconVerticalSolidList"/>
    <dgm:cxn modelId="{BF3F46C7-63F9-42FC-9A38-95F649F6B173}" type="presOf" srcId="{FB6FB0BD-47AE-44C8-BFBD-535F7AA65344}" destId="{44216BC2-2D1C-48C0-BC87-C7A2F66EBC24}" srcOrd="0" destOrd="0" presId="urn:microsoft.com/office/officeart/2018/2/layout/IconVerticalSolidList"/>
    <dgm:cxn modelId="{E2915CD7-C73F-42F3-96B2-E5E51F3666F2}" type="presOf" srcId="{835A8332-02AA-482E-A6A7-249168B421EC}" destId="{8293ECEA-2CA6-45C7-84F0-B013E4CAE6EB}" srcOrd="0" destOrd="0" presId="urn:microsoft.com/office/officeart/2018/2/layout/IconVerticalSolidList"/>
    <dgm:cxn modelId="{78C0DD81-0C3F-4A6A-B846-25E10746C28D}" type="presParOf" srcId="{34E053EF-EEA7-4AA9-9EE7-2FEE7E4F3DC5}" destId="{CFC95058-13D1-4FC5-B181-E9811918D24A}" srcOrd="0" destOrd="0" presId="urn:microsoft.com/office/officeart/2018/2/layout/IconVerticalSolidList"/>
    <dgm:cxn modelId="{E32EAB7C-A83A-44CA-B672-6F31F96FD2EF}" type="presParOf" srcId="{CFC95058-13D1-4FC5-B181-E9811918D24A}" destId="{578765C0-533E-4AD8-9D4A-6B79AD295D5A}" srcOrd="0" destOrd="0" presId="urn:microsoft.com/office/officeart/2018/2/layout/IconVerticalSolidList"/>
    <dgm:cxn modelId="{18CDC9BF-057A-4481-A218-D00043D16447}" type="presParOf" srcId="{CFC95058-13D1-4FC5-B181-E9811918D24A}" destId="{7F981F1C-5BC5-47A5-BC8C-D5F9404D2C44}" srcOrd="1" destOrd="0" presId="urn:microsoft.com/office/officeart/2018/2/layout/IconVerticalSolidList"/>
    <dgm:cxn modelId="{B1A21CFE-C019-42EC-BC77-A2CDED36F59B}" type="presParOf" srcId="{CFC95058-13D1-4FC5-B181-E9811918D24A}" destId="{72C82AF4-5F75-462B-B578-4B35601ED245}" srcOrd="2" destOrd="0" presId="urn:microsoft.com/office/officeart/2018/2/layout/IconVerticalSolidList"/>
    <dgm:cxn modelId="{C41B006C-ABCE-457A-B109-490245B04258}" type="presParOf" srcId="{CFC95058-13D1-4FC5-B181-E9811918D24A}" destId="{8293ECEA-2CA6-45C7-84F0-B013E4CAE6EB}" srcOrd="3" destOrd="0" presId="urn:microsoft.com/office/officeart/2018/2/layout/IconVerticalSolidList"/>
    <dgm:cxn modelId="{14E47DCE-A03C-4C42-80CF-4075D207F1D1}" type="presParOf" srcId="{34E053EF-EEA7-4AA9-9EE7-2FEE7E4F3DC5}" destId="{D9DA8EFB-0002-4B7C-B284-B62B66D9CC15}" srcOrd="1" destOrd="0" presId="urn:microsoft.com/office/officeart/2018/2/layout/IconVerticalSolidList"/>
    <dgm:cxn modelId="{A928CA4B-F27B-4454-81E8-DBF9E5E5F610}" type="presParOf" srcId="{34E053EF-EEA7-4AA9-9EE7-2FEE7E4F3DC5}" destId="{97F17F3D-5B7B-42E5-9F15-6F7B84ACBB8A}" srcOrd="2" destOrd="0" presId="urn:microsoft.com/office/officeart/2018/2/layout/IconVerticalSolidList"/>
    <dgm:cxn modelId="{E7E8FB32-05B7-4101-B6E3-6DDB1E5EB3B1}" type="presParOf" srcId="{97F17F3D-5B7B-42E5-9F15-6F7B84ACBB8A}" destId="{AE848E7A-6955-4952-8211-2C366307D453}" srcOrd="0" destOrd="0" presId="urn:microsoft.com/office/officeart/2018/2/layout/IconVerticalSolidList"/>
    <dgm:cxn modelId="{FF5AC48A-7DFF-4979-8DA4-1046C05011D0}" type="presParOf" srcId="{97F17F3D-5B7B-42E5-9F15-6F7B84ACBB8A}" destId="{D141B5FE-CB2A-4AD2-9110-4C1AB1D1F07A}" srcOrd="1" destOrd="0" presId="urn:microsoft.com/office/officeart/2018/2/layout/IconVerticalSolidList"/>
    <dgm:cxn modelId="{27FC1B81-9778-4ADA-960B-6F8A0C46A1FA}" type="presParOf" srcId="{97F17F3D-5B7B-42E5-9F15-6F7B84ACBB8A}" destId="{77047C24-7914-4669-9685-40120750756A}" srcOrd="2" destOrd="0" presId="urn:microsoft.com/office/officeart/2018/2/layout/IconVerticalSolidList"/>
    <dgm:cxn modelId="{252EEFDB-E587-46DD-A54A-75EDD81A4396}" type="presParOf" srcId="{97F17F3D-5B7B-42E5-9F15-6F7B84ACBB8A}" destId="{44216BC2-2D1C-48C0-BC87-C7A2F66EBC24}" srcOrd="3" destOrd="0" presId="urn:microsoft.com/office/officeart/2018/2/layout/IconVerticalSolidList"/>
    <dgm:cxn modelId="{AD58984C-0E1B-47D5-BB70-ED9355FB1FB6}" type="presParOf" srcId="{34E053EF-EEA7-4AA9-9EE7-2FEE7E4F3DC5}" destId="{D9F198EC-09B3-41AA-94C7-16F6E5793B9D}" srcOrd="3" destOrd="0" presId="urn:microsoft.com/office/officeart/2018/2/layout/IconVerticalSolidList"/>
    <dgm:cxn modelId="{57E66B94-E37A-4960-97AA-241718E56170}" type="presParOf" srcId="{34E053EF-EEA7-4AA9-9EE7-2FEE7E4F3DC5}" destId="{BAFB7226-8DE4-484B-82C1-B36D99F85497}" srcOrd="4" destOrd="0" presId="urn:microsoft.com/office/officeart/2018/2/layout/IconVerticalSolidList"/>
    <dgm:cxn modelId="{4F6D7364-2343-4D34-B231-CB6C8DFBBBBC}" type="presParOf" srcId="{BAFB7226-8DE4-484B-82C1-B36D99F85497}" destId="{B03344DA-669F-4AC1-9D1B-74A1B828B064}" srcOrd="0" destOrd="0" presId="urn:microsoft.com/office/officeart/2018/2/layout/IconVerticalSolidList"/>
    <dgm:cxn modelId="{02E96990-674C-4E50-A856-CC19DD345381}" type="presParOf" srcId="{BAFB7226-8DE4-484B-82C1-B36D99F85497}" destId="{3364BB4F-47CA-4B3A-8BD7-182F386C7758}" srcOrd="1" destOrd="0" presId="urn:microsoft.com/office/officeart/2018/2/layout/IconVerticalSolidList"/>
    <dgm:cxn modelId="{444139C4-7ED1-4D8D-9CA9-003988850095}" type="presParOf" srcId="{BAFB7226-8DE4-484B-82C1-B36D99F85497}" destId="{89F42AFC-7E94-4F6F-81EF-B61DDDC29A2E}" srcOrd="2" destOrd="0" presId="urn:microsoft.com/office/officeart/2018/2/layout/IconVerticalSolidList"/>
    <dgm:cxn modelId="{1327448E-E784-4433-8B46-4BDF3DF98025}" type="presParOf" srcId="{BAFB7226-8DE4-484B-82C1-B36D99F85497}" destId="{5E86F824-E90F-4727-ABC2-B52CF5EA9A51}" srcOrd="3" destOrd="0" presId="urn:microsoft.com/office/officeart/2018/2/layout/IconVerticalSolidList"/>
    <dgm:cxn modelId="{92B4BA50-0D05-4728-B9DC-DFA2839DFA35}" type="presParOf" srcId="{34E053EF-EEA7-4AA9-9EE7-2FEE7E4F3DC5}" destId="{3645D0AB-634D-407C-95ED-76DB2AAD7AA5}" srcOrd="5" destOrd="0" presId="urn:microsoft.com/office/officeart/2018/2/layout/IconVerticalSolidList"/>
    <dgm:cxn modelId="{CA88A41E-16B2-4DEF-87C8-2C2FF17DE405}" type="presParOf" srcId="{34E053EF-EEA7-4AA9-9EE7-2FEE7E4F3DC5}" destId="{D29E12BB-F6EC-45D6-8837-45A3FE36858F}" srcOrd="6" destOrd="0" presId="urn:microsoft.com/office/officeart/2018/2/layout/IconVerticalSolidList"/>
    <dgm:cxn modelId="{3A245DFE-C7E7-4FD7-8FBB-2EBC6330351D}" type="presParOf" srcId="{D29E12BB-F6EC-45D6-8837-45A3FE36858F}" destId="{D142A6C2-AD0E-4E43-A0C5-D40B5ADEB259}" srcOrd="0" destOrd="0" presId="urn:microsoft.com/office/officeart/2018/2/layout/IconVerticalSolidList"/>
    <dgm:cxn modelId="{4A63B5E0-EABC-46C1-BEE2-2C3C2D989D59}" type="presParOf" srcId="{D29E12BB-F6EC-45D6-8837-45A3FE36858F}" destId="{2A03C4DF-D9DC-44DB-82B2-A71FDE205047}" srcOrd="1" destOrd="0" presId="urn:microsoft.com/office/officeart/2018/2/layout/IconVerticalSolidList"/>
    <dgm:cxn modelId="{FD40693A-8A7B-4D97-BB46-655F27BDCA39}" type="presParOf" srcId="{D29E12BB-F6EC-45D6-8837-45A3FE36858F}" destId="{4CFC57E6-00FE-468D-BC2E-A982ED9188D6}" srcOrd="2" destOrd="0" presId="urn:microsoft.com/office/officeart/2018/2/layout/IconVerticalSolidList"/>
    <dgm:cxn modelId="{76F1ECEE-1EF1-4C96-840A-F2D1D18A13AE}" type="presParOf" srcId="{D29E12BB-F6EC-45D6-8837-45A3FE36858F}" destId="{71B154F1-F929-4713-AD05-7C2075173A3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929D22-1990-D340-AC9B-D1510446635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4E00DA20-806A-1940-9B01-BF8CBE51C8B3}">
      <dgm:prSet phldrT="[Text]"/>
      <dgm:spPr/>
      <dgm:t>
        <a:bodyPr/>
        <a:lstStyle/>
        <a:p>
          <a:pPr>
            <a:buNone/>
          </a:pPr>
          <a:r>
            <a:rPr lang="en-US" b="1" dirty="0"/>
            <a:t>Human Centered Design</a:t>
          </a:r>
          <a:endParaRPr lang="en-US" dirty="0"/>
        </a:p>
      </dgm:t>
    </dgm:pt>
    <dgm:pt modelId="{50EC92A6-27F5-1241-B146-FB49A0BB5DD9}" type="parTrans" cxnId="{301B5050-DD7C-7949-81D7-A634848D357C}">
      <dgm:prSet/>
      <dgm:spPr/>
      <dgm:t>
        <a:bodyPr/>
        <a:lstStyle/>
        <a:p>
          <a:endParaRPr lang="en-US"/>
        </a:p>
      </dgm:t>
    </dgm:pt>
    <dgm:pt modelId="{73707E0F-17C7-2044-B47F-0EC087E0D39D}" type="sibTrans" cxnId="{301B5050-DD7C-7949-81D7-A634848D357C}">
      <dgm:prSet/>
      <dgm:spPr/>
      <dgm:t>
        <a:bodyPr/>
        <a:lstStyle/>
        <a:p>
          <a:endParaRPr lang="en-US"/>
        </a:p>
      </dgm:t>
    </dgm:pt>
    <dgm:pt modelId="{84DABD5E-F4F2-0A48-8415-F9F4DF10ADDC}">
      <dgm:prSet phldrT="[Text]"/>
      <dgm:spPr/>
      <dgm:t>
        <a:bodyPr/>
        <a:lstStyle/>
        <a:p>
          <a:pPr>
            <a:buNone/>
          </a:pPr>
          <a:r>
            <a:rPr lang="en-US" b="1" dirty="0"/>
            <a:t>You Get What You Measure</a:t>
          </a:r>
          <a:endParaRPr lang="en-US" dirty="0"/>
        </a:p>
      </dgm:t>
    </dgm:pt>
    <dgm:pt modelId="{EE06EC4F-BE52-FB44-AB9E-6708322D78E5}" type="parTrans" cxnId="{8C938C90-E8FA-1249-BF9D-DE943B45FACB}">
      <dgm:prSet/>
      <dgm:spPr/>
      <dgm:t>
        <a:bodyPr/>
        <a:lstStyle/>
        <a:p>
          <a:endParaRPr lang="en-US"/>
        </a:p>
      </dgm:t>
    </dgm:pt>
    <dgm:pt modelId="{FB2BB03F-7A63-2C4F-85CA-36939CA95306}" type="sibTrans" cxnId="{8C938C90-E8FA-1249-BF9D-DE943B45FACB}">
      <dgm:prSet/>
      <dgm:spPr/>
      <dgm:t>
        <a:bodyPr/>
        <a:lstStyle/>
        <a:p>
          <a:endParaRPr lang="en-US"/>
        </a:p>
      </dgm:t>
    </dgm:pt>
    <dgm:pt modelId="{4AA9475A-F7CB-6F42-9876-EBC21F290C11}">
      <dgm:prSet custT="1"/>
      <dgm:spPr/>
      <dgm:t>
        <a:bodyPr/>
        <a:lstStyle/>
        <a:p>
          <a:r>
            <a:rPr lang="en-US" sz="1600" dirty="0"/>
            <a:t>Wonderful job of reaching out into the community to test key assumptions</a:t>
          </a:r>
        </a:p>
      </dgm:t>
    </dgm:pt>
    <dgm:pt modelId="{A9A75456-CC53-BD48-A9CE-0F38AAF34003}" type="parTrans" cxnId="{B902EC1D-DE51-C04E-AD6D-2C5D4C8E6631}">
      <dgm:prSet/>
      <dgm:spPr/>
      <dgm:t>
        <a:bodyPr/>
        <a:lstStyle/>
        <a:p>
          <a:endParaRPr lang="en-US"/>
        </a:p>
      </dgm:t>
    </dgm:pt>
    <dgm:pt modelId="{4623CC19-CA37-6C4B-AC5F-35D0DA281B92}" type="sibTrans" cxnId="{B902EC1D-DE51-C04E-AD6D-2C5D4C8E6631}">
      <dgm:prSet/>
      <dgm:spPr/>
      <dgm:t>
        <a:bodyPr/>
        <a:lstStyle/>
        <a:p>
          <a:endParaRPr lang="en-US"/>
        </a:p>
      </dgm:t>
    </dgm:pt>
    <dgm:pt modelId="{A669F1EF-7876-D748-A009-1EE899AD2C42}">
      <dgm:prSet custT="1"/>
      <dgm:spPr/>
      <dgm:t>
        <a:bodyPr/>
        <a:lstStyle/>
        <a:p>
          <a:r>
            <a:rPr lang="en-US" sz="1200" dirty="0"/>
            <a:t>Adds a focus on goals, a process for deriving key leverage indicators, and a process to identify measurable outcomes</a:t>
          </a:r>
          <a:r>
            <a:rPr lang="en-US" sz="1200" dirty="0">
              <a:solidFill>
                <a:schemeClr val="bg1"/>
              </a:solidFill>
            </a:rPr>
            <a:t>.  </a:t>
          </a:r>
          <a:r>
            <a:rPr lang="en-US" sz="1200" b="0" i="0" u="none" strike="noStrike" dirty="0">
              <a:solidFill>
                <a:schemeClr val="bg1"/>
              </a:solidFill>
              <a:effectLst/>
              <a:latin typeface="Calibri" panose="020F0502020204030204" pitchFamily="34" charset="0"/>
            </a:rPr>
            <a:t>Also clarifies actions required to reach the goals. </a:t>
          </a:r>
        </a:p>
      </dgm:t>
    </dgm:pt>
    <dgm:pt modelId="{4FB45D4C-9D9D-A84D-BFE6-0E1F5F237586}" type="parTrans" cxnId="{204C7BDC-453D-524C-B706-5A4F5577F627}">
      <dgm:prSet/>
      <dgm:spPr/>
      <dgm:t>
        <a:bodyPr/>
        <a:lstStyle/>
        <a:p>
          <a:endParaRPr lang="en-US"/>
        </a:p>
      </dgm:t>
    </dgm:pt>
    <dgm:pt modelId="{FC69EE2C-A34A-6045-A19F-F2A1369EB01A}" type="sibTrans" cxnId="{204C7BDC-453D-524C-B706-5A4F5577F627}">
      <dgm:prSet/>
      <dgm:spPr/>
      <dgm:t>
        <a:bodyPr/>
        <a:lstStyle/>
        <a:p>
          <a:endParaRPr lang="en-US"/>
        </a:p>
      </dgm:t>
    </dgm:pt>
    <dgm:pt modelId="{DDC4F7AA-DB43-5B44-810B-A9C25C14278F}">
      <dgm:prSet custT="1"/>
      <dgm:spPr/>
      <dgm:t>
        <a:bodyPr/>
        <a:lstStyle/>
        <a:p>
          <a:r>
            <a:rPr lang="en-US" sz="1500" dirty="0"/>
            <a:t>Focused on practical, measurable outcomes.</a:t>
          </a:r>
          <a:endParaRPr lang="en-US" sz="1500" b="0" i="0" u="none" strike="noStrike" dirty="0">
            <a:solidFill>
              <a:schemeClr val="bg1"/>
            </a:solidFill>
            <a:effectLst/>
            <a:latin typeface="Calibri" panose="020F0502020204030204" pitchFamily="34" charset="0"/>
          </a:endParaRPr>
        </a:p>
      </dgm:t>
    </dgm:pt>
    <dgm:pt modelId="{E646EB12-FF27-2444-A5B2-B1B8EA2F0215}" type="parTrans" cxnId="{A75BDE3D-80AE-1D48-ABDC-9ED318DE15E3}">
      <dgm:prSet/>
      <dgm:spPr/>
      <dgm:t>
        <a:bodyPr/>
        <a:lstStyle/>
        <a:p>
          <a:endParaRPr lang="en-US"/>
        </a:p>
      </dgm:t>
    </dgm:pt>
    <dgm:pt modelId="{EA75C191-2A9A-EA4D-BA05-A72D5F841B65}" type="sibTrans" cxnId="{A75BDE3D-80AE-1D48-ABDC-9ED318DE15E3}">
      <dgm:prSet/>
      <dgm:spPr/>
      <dgm:t>
        <a:bodyPr/>
        <a:lstStyle/>
        <a:p>
          <a:endParaRPr lang="en-US"/>
        </a:p>
      </dgm:t>
    </dgm:pt>
    <dgm:pt modelId="{BBA93F45-B3EF-4248-9395-44A10DC0272A}">
      <dgm:prSet phldrT="[Text]" custT="1"/>
      <dgm:spPr/>
      <dgm:t>
        <a:bodyPr/>
        <a:lstStyle/>
        <a:p>
          <a:r>
            <a:rPr lang="en-US" sz="1600" dirty="0"/>
            <a:t>Focused on practical, measurable outcomes.</a:t>
          </a:r>
        </a:p>
      </dgm:t>
    </dgm:pt>
    <dgm:pt modelId="{0088DDE3-4621-004E-BC27-89C405881901}" type="parTrans" cxnId="{FF22696B-7A78-B24D-839A-C2BF92F7AEAC}">
      <dgm:prSet/>
      <dgm:spPr/>
      <dgm:t>
        <a:bodyPr/>
        <a:lstStyle/>
        <a:p>
          <a:endParaRPr lang="en-US"/>
        </a:p>
      </dgm:t>
    </dgm:pt>
    <dgm:pt modelId="{7395866C-931D-6D40-B42D-7FEB4221D027}" type="sibTrans" cxnId="{FF22696B-7A78-B24D-839A-C2BF92F7AEAC}">
      <dgm:prSet/>
      <dgm:spPr/>
      <dgm:t>
        <a:bodyPr/>
        <a:lstStyle/>
        <a:p>
          <a:endParaRPr lang="en-US"/>
        </a:p>
      </dgm:t>
    </dgm:pt>
    <dgm:pt modelId="{A5A582E1-441D-CD4C-9993-CE8FB18569EC}">
      <dgm:prSet phldrT="[Text]" custT="1"/>
      <dgm:spPr/>
      <dgm:t>
        <a:bodyPr/>
        <a:lstStyle/>
        <a:p>
          <a:r>
            <a:rPr lang="en-US" sz="1600" dirty="0"/>
            <a:t>Bring in multiple perspectives from the start</a:t>
          </a:r>
        </a:p>
      </dgm:t>
    </dgm:pt>
    <dgm:pt modelId="{9537EA25-BACA-4149-8F91-50C060A79682}" type="parTrans" cxnId="{5F03F98F-6AAE-944D-8B31-3EF833DB7152}">
      <dgm:prSet/>
      <dgm:spPr/>
      <dgm:t>
        <a:bodyPr/>
        <a:lstStyle/>
        <a:p>
          <a:endParaRPr lang="en-US"/>
        </a:p>
      </dgm:t>
    </dgm:pt>
    <dgm:pt modelId="{C40C6676-5A30-724E-9E3B-716B581DE87E}" type="sibTrans" cxnId="{5F03F98F-6AAE-944D-8B31-3EF833DB7152}">
      <dgm:prSet/>
      <dgm:spPr/>
      <dgm:t>
        <a:bodyPr/>
        <a:lstStyle/>
        <a:p>
          <a:endParaRPr lang="en-US"/>
        </a:p>
      </dgm:t>
    </dgm:pt>
    <dgm:pt modelId="{5E90EE79-EE85-8C49-BEEE-1AF603501E26}">
      <dgm:prSet custT="1"/>
      <dgm:spPr/>
      <dgm:t>
        <a:bodyPr/>
        <a:lstStyle/>
        <a:p>
          <a:r>
            <a:rPr lang="en-US" sz="1500" dirty="0"/>
            <a:t>Bring in multiple perspectives from the start</a:t>
          </a:r>
          <a:endParaRPr lang="en-US" sz="1500" b="0" i="0" u="none" strike="noStrike" dirty="0">
            <a:solidFill>
              <a:schemeClr val="bg1"/>
            </a:solidFill>
            <a:effectLst/>
            <a:latin typeface="Calibri" panose="020F0502020204030204" pitchFamily="34" charset="0"/>
          </a:endParaRPr>
        </a:p>
      </dgm:t>
    </dgm:pt>
    <dgm:pt modelId="{370622ED-E0AA-3D4D-AFA0-4A94DE8F505A}" type="parTrans" cxnId="{36E2D051-8390-F048-A27F-BD95063FEA30}">
      <dgm:prSet/>
      <dgm:spPr/>
      <dgm:t>
        <a:bodyPr/>
        <a:lstStyle/>
        <a:p>
          <a:endParaRPr lang="en-US"/>
        </a:p>
      </dgm:t>
    </dgm:pt>
    <dgm:pt modelId="{EFFF74B1-C62E-734C-B3BA-E2290E333137}" type="sibTrans" cxnId="{36E2D051-8390-F048-A27F-BD95063FEA30}">
      <dgm:prSet/>
      <dgm:spPr/>
      <dgm:t>
        <a:bodyPr/>
        <a:lstStyle/>
        <a:p>
          <a:endParaRPr lang="en-US"/>
        </a:p>
      </dgm:t>
    </dgm:pt>
    <dgm:pt modelId="{3D309B72-A82C-B64C-A085-E4544AF9AA58}" type="pres">
      <dgm:prSet presAssocID="{17929D22-1990-D340-AC9B-D15104466359}" presName="outerComposite" presStyleCnt="0">
        <dgm:presLayoutVars>
          <dgm:chMax val="2"/>
          <dgm:animLvl val="lvl"/>
          <dgm:resizeHandles val="exact"/>
        </dgm:presLayoutVars>
      </dgm:prSet>
      <dgm:spPr/>
    </dgm:pt>
    <dgm:pt modelId="{B45DEF77-A123-0C47-8E16-7B43489379F3}" type="pres">
      <dgm:prSet presAssocID="{17929D22-1990-D340-AC9B-D15104466359}" presName="dummyMaxCanvas" presStyleCnt="0"/>
      <dgm:spPr/>
    </dgm:pt>
    <dgm:pt modelId="{C0B47384-A40A-DA43-B0AA-AD6EC305AD00}" type="pres">
      <dgm:prSet presAssocID="{17929D22-1990-D340-AC9B-D15104466359}" presName="parentComposite" presStyleCnt="0"/>
      <dgm:spPr/>
    </dgm:pt>
    <dgm:pt modelId="{F2AC5798-C5D1-2B40-ABA5-C5A67FA217B8}" type="pres">
      <dgm:prSet presAssocID="{17929D22-1990-D340-AC9B-D15104466359}" presName="parent1" presStyleLbl="alignAccFollowNode1" presStyleIdx="0" presStyleCnt="4">
        <dgm:presLayoutVars>
          <dgm:chMax val="4"/>
        </dgm:presLayoutVars>
      </dgm:prSet>
      <dgm:spPr/>
    </dgm:pt>
    <dgm:pt modelId="{0A69EEE6-3FC6-1948-9A16-AA1812EA9034}" type="pres">
      <dgm:prSet presAssocID="{17929D22-1990-D340-AC9B-D15104466359}" presName="parent2" presStyleLbl="alignAccFollowNode1" presStyleIdx="1" presStyleCnt="4">
        <dgm:presLayoutVars>
          <dgm:chMax val="4"/>
        </dgm:presLayoutVars>
      </dgm:prSet>
      <dgm:spPr/>
    </dgm:pt>
    <dgm:pt modelId="{2CCE46E4-9DF7-084F-A777-3F8912F97829}" type="pres">
      <dgm:prSet presAssocID="{17929D22-1990-D340-AC9B-D15104466359}" presName="childrenComposite" presStyleCnt="0"/>
      <dgm:spPr/>
    </dgm:pt>
    <dgm:pt modelId="{8C2E6AC4-8EB8-4E49-B138-738DA0FA0469}" type="pres">
      <dgm:prSet presAssocID="{17929D22-1990-D340-AC9B-D15104466359}" presName="dummyMaxCanvas_ChildArea" presStyleCnt="0"/>
      <dgm:spPr/>
    </dgm:pt>
    <dgm:pt modelId="{A651D0EF-D74D-534D-B7D5-CB03F50EB500}" type="pres">
      <dgm:prSet presAssocID="{17929D22-1990-D340-AC9B-D15104466359}" presName="fulcrum" presStyleLbl="alignAccFollowNode1" presStyleIdx="2" presStyleCnt="4"/>
      <dgm:spPr/>
    </dgm:pt>
    <dgm:pt modelId="{469DD37C-74F4-1F4E-8405-87EB5A12FA97}" type="pres">
      <dgm:prSet presAssocID="{17929D22-1990-D340-AC9B-D15104466359}" presName="balance_33" presStyleLbl="alignAccFollowNode1" presStyleIdx="3" presStyleCnt="4">
        <dgm:presLayoutVars>
          <dgm:bulletEnabled val="1"/>
        </dgm:presLayoutVars>
      </dgm:prSet>
      <dgm:spPr/>
    </dgm:pt>
    <dgm:pt modelId="{C6CE3651-C351-A449-AC41-ACF583201C37}" type="pres">
      <dgm:prSet presAssocID="{17929D22-1990-D340-AC9B-D15104466359}" presName="right_33_1" presStyleLbl="node1" presStyleIdx="0" presStyleCnt="6">
        <dgm:presLayoutVars>
          <dgm:bulletEnabled val="1"/>
        </dgm:presLayoutVars>
      </dgm:prSet>
      <dgm:spPr/>
    </dgm:pt>
    <dgm:pt modelId="{FA3B7826-3F43-744A-A7F8-6EA027D795CA}" type="pres">
      <dgm:prSet presAssocID="{17929D22-1990-D340-AC9B-D15104466359}" presName="right_33_2" presStyleLbl="node1" presStyleIdx="1" presStyleCnt="6">
        <dgm:presLayoutVars>
          <dgm:bulletEnabled val="1"/>
        </dgm:presLayoutVars>
      </dgm:prSet>
      <dgm:spPr/>
    </dgm:pt>
    <dgm:pt modelId="{0274713B-864A-3144-B904-9EE6F0735F0A}" type="pres">
      <dgm:prSet presAssocID="{17929D22-1990-D340-AC9B-D15104466359}" presName="right_33_3" presStyleLbl="node1" presStyleIdx="2" presStyleCnt="6">
        <dgm:presLayoutVars>
          <dgm:bulletEnabled val="1"/>
        </dgm:presLayoutVars>
      </dgm:prSet>
      <dgm:spPr/>
    </dgm:pt>
    <dgm:pt modelId="{D7DD1F91-5550-D143-BABE-0BF45477ECB0}" type="pres">
      <dgm:prSet presAssocID="{17929D22-1990-D340-AC9B-D15104466359}" presName="left_33_1" presStyleLbl="node1" presStyleIdx="3" presStyleCnt="6">
        <dgm:presLayoutVars>
          <dgm:bulletEnabled val="1"/>
        </dgm:presLayoutVars>
      </dgm:prSet>
      <dgm:spPr/>
    </dgm:pt>
    <dgm:pt modelId="{B68013FA-BFEB-BB40-852B-ECB694C99F34}" type="pres">
      <dgm:prSet presAssocID="{17929D22-1990-D340-AC9B-D15104466359}" presName="left_33_2" presStyleLbl="node1" presStyleIdx="4" presStyleCnt="6">
        <dgm:presLayoutVars>
          <dgm:bulletEnabled val="1"/>
        </dgm:presLayoutVars>
      </dgm:prSet>
      <dgm:spPr/>
    </dgm:pt>
    <dgm:pt modelId="{26E5B9AF-AB93-534F-A5B9-71D3C0E76588}" type="pres">
      <dgm:prSet presAssocID="{17929D22-1990-D340-AC9B-D15104466359}" presName="left_33_3" presStyleLbl="node1" presStyleIdx="5" presStyleCnt="6">
        <dgm:presLayoutVars>
          <dgm:bulletEnabled val="1"/>
        </dgm:presLayoutVars>
      </dgm:prSet>
      <dgm:spPr/>
    </dgm:pt>
  </dgm:ptLst>
  <dgm:cxnLst>
    <dgm:cxn modelId="{B902EC1D-DE51-C04E-AD6D-2C5D4C8E6631}" srcId="{4E00DA20-806A-1940-9B01-BF8CBE51C8B3}" destId="{4AA9475A-F7CB-6F42-9876-EBC21F290C11}" srcOrd="0" destOrd="0" parTransId="{A9A75456-CC53-BD48-A9CE-0F38AAF34003}" sibTransId="{4623CC19-CA37-6C4B-AC5F-35D0DA281B92}"/>
    <dgm:cxn modelId="{5745A125-101B-B748-B120-19EE8B9B2B1C}" type="presOf" srcId="{17929D22-1990-D340-AC9B-D15104466359}" destId="{3D309B72-A82C-B64C-A085-E4544AF9AA58}" srcOrd="0" destOrd="0" presId="urn:microsoft.com/office/officeart/2005/8/layout/balance1"/>
    <dgm:cxn modelId="{0D909C3B-E825-4F48-9556-3203873D8FD1}" type="presOf" srcId="{A669F1EF-7876-D748-A009-1EE899AD2C42}" destId="{C6CE3651-C351-A449-AC41-ACF583201C37}" srcOrd="0" destOrd="0" presId="urn:microsoft.com/office/officeart/2005/8/layout/balance1"/>
    <dgm:cxn modelId="{A75BDE3D-80AE-1D48-ABDC-9ED318DE15E3}" srcId="{84DABD5E-F4F2-0A48-8415-F9F4DF10ADDC}" destId="{DDC4F7AA-DB43-5B44-810B-A9C25C14278F}" srcOrd="1" destOrd="0" parTransId="{E646EB12-FF27-2444-A5B2-B1B8EA2F0215}" sibTransId="{EA75C191-2A9A-EA4D-BA05-A72D5F841B65}"/>
    <dgm:cxn modelId="{301B5050-DD7C-7949-81D7-A634848D357C}" srcId="{17929D22-1990-D340-AC9B-D15104466359}" destId="{4E00DA20-806A-1940-9B01-BF8CBE51C8B3}" srcOrd="0" destOrd="0" parTransId="{50EC92A6-27F5-1241-B146-FB49A0BB5DD9}" sibTransId="{73707E0F-17C7-2044-B47F-0EC087E0D39D}"/>
    <dgm:cxn modelId="{36E2D051-8390-F048-A27F-BD95063FEA30}" srcId="{84DABD5E-F4F2-0A48-8415-F9F4DF10ADDC}" destId="{5E90EE79-EE85-8C49-BEEE-1AF603501E26}" srcOrd="2" destOrd="0" parTransId="{370622ED-E0AA-3D4D-AFA0-4A94DE8F505A}" sibTransId="{EFFF74B1-C62E-734C-B3BA-E2290E333137}"/>
    <dgm:cxn modelId="{FF22696B-7A78-B24D-839A-C2BF92F7AEAC}" srcId="{4E00DA20-806A-1940-9B01-BF8CBE51C8B3}" destId="{BBA93F45-B3EF-4248-9395-44A10DC0272A}" srcOrd="1" destOrd="0" parTransId="{0088DDE3-4621-004E-BC27-89C405881901}" sibTransId="{7395866C-931D-6D40-B42D-7FEB4221D027}"/>
    <dgm:cxn modelId="{2C46706C-4994-AE4C-90B4-44EA3ADD83C0}" type="presOf" srcId="{84DABD5E-F4F2-0A48-8415-F9F4DF10ADDC}" destId="{0A69EEE6-3FC6-1948-9A16-AA1812EA9034}" srcOrd="0" destOrd="0" presId="urn:microsoft.com/office/officeart/2005/8/layout/balance1"/>
    <dgm:cxn modelId="{1BD3F280-59C8-4148-AC4B-977AA6B2AD40}" type="presOf" srcId="{4AA9475A-F7CB-6F42-9876-EBC21F290C11}" destId="{D7DD1F91-5550-D143-BABE-0BF45477ECB0}" srcOrd="0" destOrd="0" presId="urn:microsoft.com/office/officeart/2005/8/layout/balance1"/>
    <dgm:cxn modelId="{5F03F98F-6AAE-944D-8B31-3EF833DB7152}" srcId="{4E00DA20-806A-1940-9B01-BF8CBE51C8B3}" destId="{A5A582E1-441D-CD4C-9993-CE8FB18569EC}" srcOrd="2" destOrd="0" parTransId="{9537EA25-BACA-4149-8F91-50C060A79682}" sibTransId="{C40C6676-5A30-724E-9E3B-716B581DE87E}"/>
    <dgm:cxn modelId="{8C938C90-E8FA-1249-BF9D-DE943B45FACB}" srcId="{17929D22-1990-D340-AC9B-D15104466359}" destId="{84DABD5E-F4F2-0A48-8415-F9F4DF10ADDC}" srcOrd="1" destOrd="0" parTransId="{EE06EC4F-BE52-FB44-AB9E-6708322D78E5}" sibTransId="{FB2BB03F-7A63-2C4F-85CA-36939CA95306}"/>
    <dgm:cxn modelId="{D6D32997-ABBF-4A48-98CC-11629D64A31C}" type="presOf" srcId="{4E00DA20-806A-1940-9B01-BF8CBE51C8B3}" destId="{F2AC5798-C5D1-2B40-ABA5-C5A67FA217B8}" srcOrd="0" destOrd="0" presId="urn:microsoft.com/office/officeart/2005/8/layout/balance1"/>
    <dgm:cxn modelId="{1EC51AC3-8A3C-5E46-BFFB-B86C8440EC67}" type="presOf" srcId="{DDC4F7AA-DB43-5B44-810B-A9C25C14278F}" destId="{FA3B7826-3F43-744A-A7F8-6EA027D795CA}" srcOrd="0" destOrd="0" presId="urn:microsoft.com/office/officeart/2005/8/layout/balance1"/>
    <dgm:cxn modelId="{8A36EADB-9B26-5840-B0AC-90B25EAB7938}" type="presOf" srcId="{5E90EE79-EE85-8C49-BEEE-1AF603501E26}" destId="{0274713B-864A-3144-B904-9EE6F0735F0A}" srcOrd="0" destOrd="0" presId="urn:microsoft.com/office/officeart/2005/8/layout/balance1"/>
    <dgm:cxn modelId="{204C7BDC-453D-524C-B706-5A4F5577F627}" srcId="{84DABD5E-F4F2-0A48-8415-F9F4DF10ADDC}" destId="{A669F1EF-7876-D748-A009-1EE899AD2C42}" srcOrd="0" destOrd="0" parTransId="{4FB45D4C-9D9D-A84D-BFE6-0E1F5F237586}" sibTransId="{FC69EE2C-A34A-6045-A19F-F2A1369EB01A}"/>
    <dgm:cxn modelId="{E8A63DE5-F5B0-C140-9150-C286DBB4F7F5}" type="presOf" srcId="{A5A582E1-441D-CD4C-9993-CE8FB18569EC}" destId="{26E5B9AF-AB93-534F-A5B9-71D3C0E76588}" srcOrd="0" destOrd="0" presId="urn:microsoft.com/office/officeart/2005/8/layout/balance1"/>
    <dgm:cxn modelId="{7ABA27F9-0FAE-C74B-AB01-2C98D9343386}" type="presOf" srcId="{BBA93F45-B3EF-4248-9395-44A10DC0272A}" destId="{B68013FA-BFEB-BB40-852B-ECB694C99F34}" srcOrd="0" destOrd="0" presId="urn:microsoft.com/office/officeart/2005/8/layout/balance1"/>
    <dgm:cxn modelId="{55C42456-1957-A44F-B809-7D84E1A66BD1}" type="presParOf" srcId="{3D309B72-A82C-B64C-A085-E4544AF9AA58}" destId="{B45DEF77-A123-0C47-8E16-7B43489379F3}" srcOrd="0" destOrd="0" presId="urn:microsoft.com/office/officeart/2005/8/layout/balance1"/>
    <dgm:cxn modelId="{E974E49F-884A-264F-920E-4D142852471F}" type="presParOf" srcId="{3D309B72-A82C-B64C-A085-E4544AF9AA58}" destId="{C0B47384-A40A-DA43-B0AA-AD6EC305AD00}" srcOrd="1" destOrd="0" presId="urn:microsoft.com/office/officeart/2005/8/layout/balance1"/>
    <dgm:cxn modelId="{23393E11-4E46-D04D-B465-754902DBEF9B}" type="presParOf" srcId="{C0B47384-A40A-DA43-B0AA-AD6EC305AD00}" destId="{F2AC5798-C5D1-2B40-ABA5-C5A67FA217B8}" srcOrd="0" destOrd="0" presId="urn:microsoft.com/office/officeart/2005/8/layout/balance1"/>
    <dgm:cxn modelId="{62AA9DB6-90F5-6146-AFFC-14386B3F5EC8}" type="presParOf" srcId="{C0B47384-A40A-DA43-B0AA-AD6EC305AD00}" destId="{0A69EEE6-3FC6-1948-9A16-AA1812EA9034}" srcOrd="1" destOrd="0" presId="urn:microsoft.com/office/officeart/2005/8/layout/balance1"/>
    <dgm:cxn modelId="{6E389B9B-7F6D-B248-88D4-B3FD83BD6D6B}" type="presParOf" srcId="{3D309B72-A82C-B64C-A085-E4544AF9AA58}" destId="{2CCE46E4-9DF7-084F-A777-3F8912F97829}" srcOrd="2" destOrd="0" presId="urn:microsoft.com/office/officeart/2005/8/layout/balance1"/>
    <dgm:cxn modelId="{599F1D4A-CD1A-E943-A0DB-604EAD0EB2E4}" type="presParOf" srcId="{2CCE46E4-9DF7-084F-A777-3F8912F97829}" destId="{8C2E6AC4-8EB8-4E49-B138-738DA0FA0469}" srcOrd="0" destOrd="0" presId="urn:microsoft.com/office/officeart/2005/8/layout/balance1"/>
    <dgm:cxn modelId="{B190F9AE-AFBF-9145-9800-A53DC8BC1E9B}" type="presParOf" srcId="{2CCE46E4-9DF7-084F-A777-3F8912F97829}" destId="{A651D0EF-D74D-534D-B7D5-CB03F50EB500}" srcOrd="1" destOrd="0" presId="urn:microsoft.com/office/officeart/2005/8/layout/balance1"/>
    <dgm:cxn modelId="{8EBF90AA-9E41-A046-AA3D-6A344A671916}" type="presParOf" srcId="{2CCE46E4-9DF7-084F-A777-3F8912F97829}" destId="{469DD37C-74F4-1F4E-8405-87EB5A12FA97}" srcOrd="2" destOrd="0" presId="urn:microsoft.com/office/officeart/2005/8/layout/balance1"/>
    <dgm:cxn modelId="{80384E05-1B66-0B49-8309-B8CEFB91BFCC}" type="presParOf" srcId="{2CCE46E4-9DF7-084F-A777-3F8912F97829}" destId="{C6CE3651-C351-A449-AC41-ACF583201C37}" srcOrd="3" destOrd="0" presId="urn:microsoft.com/office/officeart/2005/8/layout/balance1"/>
    <dgm:cxn modelId="{B35C9676-5CB4-2B42-912C-390601A8B6D6}" type="presParOf" srcId="{2CCE46E4-9DF7-084F-A777-3F8912F97829}" destId="{FA3B7826-3F43-744A-A7F8-6EA027D795CA}" srcOrd="4" destOrd="0" presId="urn:microsoft.com/office/officeart/2005/8/layout/balance1"/>
    <dgm:cxn modelId="{39F0491D-038A-6541-B8AD-08942F455856}" type="presParOf" srcId="{2CCE46E4-9DF7-084F-A777-3F8912F97829}" destId="{0274713B-864A-3144-B904-9EE6F0735F0A}" srcOrd="5" destOrd="0" presId="urn:microsoft.com/office/officeart/2005/8/layout/balance1"/>
    <dgm:cxn modelId="{5D9346FA-527C-AA43-BDED-7102C81A1043}" type="presParOf" srcId="{2CCE46E4-9DF7-084F-A777-3F8912F97829}" destId="{D7DD1F91-5550-D143-BABE-0BF45477ECB0}" srcOrd="6" destOrd="0" presId="urn:microsoft.com/office/officeart/2005/8/layout/balance1"/>
    <dgm:cxn modelId="{CA1CD5B9-F14F-4C41-B2CD-482010089B78}" type="presParOf" srcId="{2CCE46E4-9DF7-084F-A777-3F8912F97829}" destId="{B68013FA-BFEB-BB40-852B-ECB694C99F34}" srcOrd="7" destOrd="0" presId="urn:microsoft.com/office/officeart/2005/8/layout/balance1"/>
    <dgm:cxn modelId="{309CCC19-D900-2248-B9A4-1ABC8D08DBD0}" type="presParOf" srcId="{2CCE46E4-9DF7-084F-A777-3F8912F97829}" destId="{26E5B9AF-AB93-534F-A5B9-71D3C0E76588}"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F1F9F1-9F1F-4ABC-AB28-962C42EE24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8E6FE0-6516-4658-A5CB-240391EA27EE}">
      <dgm:prSet/>
      <dgm:spPr/>
      <dgm:t>
        <a:bodyPr/>
        <a:lstStyle/>
        <a:p>
          <a:pPr>
            <a:lnSpc>
              <a:spcPct val="100000"/>
            </a:lnSpc>
          </a:pPr>
          <a:r>
            <a:rPr lang="en-US"/>
            <a:t>An example of YGWYM in action from a rural agricultural community struggling with development pressure.</a:t>
          </a:r>
        </a:p>
      </dgm:t>
    </dgm:pt>
    <dgm:pt modelId="{2E746D75-38BB-4506-A3E4-551065BA8E06}" type="parTrans" cxnId="{A7D58061-23B3-43B7-A9C6-37060327B722}">
      <dgm:prSet/>
      <dgm:spPr/>
      <dgm:t>
        <a:bodyPr/>
        <a:lstStyle/>
        <a:p>
          <a:endParaRPr lang="en-US"/>
        </a:p>
      </dgm:t>
    </dgm:pt>
    <dgm:pt modelId="{C6314A0B-7CCD-4C60-AE37-A9A63C96AB09}" type="sibTrans" cxnId="{A7D58061-23B3-43B7-A9C6-37060327B722}">
      <dgm:prSet/>
      <dgm:spPr/>
      <dgm:t>
        <a:bodyPr/>
        <a:lstStyle/>
        <a:p>
          <a:endParaRPr lang="en-US"/>
        </a:p>
      </dgm:t>
    </dgm:pt>
    <dgm:pt modelId="{8E9CB5BE-4B95-4675-96AC-675C78DC542E}">
      <dgm:prSet/>
      <dgm:spPr/>
      <dgm:t>
        <a:bodyPr/>
        <a:lstStyle/>
        <a:p>
          <a:pPr>
            <a:lnSpc>
              <a:spcPct val="100000"/>
            </a:lnSpc>
          </a:pPr>
          <a:r>
            <a:rPr lang="en-US" dirty="0"/>
            <a:t>The work is conducted by a multi-stakeholder group. Each person brings a different perspective and different knowledge and experience to the table. All are equally valued and everyone participates.</a:t>
          </a:r>
        </a:p>
      </dgm:t>
    </dgm:pt>
    <dgm:pt modelId="{54C98896-557E-457A-83AB-9965A10547F7}" type="parTrans" cxnId="{446E4829-4B0F-4F48-981E-DF92706AE492}">
      <dgm:prSet/>
      <dgm:spPr/>
      <dgm:t>
        <a:bodyPr/>
        <a:lstStyle/>
        <a:p>
          <a:endParaRPr lang="en-US"/>
        </a:p>
      </dgm:t>
    </dgm:pt>
    <dgm:pt modelId="{54BB15BC-ADC5-48A2-9355-53ECA94C4649}" type="sibTrans" cxnId="{446E4829-4B0F-4F48-981E-DF92706AE492}">
      <dgm:prSet/>
      <dgm:spPr/>
      <dgm:t>
        <a:bodyPr/>
        <a:lstStyle/>
        <a:p>
          <a:endParaRPr lang="en-US"/>
        </a:p>
      </dgm:t>
    </dgm:pt>
    <dgm:pt modelId="{B3E9B261-E7A8-4BA2-948B-DCBE17E43D5A}" type="pres">
      <dgm:prSet presAssocID="{F4F1F9F1-9F1F-4ABC-AB28-962C42EE245C}" presName="root" presStyleCnt="0">
        <dgm:presLayoutVars>
          <dgm:dir/>
          <dgm:resizeHandles val="exact"/>
        </dgm:presLayoutVars>
      </dgm:prSet>
      <dgm:spPr/>
    </dgm:pt>
    <dgm:pt modelId="{B039C70D-F306-444A-8E55-D01F375EE829}" type="pres">
      <dgm:prSet presAssocID="{F48E6FE0-6516-4658-A5CB-240391EA27EE}" presName="compNode" presStyleCnt="0"/>
      <dgm:spPr/>
    </dgm:pt>
    <dgm:pt modelId="{DDB05EEC-69D3-4967-82BD-BF1B2E4CEAC5}" type="pres">
      <dgm:prSet presAssocID="{F48E6FE0-6516-4658-A5CB-240391EA27EE}" presName="bgRect" presStyleLbl="bgShp" presStyleIdx="0" presStyleCnt="2"/>
      <dgm:spPr/>
    </dgm:pt>
    <dgm:pt modelId="{5A24DE1C-92DD-4B6A-AE06-2B0CC513D909}" type="pres">
      <dgm:prSet presAssocID="{F48E6FE0-6516-4658-A5CB-240391EA27E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rm scene"/>
        </a:ext>
      </dgm:extLst>
    </dgm:pt>
    <dgm:pt modelId="{A89B6F30-A277-4398-8C89-696766560E6B}" type="pres">
      <dgm:prSet presAssocID="{F48E6FE0-6516-4658-A5CB-240391EA27EE}" presName="spaceRect" presStyleCnt="0"/>
      <dgm:spPr/>
    </dgm:pt>
    <dgm:pt modelId="{B5B115E5-7C0A-4FFA-A295-D724A86FC4C0}" type="pres">
      <dgm:prSet presAssocID="{F48E6FE0-6516-4658-A5CB-240391EA27EE}" presName="parTx" presStyleLbl="revTx" presStyleIdx="0" presStyleCnt="2">
        <dgm:presLayoutVars>
          <dgm:chMax val="0"/>
          <dgm:chPref val="0"/>
        </dgm:presLayoutVars>
      </dgm:prSet>
      <dgm:spPr/>
    </dgm:pt>
    <dgm:pt modelId="{AB04A005-C7DC-4D8E-A965-BF1F489DDE6C}" type="pres">
      <dgm:prSet presAssocID="{C6314A0B-7CCD-4C60-AE37-A9A63C96AB09}" presName="sibTrans" presStyleCnt="0"/>
      <dgm:spPr/>
    </dgm:pt>
    <dgm:pt modelId="{6F6ED188-432F-4C57-ACD9-77086C0A1627}" type="pres">
      <dgm:prSet presAssocID="{8E9CB5BE-4B95-4675-96AC-675C78DC542E}" presName="compNode" presStyleCnt="0"/>
      <dgm:spPr/>
    </dgm:pt>
    <dgm:pt modelId="{46CDA6D6-996C-4FB5-9225-A43C75616F39}" type="pres">
      <dgm:prSet presAssocID="{8E9CB5BE-4B95-4675-96AC-675C78DC542E}" presName="bgRect" presStyleLbl="bgShp" presStyleIdx="1" presStyleCnt="2"/>
      <dgm:spPr/>
    </dgm:pt>
    <dgm:pt modelId="{46582195-6AE0-4CE9-A25A-70F59022F044}" type="pres">
      <dgm:prSet presAssocID="{8E9CB5BE-4B95-4675-96AC-675C78DC542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30D9C932-238D-4BA1-A195-53EC8FFEE837}" type="pres">
      <dgm:prSet presAssocID="{8E9CB5BE-4B95-4675-96AC-675C78DC542E}" presName="spaceRect" presStyleCnt="0"/>
      <dgm:spPr/>
    </dgm:pt>
    <dgm:pt modelId="{0E39E4B1-BFA5-4C2E-9710-35A1D87B342E}" type="pres">
      <dgm:prSet presAssocID="{8E9CB5BE-4B95-4675-96AC-675C78DC542E}" presName="parTx" presStyleLbl="revTx" presStyleIdx="1" presStyleCnt="2">
        <dgm:presLayoutVars>
          <dgm:chMax val="0"/>
          <dgm:chPref val="0"/>
        </dgm:presLayoutVars>
      </dgm:prSet>
      <dgm:spPr/>
    </dgm:pt>
  </dgm:ptLst>
  <dgm:cxnLst>
    <dgm:cxn modelId="{446E4829-4B0F-4F48-981E-DF92706AE492}" srcId="{F4F1F9F1-9F1F-4ABC-AB28-962C42EE245C}" destId="{8E9CB5BE-4B95-4675-96AC-675C78DC542E}" srcOrd="1" destOrd="0" parTransId="{54C98896-557E-457A-83AB-9965A10547F7}" sibTransId="{54BB15BC-ADC5-48A2-9355-53ECA94C4649}"/>
    <dgm:cxn modelId="{1056ED5E-F58D-45E6-820C-03DA86EB36B1}" type="presOf" srcId="{F48E6FE0-6516-4658-A5CB-240391EA27EE}" destId="{B5B115E5-7C0A-4FFA-A295-D724A86FC4C0}" srcOrd="0" destOrd="0" presId="urn:microsoft.com/office/officeart/2018/2/layout/IconVerticalSolidList"/>
    <dgm:cxn modelId="{A7D58061-23B3-43B7-A9C6-37060327B722}" srcId="{F4F1F9F1-9F1F-4ABC-AB28-962C42EE245C}" destId="{F48E6FE0-6516-4658-A5CB-240391EA27EE}" srcOrd="0" destOrd="0" parTransId="{2E746D75-38BB-4506-A3E4-551065BA8E06}" sibTransId="{C6314A0B-7CCD-4C60-AE37-A9A63C96AB09}"/>
    <dgm:cxn modelId="{FAE3FEA2-2350-483B-BC6D-A653BCDE9961}" type="presOf" srcId="{F4F1F9F1-9F1F-4ABC-AB28-962C42EE245C}" destId="{B3E9B261-E7A8-4BA2-948B-DCBE17E43D5A}" srcOrd="0" destOrd="0" presId="urn:microsoft.com/office/officeart/2018/2/layout/IconVerticalSolidList"/>
    <dgm:cxn modelId="{817317E2-3EAE-495C-BA60-38A6F1B49DF3}" type="presOf" srcId="{8E9CB5BE-4B95-4675-96AC-675C78DC542E}" destId="{0E39E4B1-BFA5-4C2E-9710-35A1D87B342E}" srcOrd="0" destOrd="0" presId="urn:microsoft.com/office/officeart/2018/2/layout/IconVerticalSolidList"/>
    <dgm:cxn modelId="{8B8A2C2E-45A2-416C-8874-62C0AFF32B65}" type="presParOf" srcId="{B3E9B261-E7A8-4BA2-948B-DCBE17E43D5A}" destId="{B039C70D-F306-444A-8E55-D01F375EE829}" srcOrd="0" destOrd="0" presId="urn:microsoft.com/office/officeart/2018/2/layout/IconVerticalSolidList"/>
    <dgm:cxn modelId="{878159DC-41E7-4A3D-8375-744EB8B99F8F}" type="presParOf" srcId="{B039C70D-F306-444A-8E55-D01F375EE829}" destId="{DDB05EEC-69D3-4967-82BD-BF1B2E4CEAC5}" srcOrd="0" destOrd="0" presId="urn:microsoft.com/office/officeart/2018/2/layout/IconVerticalSolidList"/>
    <dgm:cxn modelId="{E0F7B97D-5212-470C-90FF-B720B83EC139}" type="presParOf" srcId="{B039C70D-F306-444A-8E55-D01F375EE829}" destId="{5A24DE1C-92DD-4B6A-AE06-2B0CC513D909}" srcOrd="1" destOrd="0" presId="urn:microsoft.com/office/officeart/2018/2/layout/IconVerticalSolidList"/>
    <dgm:cxn modelId="{499374FF-3EA3-44C2-9FDF-486BA23BE1CE}" type="presParOf" srcId="{B039C70D-F306-444A-8E55-D01F375EE829}" destId="{A89B6F30-A277-4398-8C89-696766560E6B}" srcOrd="2" destOrd="0" presId="urn:microsoft.com/office/officeart/2018/2/layout/IconVerticalSolidList"/>
    <dgm:cxn modelId="{BE960D3E-342A-4AA7-8434-317C5F0BD5FF}" type="presParOf" srcId="{B039C70D-F306-444A-8E55-D01F375EE829}" destId="{B5B115E5-7C0A-4FFA-A295-D724A86FC4C0}" srcOrd="3" destOrd="0" presId="urn:microsoft.com/office/officeart/2018/2/layout/IconVerticalSolidList"/>
    <dgm:cxn modelId="{3BF2D43A-D75D-48F2-BD9A-19F883F67A1D}" type="presParOf" srcId="{B3E9B261-E7A8-4BA2-948B-DCBE17E43D5A}" destId="{AB04A005-C7DC-4D8E-A965-BF1F489DDE6C}" srcOrd="1" destOrd="0" presId="urn:microsoft.com/office/officeart/2018/2/layout/IconVerticalSolidList"/>
    <dgm:cxn modelId="{08CC82E3-5746-4546-AD96-26642FCC2F05}" type="presParOf" srcId="{B3E9B261-E7A8-4BA2-948B-DCBE17E43D5A}" destId="{6F6ED188-432F-4C57-ACD9-77086C0A1627}" srcOrd="2" destOrd="0" presId="urn:microsoft.com/office/officeart/2018/2/layout/IconVerticalSolidList"/>
    <dgm:cxn modelId="{655AC236-E7F8-460F-8A71-1DD3C1D04EA3}" type="presParOf" srcId="{6F6ED188-432F-4C57-ACD9-77086C0A1627}" destId="{46CDA6D6-996C-4FB5-9225-A43C75616F39}" srcOrd="0" destOrd="0" presId="urn:microsoft.com/office/officeart/2018/2/layout/IconVerticalSolidList"/>
    <dgm:cxn modelId="{8202441D-76AD-48E8-B472-4D25C4D76E4F}" type="presParOf" srcId="{6F6ED188-432F-4C57-ACD9-77086C0A1627}" destId="{46582195-6AE0-4CE9-A25A-70F59022F044}" srcOrd="1" destOrd="0" presId="urn:microsoft.com/office/officeart/2018/2/layout/IconVerticalSolidList"/>
    <dgm:cxn modelId="{6A651027-6DCA-4E74-A009-832408B7AD01}" type="presParOf" srcId="{6F6ED188-432F-4C57-ACD9-77086C0A1627}" destId="{30D9C932-238D-4BA1-A195-53EC8FFEE837}" srcOrd="2" destOrd="0" presId="urn:microsoft.com/office/officeart/2018/2/layout/IconVerticalSolidList"/>
    <dgm:cxn modelId="{07078223-2F86-4CB4-AF09-DB6565605171}" type="presParOf" srcId="{6F6ED188-432F-4C57-ACD9-77086C0A1627}" destId="{0E39E4B1-BFA5-4C2E-9710-35A1D87B34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28105C-A945-4BFD-B674-26A4F7FCE11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30BC990-B1BD-477C-9493-E1A23ACEC10C}">
      <dgm:prSet/>
      <dgm:spPr/>
      <dgm:t>
        <a:bodyPr/>
        <a:lstStyle/>
        <a:p>
          <a:r>
            <a:rPr lang="en-US" dirty="0"/>
            <a:t>Discuss how you will define the terms in your goal and key leverage indicator(s).</a:t>
          </a:r>
        </a:p>
      </dgm:t>
    </dgm:pt>
    <dgm:pt modelId="{845C589C-1385-4504-880B-04A9E1E3C6E3}" type="parTrans" cxnId="{A5A9BB99-3D1B-4836-A54E-0F25CD68AD0C}">
      <dgm:prSet/>
      <dgm:spPr/>
      <dgm:t>
        <a:bodyPr/>
        <a:lstStyle/>
        <a:p>
          <a:endParaRPr lang="en-US"/>
        </a:p>
      </dgm:t>
    </dgm:pt>
    <dgm:pt modelId="{4FF13023-AD7A-4D34-831B-B20D56FE9EA8}" type="sibTrans" cxnId="{A5A9BB99-3D1B-4836-A54E-0F25CD68AD0C}">
      <dgm:prSet/>
      <dgm:spPr/>
      <dgm:t>
        <a:bodyPr/>
        <a:lstStyle/>
        <a:p>
          <a:endParaRPr lang="en-US"/>
        </a:p>
      </dgm:t>
    </dgm:pt>
    <dgm:pt modelId="{9B46C34A-12C2-40D4-8674-8145DE0108E6}">
      <dgm:prSet/>
      <dgm:spPr/>
      <dgm:t>
        <a:bodyPr/>
        <a:lstStyle/>
        <a:p>
          <a:r>
            <a:rPr lang="en-US"/>
            <a:t>Determine the unit of measure</a:t>
          </a:r>
        </a:p>
      </dgm:t>
    </dgm:pt>
    <dgm:pt modelId="{B5F24361-C916-4A45-90EC-022603ACE92F}" type="parTrans" cxnId="{BEA05340-6DA2-417B-94AF-E710CA7516E7}">
      <dgm:prSet/>
      <dgm:spPr/>
      <dgm:t>
        <a:bodyPr/>
        <a:lstStyle/>
        <a:p>
          <a:endParaRPr lang="en-US"/>
        </a:p>
      </dgm:t>
    </dgm:pt>
    <dgm:pt modelId="{78C7CD62-3936-4125-94B3-DCB6C41B90D4}" type="sibTrans" cxnId="{BEA05340-6DA2-417B-94AF-E710CA7516E7}">
      <dgm:prSet/>
      <dgm:spPr/>
      <dgm:t>
        <a:bodyPr/>
        <a:lstStyle/>
        <a:p>
          <a:endParaRPr lang="en-US"/>
        </a:p>
      </dgm:t>
    </dgm:pt>
    <dgm:pt modelId="{5C7C9C2E-15EA-49A0-A562-51716E75A3A9}">
      <dgm:prSet/>
      <dgm:spPr/>
      <dgm:t>
        <a:bodyPr/>
        <a:lstStyle/>
        <a:p>
          <a:r>
            <a:rPr lang="en-US" dirty="0"/>
            <a:t>Identify the relevant baseline and how you will establish it</a:t>
          </a:r>
        </a:p>
      </dgm:t>
    </dgm:pt>
    <dgm:pt modelId="{B42BC1AF-E763-46EC-A751-412997A45E0B}" type="parTrans" cxnId="{059E4A66-2774-4F16-B115-6FA602DA3B10}">
      <dgm:prSet/>
      <dgm:spPr/>
      <dgm:t>
        <a:bodyPr/>
        <a:lstStyle/>
        <a:p>
          <a:endParaRPr lang="en-US"/>
        </a:p>
      </dgm:t>
    </dgm:pt>
    <dgm:pt modelId="{B062E51E-8E4F-4193-A3FB-C84A1F72C760}" type="sibTrans" cxnId="{059E4A66-2774-4F16-B115-6FA602DA3B10}">
      <dgm:prSet/>
      <dgm:spPr/>
      <dgm:t>
        <a:bodyPr/>
        <a:lstStyle/>
        <a:p>
          <a:endParaRPr lang="en-US"/>
        </a:p>
      </dgm:t>
    </dgm:pt>
    <dgm:pt modelId="{6ABC946B-6DB0-4E4D-8B88-ADCD6E43DCD5}" type="pres">
      <dgm:prSet presAssocID="{7328105C-A945-4BFD-B674-26A4F7FCE11A}" presName="linear" presStyleCnt="0">
        <dgm:presLayoutVars>
          <dgm:animLvl val="lvl"/>
          <dgm:resizeHandles val="exact"/>
        </dgm:presLayoutVars>
      </dgm:prSet>
      <dgm:spPr/>
    </dgm:pt>
    <dgm:pt modelId="{652F7B8F-021C-EF43-9417-6483594E910A}" type="pres">
      <dgm:prSet presAssocID="{B30BC990-B1BD-477C-9493-E1A23ACEC10C}" presName="parentText" presStyleLbl="node1" presStyleIdx="0" presStyleCnt="3">
        <dgm:presLayoutVars>
          <dgm:chMax val="0"/>
          <dgm:bulletEnabled val="1"/>
        </dgm:presLayoutVars>
      </dgm:prSet>
      <dgm:spPr/>
    </dgm:pt>
    <dgm:pt modelId="{3DBAF5C4-FC0A-1844-80BF-D22D455456FD}" type="pres">
      <dgm:prSet presAssocID="{4FF13023-AD7A-4D34-831B-B20D56FE9EA8}" presName="spacer" presStyleCnt="0"/>
      <dgm:spPr/>
    </dgm:pt>
    <dgm:pt modelId="{88151ADC-3FDC-8D4E-A9AB-DBA61AF4BA6A}" type="pres">
      <dgm:prSet presAssocID="{9B46C34A-12C2-40D4-8674-8145DE0108E6}" presName="parentText" presStyleLbl="node1" presStyleIdx="1" presStyleCnt="3">
        <dgm:presLayoutVars>
          <dgm:chMax val="0"/>
          <dgm:bulletEnabled val="1"/>
        </dgm:presLayoutVars>
      </dgm:prSet>
      <dgm:spPr/>
    </dgm:pt>
    <dgm:pt modelId="{94773907-5A29-4640-8787-24CB437C29EE}" type="pres">
      <dgm:prSet presAssocID="{78C7CD62-3936-4125-94B3-DCB6C41B90D4}" presName="spacer" presStyleCnt="0"/>
      <dgm:spPr/>
    </dgm:pt>
    <dgm:pt modelId="{7BC84F9F-34ED-B747-8C4E-075E8833FD61}" type="pres">
      <dgm:prSet presAssocID="{5C7C9C2E-15EA-49A0-A562-51716E75A3A9}" presName="parentText" presStyleLbl="node1" presStyleIdx="2" presStyleCnt="3">
        <dgm:presLayoutVars>
          <dgm:chMax val="0"/>
          <dgm:bulletEnabled val="1"/>
        </dgm:presLayoutVars>
      </dgm:prSet>
      <dgm:spPr/>
    </dgm:pt>
  </dgm:ptLst>
  <dgm:cxnLst>
    <dgm:cxn modelId="{5F58E818-1FD1-DA45-8734-E3ED233F9D84}" type="presOf" srcId="{B30BC990-B1BD-477C-9493-E1A23ACEC10C}" destId="{652F7B8F-021C-EF43-9417-6483594E910A}" srcOrd="0" destOrd="0" presId="urn:microsoft.com/office/officeart/2005/8/layout/vList2"/>
    <dgm:cxn modelId="{BEA05340-6DA2-417B-94AF-E710CA7516E7}" srcId="{7328105C-A945-4BFD-B674-26A4F7FCE11A}" destId="{9B46C34A-12C2-40D4-8674-8145DE0108E6}" srcOrd="1" destOrd="0" parTransId="{B5F24361-C916-4A45-90EC-022603ACE92F}" sibTransId="{78C7CD62-3936-4125-94B3-DCB6C41B90D4}"/>
    <dgm:cxn modelId="{059E4A66-2774-4F16-B115-6FA602DA3B10}" srcId="{7328105C-A945-4BFD-B674-26A4F7FCE11A}" destId="{5C7C9C2E-15EA-49A0-A562-51716E75A3A9}" srcOrd="2" destOrd="0" parTransId="{B42BC1AF-E763-46EC-A751-412997A45E0B}" sibTransId="{B062E51E-8E4F-4193-A3FB-C84A1F72C760}"/>
    <dgm:cxn modelId="{A5A9BB99-3D1B-4836-A54E-0F25CD68AD0C}" srcId="{7328105C-A945-4BFD-B674-26A4F7FCE11A}" destId="{B30BC990-B1BD-477C-9493-E1A23ACEC10C}" srcOrd="0" destOrd="0" parTransId="{845C589C-1385-4504-880B-04A9E1E3C6E3}" sibTransId="{4FF13023-AD7A-4D34-831B-B20D56FE9EA8}"/>
    <dgm:cxn modelId="{5F601FAA-13CD-314F-95FE-D3DD8110B9BC}" type="presOf" srcId="{9B46C34A-12C2-40D4-8674-8145DE0108E6}" destId="{88151ADC-3FDC-8D4E-A9AB-DBA61AF4BA6A}" srcOrd="0" destOrd="0" presId="urn:microsoft.com/office/officeart/2005/8/layout/vList2"/>
    <dgm:cxn modelId="{C3E392B3-523E-0848-B6B1-D3D23747515C}" type="presOf" srcId="{5C7C9C2E-15EA-49A0-A562-51716E75A3A9}" destId="{7BC84F9F-34ED-B747-8C4E-075E8833FD61}" srcOrd="0" destOrd="0" presId="urn:microsoft.com/office/officeart/2005/8/layout/vList2"/>
    <dgm:cxn modelId="{FBDD97EF-EDA2-FE49-A394-00B8781C24C2}" type="presOf" srcId="{7328105C-A945-4BFD-B674-26A4F7FCE11A}" destId="{6ABC946B-6DB0-4E4D-8B88-ADCD6E43DCD5}" srcOrd="0" destOrd="0" presId="urn:microsoft.com/office/officeart/2005/8/layout/vList2"/>
    <dgm:cxn modelId="{6C9C87A8-5C2C-A145-92DB-E555546AFE05}" type="presParOf" srcId="{6ABC946B-6DB0-4E4D-8B88-ADCD6E43DCD5}" destId="{652F7B8F-021C-EF43-9417-6483594E910A}" srcOrd="0" destOrd="0" presId="urn:microsoft.com/office/officeart/2005/8/layout/vList2"/>
    <dgm:cxn modelId="{126F92A9-F3DC-774A-BF5C-C593C8A872DC}" type="presParOf" srcId="{6ABC946B-6DB0-4E4D-8B88-ADCD6E43DCD5}" destId="{3DBAF5C4-FC0A-1844-80BF-D22D455456FD}" srcOrd="1" destOrd="0" presId="urn:microsoft.com/office/officeart/2005/8/layout/vList2"/>
    <dgm:cxn modelId="{A10028C6-F46B-824D-A725-8746EFB0891F}" type="presParOf" srcId="{6ABC946B-6DB0-4E4D-8B88-ADCD6E43DCD5}" destId="{88151ADC-3FDC-8D4E-A9AB-DBA61AF4BA6A}" srcOrd="2" destOrd="0" presId="urn:microsoft.com/office/officeart/2005/8/layout/vList2"/>
    <dgm:cxn modelId="{A0507FC2-A1A7-784D-8EB3-D5C34621796F}" type="presParOf" srcId="{6ABC946B-6DB0-4E4D-8B88-ADCD6E43DCD5}" destId="{94773907-5A29-4640-8787-24CB437C29EE}" srcOrd="3" destOrd="0" presId="urn:microsoft.com/office/officeart/2005/8/layout/vList2"/>
    <dgm:cxn modelId="{E24E150F-BF05-C147-A8C7-58F7717325BB}" type="presParOf" srcId="{6ABC946B-6DB0-4E4D-8B88-ADCD6E43DCD5}" destId="{7BC84F9F-34ED-B747-8C4E-075E8833FD6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FC2B69-02B4-451D-820A-092DD8C899EB}"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6323BFF1-863D-4A63-96B3-D4219E5DA361}">
      <dgm:prSet/>
      <dgm:spPr/>
      <dgm:t>
        <a:bodyPr/>
        <a:lstStyle/>
        <a:p>
          <a:r>
            <a:rPr lang="en-US"/>
            <a:t>Framing measures illustrate the entire scope of the opportunity; targets identify the focus of your actions and what is possible and help define success; measures tell you if you are making progress toward your targets.</a:t>
          </a:r>
        </a:p>
      </dgm:t>
    </dgm:pt>
    <dgm:pt modelId="{346F2E78-AAE3-43F9-A5F5-4FA71B9DC968}" type="parTrans" cxnId="{C88920C2-495A-4E79-98E3-83C157329EC5}">
      <dgm:prSet/>
      <dgm:spPr/>
      <dgm:t>
        <a:bodyPr/>
        <a:lstStyle/>
        <a:p>
          <a:endParaRPr lang="en-US"/>
        </a:p>
      </dgm:t>
    </dgm:pt>
    <dgm:pt modelId="{1E97716C-CFE7-4CEC-A3B6-99C4E8DA3F6C}" type="sibTrans" cxnId="{C88920C2-495A-4E79-98E3-83C157329EC5}">
      <dgm:prSet/>
      <dgm:spPr/>
      <dgm:t>
        <a:bodyPr/>
        <a:lstStyle/>
        <a:p>
          <a:endParaRPr lang="en-US"/>
        </a:p>
      </dgm:t>
    </dgm:pt>
    <dgm:pt modelId="{EBDCC207-74E2-4B7B-ACF2-73DF178FD24C}">
      <dgm:prSet/>
      <dgm:spPr/>
      <dgm:t>
        <a:bodyPr/>
        <a:lstStyle/>
        <a:p>
          <a:r>
            <a:rPr lang="en-US"/>
            <a:t>Framing measures have three elements:</a:t>
          </a:r>
        </a:p>
      </dgm:t>
    </dgm:pt>
    <dgm:pt modelId="{816F5D98-C711-46EA-8017-EB4B217414C3}" type="parTrans" cxnId="{089663B2-1832-4C97-BF73-11381114C1F2}">
      <dgm:prSet/>
      <dgm:spPr/>
      <dgm:t>
        <a:bodyPr/>
        <a:lstStyle/>
        <a:p>
          <a:endParaRPr lang="en-US"/>
        </a:p>
      </dgm:t>
    </dgm:pt>
    <dgm:pt modelId="{0C100CBA-B086-4FC0-8BEE-C5F5FE3824DC}" type="sibTrans" cxnId="{089663B2-1832-4C97-BF73-11381114C1F2}">
      <dgm:prSet/>
      <dgm:spPr/>
      <dgm:t>
        <a:bodyPr/>
        <a:lstStyle/>
        <a:p>
          <a:endParaRPr lang="en-US"/>
        </a:p>
      </dgm:t>
    </dgm:pt>
    <dgm:pt modelId="{27E2F176-E9CD-44A9-B586-D97D10C52B2A}">
      <dgm:prSet/>
      <dgm:spPr/>
      <dgm:t>
        <a:bodyPr/>
        <a:lstStyle/>
        <a:p>
          <a:r>
            <a:rPr lang="en-US"/>
            <a:t>1. A geographic frame</a:t>
          </a:r>
        </a:p>
      </dgm:t>
    </dgm:pt>
    <dgm:pt modelId="{C039A6EE-5F5E-4D1F-9217-AD3F4F0B01A4}" type="parTrans" cxnId="{35F2D258-139E-4F1A-B431-3E3C28CABAD3}">
      <dgm:prSet/>
      <dgm:spPr/>
      <dgm:t>
        <a:bodyPr/>
        <a:lstStyle/>
        <a:p>
          <a:endParaRPr lang="en-US"/>
        </a:p>
      </dgm:t>
    </dgm:pt>
    <dgm:pt modelId="{BD1E09B2-FDE6-410C-88B8-90A01A96E192}" type="sibTrans" cxnId="{35F2D258-139E-4F1A-B431-3E3C28CABAD3}">
      <dgm:prSet/>
      <dgm:spPr/>
      <dgm:t>
        <a:bodyPr/>
        <a:lstStyle/>
        <a:p>
          <a:endParaRPr lang="en-US"/>
        </a:p>
      </dgm:t>
    </dgm:pt>
    <dgm:pt modelId="{9F634E2D-8803-4706-BD9A-F633E1CFFE34}">
      <dgm:prSet/>
      <dgm:spPr/>
      <dgm:t>
        <a:bodyPr/>
        <a:lstStyle/>
        <a:p>
          <a:r>
            <a:rPr lang="en-US"/>
            <a:t>2. A time frame (that allows you to see trends over time)</a:t>
          </a:r>
        </a:p>
      </dgm:t>
    </dgm:pt>
    <dgm:pt modelId="{F7799632-34B0-43B0-A095-45795ADB8566}" type="parTrans" cxnId="{DB489820-B5F4-4D9B-9642-0174B1BFF931}">
      <dgm:prSet/>
      <dgm:spPr/>
      <dgm:t>
        <a:bodyPr/>
        <a:lstStyle/>
        <a:p>
          <a:endParaRPr lang="en-US"/>
        </a:p>
      </dgm:t>
    </dgm:pt>
    <dgm:pt modelId="{3DCC7CB4-703B-4E99-8D69-8B003A851944}" type="sibTrans" cxnId="{DB489820-B5F4-4D9B-9642-0174B1BFF931}">
      <dgm:prSet/>
      <dgm:spPr/>
      <dgm:t>
        <a:bodyPr/>
        <a:lstStyle/>
        <a:p>
          <a:endParaRPr lang="en-US"/>
        </a:p>
      </dgm:t>
    </dgm:pt>
    <dgm:pt modelId="{26E54446-09EB-40FD-BEF0-09D8CAF1EAF4}">
      <dgm:prSet/>
      <dgm:spPr/>
      <dgm:t>
        <a:bodyPr/>
        <a:lstStyle/>
        <a:p>
          <a:r>
            <a:rPr lang="en-US"/>
            <a:t>3. A plausible target (based on research into conditions in similar areas)</a:t>
          </a:r>
        </a:p>
      </dgm:t>
    </dgm:pt>
    <dgm:pt modelId="{BD860862-3EBC-453C-918D-0DA16A9DCCA6}" type="parTrans" cxnId="{9FDA1D30-A992-4879-8F88-5BFEF322B8E4}">
      <dgm:prSet/>
      <dgm:spPr/>
      <dgm:t>
        <a:bodyPr/>
        <a:lstStyle/>
        <a:p>
          <a:endParaRPr lang="en-US"/>
        </a:p>
      </dgm:t>
    </dgm:pt>
    <dgm:pt modelId="{439593D5-5D3F-47B9-A204-4CF9B9A66C6A}" type="sibTrans" cxnId="{9FDA1D30-A992-4879-8F88-5BFEF322B8E4}">
      <dgm:prSet/>
      <dgm:spPr/>
      <dgm:t>
        <a:bodyPr/>
        <a:lstStyle/>
        <a:p>
          <a:endParaRPr lang="en-US"/>
        </a:p>
      </dgm:t>
    </dgm:pt>
    <dgm:pt modelId="{854D11D1-1CA1-4443-A488-3E1047A6AB7C}" type="pres">
      <dgm:prSet presAssocID="{F4FC2B69-02B4-451D-820A-092DD8C899EB}" presName="Name0" presStyleCnt="0">
        <dgm:presLayoutVars>
          <dgm:dir/>
          <dgm:animLvl val="lvl"/>
          <dgm:resizeHandles val="exact"/>
        </dgm:presLayoutVars>
      </dgm:prSet>
      <dgm:spPr/>
    </dgm:pt>
    <dgm:pt modelId="{A7876F81-626C-B946-B075-0F20CE4804BA}" type="pres">
      <dgm:prSet presAssocID="{EBDCC207-74E2-4B7B-ACF2-73DF178FD24C}" presName="boxAndChildren" presStyleCnt="0"/>
      <dgm:spPr/>
    </dgm:pt>
    <dgm:pt modelId="{5D530FD2-F73E-AE43-967C-072C3DE29739}" type="pres">
      <dgm:prSet presAssocID="{EBDCC207-74E2-4B7B-ACF2-73DF178FD24C}" presName="parentTextBox" presStyleLbl="node1" presStyleIdx="0" presStyleCnt="2"/>
      <dgm:spPr/>
    </dgm:pt>
    <dgm:pt modelId="{7A69FB40-3D38-3C41-A867-839A1447AF7E}" type="pres">
      <dgm:prSet presAssocID="{EBDCC207-74E2-4B7B-ACF2-73DF178FD24C}" presName="entireBox" presStyleLbl="node1" presStyleIdx="0" presStyleCnt="2"/>
      <dgm:spPr/>
    </dgm:pt>
    <dgm:pt modelId="{27C03B6B-978C-1E4C-B0E7-3D4923339EB5}" type="pres">
      <dgm:prSet presAssocID="{EBDCC207-74E2-4B7B-ACF2-73DF178FD24C}" presName="descendantBox" presStyleCnt="0"/>
      <dgm:spPr/>
    </dgm:pt>
    <dgm:pt modelId="{60A21154-562C-5B45-A2DB-724F5889F356}" type="pres">
      <dgm:prSet presAssocID="{27E2F176-E9CD-44A9-B586-D97D10C52B2A}" presName="childTextBox" presStyleLbl="fgAccFollowNode1" presStyleIdx="0" presStyleCnt="3">
        <dgm:presLayoutVars>
          <dgm:bulletEnabled val="1"/>
        </dgm:presLayoutVars>
      </dgm:prSet>
      <dgm:spPr/>
    </dgm:pt>
    <dgm:pt modelId="{D1E268A0-318A-F849-A5CA-639936A75E0D}" type="pres">
      <dgm:prSet presAssocID="{9F634E2D-8803-4706-BD9A-F633E1CFFE34}" presName="childTextBox" presStyleLbl="fgAccFollowNode1" presStyleIdx="1" presStyleCnt="3">
        <dgm:presLayoutVars>
          <dgm:bulletEnabled val="1"/>
        </dgm:presLayoutVars>
      </dgm:prSet>
      <dgm:spPr/>
    </dgm:pt>
    <dgm:pt modelId="{5C9C6366-E67E-294A-BAB6-3D237C21FFEE}" type="pres">
      <dgm:prSet presAssocID="{26E54446-09EB-40FD-BEF0-09D8CAF1EAF4}" presName="childTextBox" presStyleLbl="fgAccFollowNode1" presStyleIdx="2" presStyleCnt="3">
        <dgm:presLayoutVars>
          <dgm:bulletEnabled val="1"/>
        </dgm:presLayoutVars>
      </dgm:prSet>
      <dgm:spPr/>
    </dgm:pt>
    <dgm:pt modelId="{D6E7EC75-1175-504F-88F9-AA7620C0D327}" type="pres">
      <dgm:prSet presAssocID="{1E97716C-CFE7-4CEC-A3B6-99C4E8DA3F6C}" presName="sp" presStyleCnt="0"/>
      <dgm:spPr/>
    </dgm:pt>
    <dgm:pt modelId="{DFF45E3C-8B4C-7745-A89E-F22CDCEF4396}" type="pres">
      <dgm:prSet presAssocID="{6323BFF1-863D-4A63-96B3-D4219E5DA361}" presName="arrowAndChildren" presStyleCnt="0"/>
      <dgm:spPr/>
    </dgm:pt>
    <dgm:pt modelId="{572B98F9-8E64-B945-9C1C-4FDD58D5EBA7}" type="pres">
      <dgm:prSet presAssocID="{6323BFF1-863D-4A63-96B3-D4219E5DA361}" presName="parentTextArrow" presStyleLbl="node1" presStyleIdx="1" presStyleCnt="2"/>
      <dgm:spPr/>
    </dgm:pt>
  </dgm:ptLst>
  <dgm:cxnLst>
    <dgm:cxn modelId="{FED5C407-8245-DB4B-A40B-4DD0BDFC0BCF}" type="presOf" srcId="{EBDCC207-74E2-4B7B-ACF2-73DF178FD24C}" destId="{7A69FB40-3D38-3C41-A867-839A1447AF7E}" srcOrd="1" destOrd="0" presId="urn:microsoft.com/office/officeart/2005/8/layout/process4"/>
    <dgm:cxn modelId="{E677DA0C-51FB-7243-BE90-4DE50E28A31C}" type="presOf" srcId="{F4FC2B69-02B4-451D-820A-092DD8C899EB}" destId="{854D11D1-1CA1-4443-A488-3E1047A6AB7C}" srcOrd="0" destOrd="0" presId="urn:microsoft.com/office/officeart/2005/8/layout/process4"/>
    <dgm:cxn modelId="{DB489820-B5F4-4D9B-9642-0174B1BFF931}" srcId="{EBDCC207-74E2-4B7B-ACF2-73DF178FD24C}" destId="{9F634E2D-8803-4706-BD9A-F633E1CFFE34}" srcOrd="1" destOrd="0" parTransId="{F7799632-34B0-43B0-A095-45795ADB8566}" sibTransId="{3DCC7CB4-703B-4E99-8D69-8B003A851944}"/>
    <dgm:cxn modelId="{3183A825-CE31-F14E-AC42-240D03E93B71}" type="presOf" srcId="{27E2F176-E9CD-44A9-B586-D97D10C52B2A}" destId="{60A21154-562C-5B45-A2DB-724F5889F356}" srcOrd="0" destOrd="0" presId="urn:microsoft.com/office/officeart/2005/8/layout/process4"/>
    <dgm:cxn modelId="{9FDA1D30-A992-4879-8F88-5BFEF322B8E4}" srcId="{EBDCC207-74E2-4B7B-ACF2-73DF178FD24C}" destId="{26E54446-09EB-40FD-BEF0-09D8CAF1EAF4}" srcOrd="2" destOrd="0" parTransId="{BD860862-3EBC-453C-918D-0DA16A9DCCA6}" sibTransId="{439593D5-5D3F-47B9-A204-4CF9B9A66C6A}"/>
    <dgm:cxn modelId="{72876F36-3E87-F04D-A4BE-6BB7E4CE28F9}" type="presOf" srcId="{9F634E2D-8803-4706-BD9A-F633E1CFFE34}" destId="{D1E268A0-318A-F849-A5CA-639936A75E0D}" srcOrd="0" destOrd="0" presId="urn:microsoft.com/office/officeart/2005/8/layout/process4"/>
    <dgm:cxn modelId="{70BD044E-73FC-4642-A007-F3F648DF0C70}" type="presOf" srcId="{EBDCC207-74E2-4B7B-ACF2-73DF178FD24C}" destId="{5D530FD2-F73E-AE43-967C-072C3DE29739}" srcOrd="0" destOrd="0" presId="urn:microsoft.com/office/officeart/2005/8/layout/process4"/>
    <dgm:cxn modelId="{CEA56252-D3B2-474A-81FA-0ED707203F35}" type="presOf" srcId="{26E54446-09EB-40FD-BEF0-09D8CAF1EAF4}" destId="{5C9C6366-E67E-294A-BAB6-3D237C21FFEE}" srcOrd="0" destOrd="0" presId="urn:microsoft.com/office/officeart/2005/8/layout/process4"/>
    <dgm:cxn modelId="{35F2D258-139E-4F1A-B431-3E3C28CABAD3}" srcId="{EBDCC207-74E2-4B7B-ACF2-73DF178FD24C}" destId="{27E2F176-E9CD-44A9-B586-D97D10C52B2A}" srcOrd="0" destOrd="0" parTransId="{C039A6EE-5F5E-4D1F-9217-AD3F4F0B01A4}" sibTransId="{BD1E09B2-FDE6-410C-88B8-90A01A96E192}"/>
    <dgm:cxn modelId="{089663B2-1832-4C97-BF73-11381114C1F2}" srcId="{F4FC2B69-02B4-451D-820A-092DD8C899EB}" destId="{EBDCC207-74E2-4B7B-ACF2-73DF178FD24C}" srcOrd="1" destOrd="0" parTransId="{816F5D98-C711-46EA-8017-EB4B217414C3}" sibTransId="{0C100CBA-B086-4FC0-8BEE-C5F5FE3824DC}"/>
    <dgm:cxn modelId="{132F5DBB-712C-3C47-B376-FD189FA7CA0B}" type="presOf" srcId="{6323BFF1-863D-4A63-96B3-D4219E5DA361}" destId="{572B98F9-8E64-B945-9C1C-4FDD58D5EBA7}" srcOrd="0" destOrd="0" presId="urn:microsoft.com/office/officeart/2005/8/layout/process4"/>
    <dgm:cxn modelId="{C88920C2-495A-4E79-98E3-83C157329EC5}" srcId="{F4FC2B69-02B4-451D-820A-092DD8C899EB}" destId="{6323BFF1-863D-4A63-96B3-D4219E5DA361}" srcOrd="0" destOrd="0" parTransId="{346F2E78-AAE3-43F9-A5F5-4FA71B9DC968}" sibTransId="{1E97716C-CFE7-4CEC-A3B6-99C4E8DA3F6C}"/>
    <dgm:cxn modelId="{CE126AC1-CB2A-3345-9ABE-B6D4266E9FFE}" type="presParOf" srcId="{854D11D1-1CA1-4443-A488-3E1047A6AB7C}" destId="{A7876F81-626C-B946-B075-0F20CE4804BA}" srcOrd="0" destOrd="0" presId="urn:microsoft.com/office/officeart/2005/8/layout/process4"/>
    <dgm:cxn modelId="{C49E84A1-AB19-024A-B9D2-9B5E9AA9858E}" type="presParOf" srcId="{A7876F81-626C-B946-B075-0F20CE4804BA}" destId="{5D530FD2-F73E-AE43-967C-072C3DE29739}" srcOrd="0" destOrd="0" presId="urn:microsoft.com/office/officeart/2005/8/layout/process4"/>
    <dgm:cxn modelId="{19C92E2F-584A-3A49-BF40-0B16CD739831}" type="presParOf" srcId="{A7876F81-626C-B946-B075-0F20CE4804BA}" destId="{7A69FB40-3D38-3C41-A867-839A1447AF7E}" srcOrd="1" destOrd="0" presId="urn:microsoft.com/office/officeart/2005/8/layout/process4"/>
    <dgm:cxn modelId="{9B056FB4-B972-1943-99D7-6D77D8F18A9D}" type="presParOf" srcId="{A7876F81-626C-B946-B075-0F20CE4804BA}" destId="{27C03B6B-978C-1E4C-B0E7-3D4923339EB5}" srcOrd="2" destOrd="0" presId="urn:microsoft.com/office/officeart/2005/8/layout/process4"/>
    <dgm:cxn modelId="{EBF4D564-9D96-2542-B1B2-1B5DB5486F80}" type="presParOf" srcId="{27C03B6B-978C-1E4C-B0E7-3D4923339EB5}" destId="{60A21154-562C-5B45-A2DB-724F5889F356}" srcOrd="0" destOrd="0" presId="urn:microsoft.com/office/officeart/2005/8/layout/process4"/>
    <dgm:cxn modelId="{3673DC00-B08B-064E-AF5C-82046D15AB6F}" type="presParOf" srcId="{27C03B6B-978C-1E4C-B0E7-3D4923339EB5}" destId="{D1E268A0-318A-F849-A5CA-639936A75E0D}" srcOrd="1" destOrd="0" presId="urn:microsoft.com/office/officeart/2005/8/layout/process4"/>
    <dgm:cxn modelId="{4F35B1AF-E83D-374A-97EF-DCA9D5129DB6}" type="presParOf" srcId="{27C03B6B-978C-1E4C-B0E7-3D4923339EB5}" destId="{5C9C6366-E67E-294A-BAB6-3D237C21FFEE}" srcOrd="2" destOrd="0" presId="urn:microsoft.com/office/officeart/2005/8/layout/process4"/>
    <dgm:cxn modelId="{B4ED02B9-3206-4442-A9D4-A8D05D1A09CE}" type="presParOf" srcId="{854D11D1-1CA1-4443-A488-3E1047A6AB7C}" destId="{D6E7EC75-1175-504F-88F9-AA7620C0D327}" srcOrd="1" destOrd="0" presId="urn:microsoft.com/office/officeart/2005/8/layout/process4"/>
    <dgm:cxn modelId="{13AF5AF3-FDB5-A64E-BC2A-9E88B98A163B}" type="presParOf" srcId="{854D11D1-1CA1-4443-A488-3E1047A6AB7C}" destId="{DFF45E3C-8B4C-7745-A89E-F22CDCEF4396}" srcOrd="2" destOrd="0" presId="urn:microsoft.com/office/officeart/2005/8/layout/process4"/>
    <dgm:cxn modelId="{342EE47A-94F1-1C4D-8C52-40BBCCAB4235}" type="presParOf" srcId="{DFF45E3C-8B4C-7745-A89E-F22CDCEF4396}" destId="{572B98F9-8E64-B945-9C1C-4FDD58D5EBA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CF219E-EA24-4335-B87B-21911A572D0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E4893458-0441-489E-B89A-74CB5A888E36}">
      <dgm:prSet/>
      <dgm:spPr/>
      <dgm:t>
        <a:bodyPr/>
        <a:lstStyle/>
        <a:p>
          <a:r>
            <a:rPr lang="en-US" dirty="0"/>
            <a:t>Action plans answer the question: What do we need to do to move our key leverage indicators in a positive direction? </a:t>
          </a:r>
        </a:p>
      </dgm:t>
    </dgm:pt>
    <dgm:pt modelId="{832CBF2D-E070-43C0-9ABD-B96ABD52F677}" type="parTrans" cxnId="{1EE918F0-17D0-4251-AEF2-3173DEB8650D}">
      <dgm:prSet/>
      <dgm:spPr/>
      <dgm:t>
        <a:bodyPr/>
        <a:lstStyle/>
        <a:p>
          <a:endParaRPr lang="en-US"/>
        </a:p>
      </dgm:t>
    </dgm:pt>
    <dgm:pt modelId="{E96873F0-0C7B-47AB-9606-1E32C8A3B9DA}" type="sibTrans" cxnId="{1EE918F0-17D0-4251-AEF2-3173DEB8650D}">
      <dgm:prSet/>
      <dgm:spPr/>
      <dgm:t>
        <a:bodyPr/>
        <a:lstStyle/>
        <a:p>
          <a:endParaRPr lang="en-US"/>
        </a:p>
      </dgm:t>
    </dgm:pt>
    <dgm:pt modelId="{CE2C3849-B614-8A4E-AC31-54073FF45CA4}">
      <dgm:prSet/>
      <dgm:spPr/>
      <dgm:t>
        <a:bodyPr/>
        <a:lstStyle/>
        <a:p>
          <a:r>
            <a:rPr lang="en-US" dirty="0"/>
            <a:t>Measurement plans answer the question: How are we going to know if we're making progress? </a:t>
          </a:r>
        </a:p>
      </dgm:t>
    </dgm:pt>
    <dgm:pt modelId="{E7D5ED82-6045-2147-BFC5-4759C977ECB5}" type="parTrans" cxnId="{117CE23C-8A94-764A-9E9D-4097F4F04ED5}">
      <dgm:prSet/>
      <dgm:spPr/>
      <dgm:t>
        <a:bodyPr/>
        <a:lstStyle/>
        <a:p>
          <a:endParaRPr lang="en-US"/>
        </a:p>
      </dgm:t>
    </dgm:pt>
    <dgm:pt modelId="{AFADB9AB-9BED-BA4C-BECA-E9BD13AA609A}" type="sibTrans" cxnId="{117CE23C-8A94-764A-9E9D-4097F4F04ED5}">
      <dgm:prSet/>
      <dgm:spPr/>
      <dgm:t>
        <a:bodyPr/>
        <a:lstStyle/>
        <a:p>
          <a:endParaRPr lang="en-US"/>
        </a:p>
      </dgm:t>
    </dgm:pt>
    <dgm:pt modelId="{9FC455B0-BDA6-B949-BA05-9B6CF59FFCB1}" type="pres">
      <dgm:prSet presAssocID="{4ECF219E-EA24-4335-B87B-21911A572D05}" presName="diagram" presStyleCnt="0">
        <dgm:presLayoutVars>
          <dgm:dir/>
          <dgm:resizeHandles val="exact"/>
        </dgm:presLayoutVars>
      </dgm:prSet>
      <dgm:spPr/>
    </dgm:pt>
    <dgm:pt modelId="{5C400CBB-FACF-8049-B355-111C69A445BA}" type="pres">
      <dgm:prSet presAssocID="{E4893458-0441-489E-B89A-74CB5A888E36}" presName="node" presStyleLbl="node1" presStyleIdx="0" presStyleCnt="2">
        <dgm:presLayoutVars>
          <dgm:bulletEnabled val="1"/>
        </dgm:presLayoutVars>
      </dgm:prSet>
      <dgm:spPr/>
    </dgm:pt>
    <dgm:pt modelId="{DD94A57F-132E-734E-ABED-D1E1930153C8}" type="pres">
      <dgm:prSet presAssocID="{E96873F0-0C7B-47AB-9606-1E32C8A3B9DA}" presName="sibTrans" presStyleCnt="0"/>
      <dgm:spPr/>
    </dgm:pt>
    <dgm:pt modelId="{2D5A211F-58C9-DD48-B378-0F987D68802E}" type="pres">
      <dgm:prSet presAssocID="{CE2C3849-B614-8A4E-AC31-54073FF45CA4}" presName="node" presStyleLbl="node1" presStyleIdx="1" presStyleCnt="2">
        <dgm:presLayoutVars>
          <dgm:bulletEnabled val="1"/>
        </dgm:presLayoutVars>
      </dgm:prSet>
      <dgm:spPr/>
    </dgm:pt>
  </dgm:ptLst>
  <dgm:cxnLst>
    <dgm:cxn modelId="{A7DD5C1E-A62C-8A46-A4F2-CF747405B139}" type="presOf" srcId="{CE2C3849-B614-8A4E-AC31-54073FF45CA4}" destId="{2D5A211F-58C9-DD48-B378-0F987D68802E}" srcOrd="0" destOrd="0" presId="urn:microsoft.com/office/officeart/2005/8/layout/default"/>
    <dgm:cxn modelId="{117CE23C-8A94-764A-9E9D-4097F4F04ED5}" srcId="{4ECF219E-EA24-4335-B87B-21911A572D05}" destId="{CE2C3849-B614-8A4E-AC31-54073FF45CA4}" srcOrd="1" destOrd="0" parTransId="{E7D5ED82-6045-2147-BFC5-4759C977ECB5}" sibTransId="{AFADB9AB-9BED-BA4C-BECA-E9BD13AA609A}"/>
    <dgm:cxn modelId="{CD3CC0B0-2ED9-384A-8637-101133EB0783}" type="presOf" srcId="{E4893458-0441-489E-B89A-74CB5A888E36}" destId="{5C400CBB-FACF-8049-B355-111C69A445BA}" srcOrd="0" destOrd="0" presId="urn:microsoft.com/office/officeart/2005/8/layout/default"/>
    <dgm:cxn modelId="{1EE918F0-17D0-4251-AEF2-3173DEB8650D}" srcId="{4ECF219E-EA24-4335-B87B-21911A572D05}" destId="{E4893458-0441-489E-B89A-74CB5A888E36}" srcOrd="0" destOrd="0" parTransId="{832CBF2D-E070-43C0-9ABD-B96ABD52F677}" sibTransId="{E96873F0-0C7B-47AB-9606-1E32C8A3B9DA}"/>
    <dgm:cxn modelId="{2D4889FD-6311-7F44-9C2F-E44BF33158B1}" type="presOf" srcId="{4ECF219E-EA24-4335-B87B-21911A572D05}" destId="{9FC455B0-BDA6-B949-BA05-9B6CF59FFCB1}" srcOrd="0" destOrd="0" presId="urn:microsoft.com/office/officeart/2005/8/layout/default"/>
    <dgm:cxn modelId="{E1F2D1ED-EEB4-EC4E-8C89-CB191864E9DB}" type="presParOf" srcId="{9FC455B0-BDA6-B949-BA05-9B6CF59FFCB1}" destId="{5C400CBB-FACF-8049-B355-111C69A445BA}" srcOrd="0" destOrd="0" presId="urn:microsoft.com/office/officeart/2005/8/layout/default"/>
    <dgm:cxn modelId="{144B7AD9-1A1E-0B48-A51F-C9D00B59D703}" type="presParOf" srcId="{9FC455B0-BDA6-B949-BA05-9B6CF59FFCB1}" destId="{DD94A57F-132E-734E-ABED-D1E1930153C8}" srcOrd="1" destOrd="0" presId="urn:microsoft.com/office/officeart/2005/8/layout/default"/>
    <dgm:cxn modelId="{C98DDB6B-576F-7347-82C4-555A0415DB15}" type="presParOf" srcId="{9FC455B0-BDA6-B949-BA05-9B6CF59FFCB1}" destId="{2D5A211F-58C9-DD48-B378-0F987D68802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51A723-F275-4FBE-B759-D9448946510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28D7B9D-9F39-4FE1-B711-484EB130BCA8}">
      <dgm:prSet/>
      <dgm:spPr/>
      <dgm:t>
        <a:bodyPr/>
        <a:lstStyle/>
        <a:p>
          <a:pPr>
            <a:lnSpc>
              <a:spcPct val="100000"/>
            </a:lnSpc>
          </a:pPr>
          <a:r>
            <a:rPr lang="en-US"/>
            <a:t>Progress You Can See book</a:t>
          </a:r>
        </a:p>
      </dgm:t>
    </dgm:pt>
    <dgm:pt modelId="{56695764-E443-461C-AAE0-76054CAE3F02}" type="parTrans" cxnId="{C0631287-5998-41BE-882D-72833C2CFF04}">
      <dgm:prSet/>
      <dgm:spPr/>
      <dgm:t>
        <a:bodyPr/>
        <a:lstStyle/>
        <a:p>
          <a:endParaRPr lang="en-US"/>
        </a:p>
      </dgm:t>
    </dgm:pt>
    <dgm:pt modelId="{E8880E1B-7058-482B-93D5-0468E654797B}" type="sibTrans" cxnId="{C0631287-5998-41BE-882D-72833C2CFF04}">
      <dgm:prSet/>
      <dgm:spPr/>
      <dgm:t>
        <a:bodyPr/>
        <a:lstStyle/>
        <a:p>
          <a:endParaRPr lang="en-US"/>
        </a:p>
      </dgm:t>
    </dgm:pt>
    <dgm:pt modelId="{8C0759A3-B187-46A1-BE3A-FD12A06345DA}">
      <dgm:prSet/>
      <dgm:spPr/>
      <dgm:t>
        <a:bodyPr/>
        <a:lstStyle/>
        <a:p>
          <a:pPr>
            <a:lnSpc>
              <a:spcPct val="100000"/>
            </a:lnSpc>
          </a:pPr>
          <a:r>
            <a:rPr lang="en-US" dirty="0"/>
            <a:t>YouTube videos</a:t>
          </a:r>
        </a:p>
      </dgm:t>
    </dgm:pt>
    <dgm:pt modelId="{67A6B556-901E-4C5E-89D5-5EA6630FF8AD}" type="parTrans" cxnId="{65152A04-174D-4B03-9AF0-FD064319AE63}">
      <dgm:prSet/>
      <dgm:spPr/>
      <dgm:t>
        <a:bodyPr/>
        <a:lstStyle/>
        <a:p>
          <a:endParaRPr lang="en-US"/>
        </a:p>
      </dgm:t>
    </dgm:pt>
    <dgm:pt modelId="{A9E543DD-B9B5-4A16-B653-DD1A15C8A6FD}" type="sibTrans" cxnId="{65152A04-174D-4B03-9AF0-FD064319AE63}">
      <dgm:prSet/>
      <dgm:spPr/>
      <dgm:t>
        <a:bodyPr/>
        <a:lstStyle/>
        <a:p>
          <a:endParaRPr lang="en-US"/>
        </a:p>
      </dgm:t>
    </dgm:pt>
    <dgm:pt modelId="{7666A95B-5200-406B-AACB-0A1E099E82AE}">
      <dgm:prSet/>
      <dgm:spPr/>
      <dgm:t>
        <a:bodyPr/>
        <a:lstStyle/>
        <a:p>
          <a:pPr>
            <a:lnSpc>
              <a:spcPct val="100000"/>
            </a:lnSpc>
          </a:pPr>
          <a:r>
            <a:rPr lang="en-US" dirty="0">
              <a:hlinkClick xmlns:r="http://schemas.openxmlformats.org/officeDocument/2006/relationships" r:id="rId1"/>
            </a:rPr>
            <a:t>https://youtu.be/VNCd2pCtdgI?si=goSv346JmA8yVjnk</a:t>
          </a:r>
          <a:endParaRPr lang="en-US" dirty="0"/>
        </a:p>
      </dgm:t>
    </dgm:pt>
    <dgm:pt modelId="{4EF99056-ACA2-4875-A8B9-FA054D28FDB1}" type="parTrans" cxnId="{D89E072B-B344-4802-A9FB-C9CEB4545D2E}">
      <dgm:prSet/>
      <dgm:spPr/>
      <dgm:t>
        <a:bodyPr/>
        <a:lstStyle/>
        <a:p>
          <a:endParaRPr lang="en-US"/>
        </a:p>
      </dgm:t>
    </dgm:pt>
    <dgm:pt modelId="{69EB5F08-4E18-44B7-A5E9-F0A39FE78142}" type="sibTrans" cxnId="{D89E072B-B344-4802-A9FB-C9CEB4545D2E}">
      <dgm:prSet/>
      <dgm:spPr/>
      <dgm:t>
        <a:bodyPr/>
        <a:lstStyle/>
        <a:p>
          <a:endParaRPr lang="en-US"/>
        </a:p>
      </dgm:t>
    </dgm:pt>
    <dgm:pt modelId="{100FE3DF-9682-4272-8B3B-C9796FC084CC}">
      <dgm:prSet/>
      <dgm:spPr/>
      <dgm:t>
        <a:bodyPr/>
        <a:lstStyle/>
        <a:p>
          <a:pPr>
            <a:lnSpc>
              <a:spcPct val="100000"/>
            </a:lnSpc>
          </a:pPr>
          <a:r>
            <a:rPr lang="en-US" dirty="0">
              <a:hlinkClick xmlns:r="http://schemas.openxmlformats.org/officeDocument/2006/relationships" r:id="rId2"/>
            </a:rPr>
            <a:t>https://youtu.be/DCQA6XcBp6o?si=OXtSUo-uKlTiCuSk</a:t>
          </a:r>
          <a:endParaRPr lang="en-US" dirty="0"/>
        </a:p>
      </dgm:t>
    </dgm:pt>
    <dgm:pt modelId="{DA8282EC-24A6-4D8D-A032-870E57FFBDD1}" type="parTrans" cxnId="{8FB32FA8-7D8D-4577-ADDE-E486E3BB0584}">
      <dgm:prSet/>
      <dgm:spPr/>
      <dgm:t>
        <a:bodyPr/>
        <a:lstStyle/>
        <a:p>
          <a:endParaRPr lang="en-US"/>
        </a:p>
      </dgm:t>
    </dgm:pt>
    <dgm:pt modelId="{E73A9F75-2D84-4F2D-8A32-33477C58B0B7}" type="sibTrans" cxnId="{8FB32FA8-7D8D-4577-ADDE-E486E3BB0584}">
      <dgm:prSet/>
      <dgm:spPr/>
      <dgm:t>
        <a:bodyPr/>
        <a:lstStyle/>
        <a:p>
          <a:endParaRPr lang="en-US"/>
        </a:p>
      </dgm:t>
    </dgm:pt>
    <dgm:pt modelId="{05782464-7593-436C-9CD1-E2A6F8AEEDC2}">
      <dgm:prSet/>
      <dgm:spPr/>
      <dgm:t>
        <a:bodyPr/>
        <a:lstStyle/>
        <a:p>
          <a:pPr>
            <a:lnSpc>
              <a:spcPct val="100000"/>
            </a:lnSpc>
          </a:pPr>
          <a:r>
            <a:rPr lang="en-US" dirty="0"/>
            <a:t>Brochure - </a:t>
          </a:r>
          <a:r>
            <a:rPr lang="en-US" dirty="0">
              <a:hlinkClick xmlns:r="http://schemas.openxmlformats.org/officeDocument/2006/relationships" r:id="rId3"/>
            </a:rPr>
            <a:t>https://yellowwood.org/assets/resource_library/resource_docs/ygwymbooklet041411web.pdf</a:t>
          </a:r>
          <a:endParaRPr lang="en-US" dirty="0"/>
        </a:p>
      </dgm:t>
    </dgm:pt>
    <dgm:pt modelId="{0B45DD07-324B-4867-A4BE-05364D92018E}" type="parTrans" cxnId="{6581442C-50B8-498F-80F1-859E76D2DF36}">
      <dgm:prSet/>
      <dgm:spPr/>
      <dgm:t>
        <a:bodyPr/>
        <a:lstStyle/>
        <a:p>
          <a:endParaRPr lang="en-US"/>
        </a:p>
      </dgm:t>
    </dgm:pt>
    <dgm:pt modelId="{1B0EA50F-DC98-43CA-94BE-0AB43D33B43F}" type="sibTrans" cxnId="{6581442C-50B8-498F-80F1-859E76D2DF36}">
      <dgm:prSet/>
      <dgm:spPr/>
      <dgm:t>
        <a:bodyPr/>
        <a:lstStyle/>
        <a:p>
          <a:endParaRPr lang="en-US"/>
        </a:p>
      </dgm:t>
    </dgm:pt>
    <dgm:pt modelId="{182CDA85-D215-4697-9C8E-4602B44FBFED}" type="pres">
      <dgm:prSet presAssocID="{3D51A723-F275-4FBE-B759-D9448946510E}" presName="root" presStyleCnt="0">
        <dgm:presLayoutVars>
          <dgm:dir/>
          <dgm:resizeHandles val="exact"/>
        </dgm:presLayoutVars>
      </dgm:prSet>
      <dgm:spPr/>
    </dgm:pt>
    <dgm:pt modelId="{F4F774AA-7949-4F0E-BD01-33212B303643}" type="pres">
      <dgm:prSet presAssocID="{428D7B9D-9F39-4FE1-B711-484EB130BCA8}" presName="compNode" presStyleCnt="0"/>
      <dgm:spPr/>
    </dgm:pt>
    <dgm:pt modelId="{6C1DED57-FBF6-4603-A00A-A21EBCAA6EDE}" type="pres">
      <dgm:prSet presAssocID="{428D7B9D-9F39-4FE1-B711-484EB130BCA8}" presName="bgRect" presStyleLbl="bgShp" presStyleIdx="0" presStyleCnt="3"/>
      <dgm:spPr/>
    </dgm:pt>
    <dgm:pt modelId="{A582184C-EEA4-4750-9323-71545006AD95}" type="pres">
      <dgm:prSet presAssocID="{428D7B9D-9F39-4FE1-B711-484EB130BCA8}"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Workflow"/>
        </a:ext>
      </dgm:extLst>
    </dgm:pt>
    <dgm:pt modelId="{4FF8824B-EED2-4828-853E-794893184746}" type="pres">
      <dgm:prSet presAssocID="{428D7B9D-9F39-4FE1-B711-484EB130BCA8}" presName="spaceRect" presStyleCnt="0"/>
      <dgm:spPr/>
    </dgm:pt>
    <dgm:pt modelId="{1604E956-D315-42D2-98B4-D896ADD887F8}" type="pres">
      <dgm:prSet presAssocID="{428D7B9D-9F39-4FE1-B711-484EB130BCA8}" presName="parTx" presStyleLbl="revTx" presStyleIdx="0" presStyleCnt="4">
        <dgm:presLayoutVars>
          <dgm:chMax val="0"/>
          <dgm:chPref val="0"/>
        </dgm:presLayoutVars>
      </dgm:prSet>
      <dgm:spPr/>
    </dgm:pt>
    <dgm:pt modelId="{70584357-D245-4114-95D2-B660D5B7F88F}" type="pres">
      <dgm:prSet presAssocID="{E8880E1B-7058-482B-93D5-0468E654797B}" presName="sibTrans" presStyleCnt="0"/>
      <dgm:spPr/>
    </dgm:pt>
    <dgm:pt modelId="{54061E76-97A7-4D7B-B067-E5E59809C177}" type="pres">
      <dgm:prSet presAssocID="{8C0759A3-B187-46A1-BE3A-FD12A06345DA}" presName="compNode" presStyleCnt="0"/>
      <dgm:spPr/>
    </dgm:pt>
    <dgm:pt modelId="{96C36B12-0826-40F9-9D62-E28E068F90E6}" type="pres">
      <dgm:prSet presAssocID="{8C0759A3-B187-46A1-BE3A-FD12A06345DA}" presName="bgRect" presStyleLbl="bgShp" presStyleIdx="1" presStyleCnt="3"/>
      <dgm:spPr/>
    </dgm:pt>
    <dgm:pt modelId="{EDCF0FC6-6406-43CA-AEDC-0AAAA14AD5B5}" type="pres">
      <dgm:prSet presAssocID="{8C0759A3-B187-46A1-BE3A-FD12A06345DA}"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arker"/>
        </a:ext>
      </dgm:extLst>
    </dgm:pt>
    <dgm:pt modelId="{257A5E0E-3569-4CE0-B105-F2E9DB17BF85}" type="pres">
      <dgm:prSet presAssocID="{8C0759A3-B187-46A1-BE3A-FD12A06345DA}" presName="spaceRect" presStyleCnt="0"/>
      <dgm:spPr/>
    </dgm:pt>
    <dgm:pt modelId="{8AF89586-77DC-411F-A04E-FCE5A14F2DC7}" type="pres">
      <dgm:prSet presAssocID="{8C0759A3-B187-46A1-BE3A-FD12A06345DA}" presName="parTx" presStyleLbl="revTx" presStyleIdx="1" presStyleCnt="4">
        <dgm:presLayoutVars>
          <dgm:chMax val="0"/>
          <dgm:chPref val="0"/>
        </dgm:presLayoutVars>
      </dgm:prSet>
      <dgm:spPr/>
    </dgm:pt>
    <dgm:pt modelId="{0A0B612D-FAF4-4418-845B-C0D47DFD7D1C}" type="pres">
      <dgm:prSet presAssocID="{8C0759A3-B187-46A1-BE3A-FD12A06345DA}" presName="desTx" presStyleLbl="revTx" presStyleIdx="2" presStyleCnt="4" custScaleX="198823" custLinFactNeighborX="-18182" custLinFactNeighborY="-2607">
        <dgm:presLayoutVars/>
      </dgm:prSet>
      <dgm:spPr/>
    </dgm:pt>
    <dgm:pt modelId="{0535A7FB-5E80-4DA5-97B8-F5554EEA287D}" type="pres">
      <dgm:prSet presAssocID="{A9E543DD-B9B5-4A16-B653-DD1A15C8A6FD}" presName="sibTrans" presStyleCnt="0"/>
      <dgm:spPr/>
    </dgm:pt>
    <dgm:pt modelId="{4A50598F-6BDE-4144-B997-D2A4FEA9138A}" type="pres">
      <dgm:prSet presAssocID="{05782464-7593-436C-9CD1-E2A6F8AEEDC2}" presName="compNode" presStyleCnt="0"/>
      <dgm:spPr/>
    </dgm:pt>
    <dgm:pt modelId="{5DCFB20B-A08F-433B-BBFF-4E4898B5A7DD}" type="pres">
      <dgm:prSet presAssocID="{05782464-7593-436C-9CD1-E2A6F8AEEDC2}" presName="bgRect" presStyleLbl="bgShp" presStyleIdx="2" presStyleCnt="3"/>
      <dgm:spPr/>
    </dgm:pt>
    <dgm:pt modelId="{049841C3-503F-4CED-BBD2-8C062E1CD7B5}" type="pres">
      <dgm:prSet presAssocID="{05782464-7593-436C-9CD1-E2A6F8AEEDC2}"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Paper"/>
        </a:ext>
      </dgm:extLst>
    </dgm:pt>
    <dgm:pt modelId="{A3187366-7857-4914-A656-A66856192016}" type="pres">
      <dgm:prSet presAssocID="{05782464-7593-436C-9CD1-E2A6F8AEEDC2}" presName="spaceRect" presStyleCnt="0"/>
      <dgm:spPr/>
    </dgm:pt>
    <dgm:pt modelId="{0B01B546-AF63-4B06-9E81-29FB92E8561A}" type="pres">
      <dgm:prSet presAssocID="{05782464-7593-436C-9CD1-E2A6F8AEEDC2}" presName="parTx" presStyleLbl="revTx" presStyleIdx="3" presStyleCnt="4">
        <dgm:presLayoutVars>
          <dgm:chMax val="0"/>
          <dgm:chPref val="0"/>
        </dgm:presLayoutVars>
      </dgm:prSet>
      <dgm:spPr/>
    </dgm:pt>
  </dgm:ptLst>
  <dgm:cxnLst>
    <dgm:cxn modelId="{65152A04-174D-4B03-9AF0-FD064319AE63}" srcId="{3D51A723-F275-4FBE-B759-D9448946510E}" destId="{8C0759A3-B187-46A1-BE3A-FD12A06345DA}" srcOrd="1" destOrd="0" parTransId="{67A6B556-901E-4C5E-89D5-5EA6630FF8AD}" sibTransId="{A9E543DD-B9B5-4A16-B653-DD1A15C8A6FD}"/>
    <dgm:cxn modelId="{E9517E1C-0D4B-460F-A311-E01C7D91CA23}" type="presOf" srcId="{8C0759A3-B187-46A1-BE3A-FD12A06345DA}" destId="{8AF89586-77DC-411F-A04E-FCE5A14F2DC7}" srcOrd="0" destOrd="0" presId="urn:microsoft.com/office/officeart/2018/2/layout/IconVerticalSolidList"/>
    <dgm:cxn modelId="{D89E072B-B344-4802-A9FB-C9CEB4545D2E}" srcId="{8C0759A3-B187-46A1-BE3A-FD12A06345DA}" destId="{7666A95B-5200-406B-AACB-0A1E099E82AE}" srcOrd="0" destOrd="0" parTransId="{4EF99056-ACA2-4875-A8B9-FA054D28FDB1}" sibTransId="{69EB5F08-4E18-44B7-A5E9-F0A39FE78142}"/>
    <dgm:cxn modelId="{6581442C-50B8-498F-80F1-859E76D2DF36}" srcId="{3D51A723-F275-4FBE-B759-D9448946510E}" destId="{05782464-7593-436C-9CD1-E2A6F8AEEDC2}" srcOrd="2" destOrd="0" parTransId="{0B45DD07-324B-4867-A4BE-05364D92018E}" sibTransId="{1B0EA50F-DC98-43CA-94BE-0AB43D33B43F}"/>
    <dgm:cxn modelId="{6E22FF2F-6809-4325-AB3E-EB19FB724940}" type="presOf" srcId="{7666A95B-5200-406B-AACB-0A1E099E82AE}" destId="{0A0B612D-FAF4-4418-845B-C0D47DFD7D1C}" srcOrd="0" destOrd="0" presId="urn:microsoft.com/office/officeart/2018/2/layout/IconVerticalSolidList"/>
    <dgm:cxn modelId="{ADEB5B34-C4E5-4393-913C-909F2B6BA3B7}" type="presOf" srcId="{05782464-7593-436C-9CD1-E2A6F8AEEDC2}" destId="{0B01B546-AF63-4B06-9E81-29FB92E8561A}" srcOrd="0" destOrd="0" presId="urn:microsoft.com/office/officeart/2018/2/layout/IconVerticalSolidList"/>
    <dgm:cxn modelId="{C1079336-A3B3-41D0-807A-05B8024EC740}" type="presOf" srcId="{100FE3DF-9682-4272-8B3B-C9796FC084CC}" destId="{0A0B612D-FAF4-4418-845B-C0D47DFD7D1C}" srcOrd="0" destOrd="1" presId="urn:microsoft.com/office/officeart/2018/2/layout/IconVerticalSolidList"/>
    <dgm:cxn modelId="{C0631287-5998-41BE-882D-72833C2CFF04}" srcId="{3D51A723-F275-4FBE-B759-D9448946510E}" destId="{428D7B9D-9F39-4FE1-B711-484EB130BCA8}" srcOrd="0" destOrd="0" parTransId="{56695764-E443-461C-AAE0-76054CAE3F02}" sibTransId="{E8880E1B-7058-482B-93D5-0468E654797B}"/>
    <dgm:cxn modelId="{E72F68A3-8813-4205-BBB6-1A6AF4A8E6BB}" type="presOf" srcId="{3D51A723-F275-4FBE-B759-D9448946510E}" destId="{182CDA85-D215-4697-9C8E-4602B44FBFED}" srcOrd="0" destOrd="0" presId="urn:microsoft.com/office/officeart/2018/2/layout/IconVerticalSolidList"/>
    <dgm:cxn modelId="{8FB32FA8-7D8D-4577-ADDE-E486E3BB0584}" srcId="{8C0759A3-B187-46A1-BE3A-FD12A06345DA}" destId="{100FE3DF-9682-4272-8B3B-C9796FC084CC}" srcOrd="1" destOrd="0" parTransId="{DA8282EC-24A6-4D8D-A032-870E57FFBDD1}" sibTransId="{E73A9F75-2D84-4F2D-8A32-33477C58B0B7}"/>
    <dgm:cxn modelId="{E6E3BCCA-089C-49D5-98D9-6B3927B11165}" type="presOf" srcId="{428D7B9D-9F39-4FE1-B711-484EB130BCA8}" destId="{1604E956-D315-42D2-98B4-D896ADD887F8}" srcOrd="0" destOrd="0" presId="urn:microsoft.com/office/officeart/2018/2/layout/IconVerticalSolidList"/>
    <dgm:cxn modelId="{5E842EBD-70F6-4A97-B6A3-747689B519DE}" type="presParOf" srcId="{182CDA85-D215-4697-9C8E-4602B44FBFED}" destId="{F4F774AA-7949-4F0E-BD01-33212B303643}" srcOrd="0" destOrd="0" presId="urn:microsoft.com/office/officeart/2018/2/layout/IconVerticalSolidList"/>
    <dgm:cxn modelId="{9968130C-F91B-476F-8A02-DB8A34EDC25C}" type="presParOf" srcId="{F4F774AA-7949-4F0E-BD01-33212B303643}" destId="{6C1DED57-FBF6-4603-A00A-A21EBCAA6EDE}" srcOrd="0" destOrd="0" presId="urn:microsoft.com/office/officeart/2018/2/layout/IconVerticalSolidList"/>
    <dgm:cxn modelId="{D1333D47-50CF-4096-9561-C7EB718F3081}" type="presParOf" srcId="{F4F774AA-7949-4F0E-BD01-33212B303643}" destId="{A582184C-EEA4-4750-9323-71545006AD95}" srcOrd="1" destOrd="0" presId="urn:microsoft.com/office/officeart/2018/2/layout/IconVerticalSolidList"/>
    <dgm:cxn modelId="{AA17BE33-9F9B-4C86-8E6A-B844817275D4}" type="presParOf" srcId="{F4F774AA-7949-4F0E-BD01-33212B303643}" destId="{4FF8824B-EED2-4828-853E-794893184746}" srcOrd="2" destOrd="0" presId="urn:microsoft.com/office/officeart/2018/2/layout/IconVerticalSolidList"/>
    <dgm:cxn modelId="{EEBC1CDA-0802-4F9E-A478-C66C9C631D03}" type="presParOf" srcId="{F4F774AA-7949-4F0E-BD01-33212B303643}" destId="{1604E956-D315-42D2-98B4-D896ADD887F8}" srcOrd="3" destOrd="0" presId="urn:microsoft.com/office/officeart/2018/2/layout/IconVerticalSolidList"/>
    <dgm:cxn modelId="{3982624E-030A-4088-858F-ECEA70D79C12}" type="presParOf" srcId="{182CDA85-D215-4697-9C8E-4602B44FBFED}" destId="{70584357-D245-4114-95D2-B660D5B7F88F}" srcOrd="1" destOrd="0" presId="urn:microsoft.com/office/officeart/2018/2/layout/IconVerticalSolidList"/>
    <dgm:cxn modelId="{256E24F3-CDB9-4A65-84A2-B9F129598FA6}" type="presParOf" srcId="{182CDA85-D215-4697-9C8E-4602B44FBFED}" destId="{54061E76-97A7-4D7B-B067-E5E59809C177}" srcOrd="2" destOrd="0" presId="urn:microsoft.com/office/officeart/2018/2/layout/IconVerticalSolidList"/>
    <dgm:cxn modelId="{5893B6A6-63E4-45B9-8B09-D569FDA35699}" type="presParOf" srcId="{54061E76-97A7-4D7B-B067-E5E59809C177}" destId="{96C36B12-0826-40F9-9D62-E28E068F90E6}" srcOrd="0" destOrd="0" presId="urn:microsoft.com/office/officeart/2018/2/layout/IconVerticalSolidList"/>
    <dgm:cxn modelId="{30096909-8C22-44AE-B0E4-B1B8A214B459}" type="presParOf" srcId="{54061E76-97A7-4D7B-B067-E5E59809C177}" destId="{EDCF0FC6-6406-43CA-AEDC-0AAAA14AD5B5}" srcOrd="1" destOrd="0" presId="urn:microsoft.com/office/officeart/2018/2/layout/IconVerticalSolidList"/>
    <dgm:cxn modelId="{FD6B81B1-9C32-42DC-BD0E-0EF4B5326970}" type="presParOf" srcId="{54061E76-97A7-4D7B-B067-E5E59809C177}" destId="{257A5E0E-3569-4CE0-B105-F2E9DB17BF85}" srcOrd="2" destOrd="0" presId="urn:microsoft.com/office/officeart/2018/2/layout/IconVerticalSolidList"/>
    <dgm:cxn modelId="{2772EDE1-C0E7-4F03-814C-D62CB9BD26CE}" type="presParOf" srcId="{54061E76-97A7-4D7B-B067-E5E59809C177}" destId="{8AF89586-77DC-411F-A04E-FCE5A14F2DC7}" srcOrd="3" destOrd="0" presId="urn:microsoft.com/office/officeart/2018/2/layout/IconVerticalSolidList"/>
    <dgm:cxn modelId="{756C20BD-6A05-4A5B-8677-FF4CEC58F546}" type="presParOf" srcId="{54061E76-97A7-4D7B-B067-E5E59809C177}" destId="{0A0B612D-FAF4-4418-845B-C0D47DFD7D1C}" srcOrd="4" destOrd="0" presId="urn:microsoft.com/office/officeart/2018/2/layout/IconVerticalSolidList"/>
    <dgm:cxn modelId="{91D6CC28-44C6-4CC9-BA26-F24467D81970}" type="presParOf" srcId="{182CDA85-D215-4697-9C8E-4602B44FBFED}" destId="{0535A7FB-5E80-4DA5-97B8-F5554EEA287D}" srcOrd="3" destOrd="0" presId="urn:microsoft.com/office/officeart/2018/2/layout/IconVerticalSolidList"/>
    <dgm:cxn modelId="{D7D3782E-D7E9-4618-AE86-92C94F9FD9C1}" type="presParOf" srcId="{182CDA85-D215-4697-9C8E-4602B44FBFED}" destId="{4A50598F-6BDE-4144-B997-D2A4FEA9138A}" srcOrd="4" destOrd="0" presId="urn:microsoft.com/office/officeart/2018/2/layout/IconVerticalSolidList"/>
    <dgm:cxn modelId="{B8EA6C29-774E-465F-8BE9-4680D2FC0A76}" type="presParOf" srcId="{4A50598F-6BDE-4144-B997-D2A4FEA9138A}" destId="{5DCFB20B-A08F-433B-BBFF-4E4898B5A7DD}" srcOrd="0" destOrd="0" presId="urn:microsoft.com/office/officeart/2018/2/layout/IconVerticalSolidList"/>
    <dgm:cxn modelId="{B68A2728-6C5C-44FE-8C7A-68CFF56D64FC}" type="presParOf" srcId="{4A50598F-6BDE-4144-B997-D2A4FEA9138A}" destId="{049841C3-503F-4CED-BBD2-8C062E1CD7B5}" srcOrd="1" destOrd="0" presId="urn:microsoft.com/office/officeart/2018/2/layout/IconVerticalSolidList"/>
    <dgm:cxn modelId="{457DEC41-039E-43AB-8CC6-BA2C95BAB536}" type="presParOf" srcId="{4A50598F-6BDE-4144-B997-D2A4FEA9138A}" destId="{A3187366-7857-4914-A656-A66856192016}" srcOrd="2" destOrd="0" presId="urn:microsoft.com/office/officeart/2018/2/layout/IconVerticalSolidList"/>
    <dgm:cxn modelId="{0E3A5E95-95AC-42B3-9B49-B9B265917FF4}" type="presParOf" srcId="{4A50598F-6BDE-4144-B997-D2A4FEA9138A}" destId="{0B01B546-AF63-4B06-9E81-29FB92E856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C2EFB-63C6-453F-A0EC-BF2807F86783}">
      <dsp:nvSpPr>
        <dsp:cNvPr id="0" name=""/>
        <dsp:cNvSpPr/>
      </dsp:nvSpPr>
      <dsp:spPr>
        <a:xfrm>
          <a:off x="0" y="4572"/>
          <a:ext cx="5111749" cy="973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B1814A-09E3-4A38-A720-4A8F0848905B}">
      <dsp:nvSpPr>
        <dsp:cNvPr id="0" name=""/>
        <dsp:cNvSpPr/>
      </dsp:nvSpPr>
      <dsp:spPr>
        <a:xfrm>
          <a:off x="294633" y="223721"/>
          <a:ext cx="535697" cy="535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A26044-483B-4F2F-BA7C-C5489A3319AB}">
      <dsp:nvSpPr>
        <dsp:cNvPr id="0" name=""/>
        <dsp:cNvSpPr/>
      </dsp:nvSpPr>
      <dsp:spPr>
        <a:xfrm>
          <a:off x="1124963" y="4572"/>
          <a:ext cx="3986786" cy="97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1" tIns="103081" rIns="103081" bIns="103081" numCol="1" spcCol="1270" anchor="ctr" anchorCtr="0">
          <a:noAutofit/>
        </a:bodyPr>
        <a:lstStyle/>
        <a:p>
          <a:pPr marL="0" lvl="0" indent="0" algn="l" defTabSz="755650">
            <a:lnSpc>
              <a:spcPct val="100000"/>
            </a:lnSpc>
            <a:spcBef>
              <a:spcPct val="0"/>
            </a:spcBef>
            <a:spcAft>
              <a:spcPct val="35000"/>
            </a:spcAft>
            <a:buNone/>
          </a:pPr>
          <a:r>
            <a:rPr lang="en-US" sz="1700" kern="1200" dirty="0"/>
            <a:t>Review the consultants’ scope of work</a:t>
          </a:r>
        </a:p>
      </dsp:txBody>
      <dsp:txXfrm>
        <a:off x="1124963" y="4572"/>
        <a:ext cx="3986786" cy="973994"/>
      </dsp:txXfrm>
    </dsp:sp>
    <dsp:sp modelId="{0BA67CAE-AAB2-400C-8557-DCA61DFF1FA4}">
      <dsp:nvSpPr>
        <dsp:cNvPr id="0" name=""/>
        <dsp:cNvSpPr/>
      </dsp:nvSpPr>
      <dsp:spPr>
        <a:xfrm>
          <a:off x="0" y="1222065"/>
          <a:ext cx="5111749" cy="973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434D7-19A0-4C1D-B288-3F3C68EBE1C7}">
      <dsp:nvSpPr>
        <dsp:cNvPr id="0" name=""/>
        <dsp:cNvSpPr/>
      </dsp:nvSpPr>
      <dsp:spPr>
        <a:xfrm>
          <a:off x="294633" y="1441214"/>
          <a:ext cx="535697" cy="535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FA7819-6A73-4017-AC82-7EB310C2A43B}">
      <dsp:nvSpPr>
        <dsp:cNvPr id="0" name=""/>
        <dsp:cNvSpPr/>
      </dsp:nvSpPr>
      <dsp:spPr>
        <a:xfrm>
          <a:off x="1124963" y="1222065"/>
          <a:ext cx="3986786" cy="97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1" tIns="103081" rIns="103081" bIns="103081" numCol="1" spcCol="1270" anchor="ctr" anchorCtr="0">
          <a:noAutofit/>
        </a:bodyPr>
        <a:lstStyle/>
        <a:p>
          <a:pPr marL="0" lvl="0" indent="0" algn="l" defTabSz="755650">
            <a:lnSpc>
              <a:spcPct val="100000"/>
            </a:lnSpc>
            <a:spcBef>
              <a:spcPct val="0"/>
            </a:spcBef>
            <a:spcAft>
              <a:spcPct val="35000"/>
            </a:spcAft>
            <a:buNone/>
          </a:pPr>
          <a:r>
            <a:rPr lang="en-US" sz="1700" kern="1200" dirty="0"/>
            <a:t>Review human centered design process</a:t>
          </a:r>
        </a:p>
      </dsp:txBody>
      <dsp:txXfrm>
        <a:off x="1124963" y="1222065"/>
        <a:ext cx="3986786" cy="973994"/>
      </dsp:txXfrm>
    </dsp:sp>
    <dsp:sp modelId="{91AAD3BE-2928-D248-897D-E253BA91F9CE}">
      <dsp:nvSpPr>
        <dsp:cNvPr id="0" name=""/>
        <dsp:cNvSpPr/>
      </dsp:nvSpPr>
      <dsp:spPr>
        <a:xfrm>
          <a:off x="0" y="2439559"/>
          <a:ext cx="5111749" cy="973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163854-1F98-3B4A-AB38-BFA056982B48}">
      <dsp:nvSpPr>
        <dsp:cNvPr id="0" name=""/>
        <dsp:cNvSpPr/>
      </dsp:nvSpPr>
      <dsp:spPr>
        <a:xfrm>
          <a:off x="294633" y="2658707"/>
          <a:ext cx="535697" cy="53569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A6F37-A581-EA4A-9EEB-22D5F180BB46}">
      <dsp:nvSpPr>
        <dsp:cNvPr id="0" name=""/>
        <dsp:cNvSpPr/>
      </dsp:nvSpPr>
      <dsp:spPr>
        <a:xfrm>
          <a:off x="1124963" y="2439559"/>
          <a:ext cx="3986786" cy="97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1" tIns="103081" rIns="103081" bIns="103081" numCol="1" spcCol="1270" anchor="ctr" anchorCtr="0">
          <a:noAutofit/>
        </a:bodyPr>
        <a:lstStyle/>
        <a:p>
          <a:pPr marL="0" lvl="0" indent="0" algn="l" defTabSz="755650">
            <a:lnSpc>
              <a:spcPct val="100000"/>
            </a:lnSpc>
            <a:spcBef>
              <a:spcPct val="0"/>
            </a:spcBef>
            <a:spcAft>
              <a:spcPct val="35000"/>
            </a:spcAft>
            <a:buNone/>
          </a:pPr>
          <a:r>
            <a:rPr lang="en-US" sz="1700" kern="1200" dirty="0"/>
            <a:t>Provide Overview of You Get What You Measure</a:t>
          </a:r>
        </a:p>
      </dsp:txBody>
      <dsp:txXfrm>
        <a:off x="1124963" y="2439559"/>
        <a:ext cx="3986786" cy="973994"/>
      </dsp:txXfrm>
    </dsp:sp>
    <dsp:sp modelId="{F89DE954-CDFC-46F2-BABC-41114443D2AB}">
      <dsp:nvSpPr>
        <dsp:cNvPr id="0" name=""/>
        <dsp:cNvSpPr/>
      </dsp:nvSpPr>
      <dsp:spPr>
        <a:xfrm>
          <a:off x="0" y="3657052"/>
          <a:ext cx="5111749" cy="973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33D796-9099-4888-8EF5-5DCC337C3A00}">
      <dsp:nvSpPr>
        <dsp:cNvPr id="0" name=""/>
        <dsp:cNvSpPr/>
      </dsp:nvSpPr>
      <dsp:spPr>
        <a:xfrm>
          <a:off x="294633" y="3876201"/>
          <a:ext cx="535697" cy="535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74F9BD-4546-462D-BCD6-AADF672D393A}">
      <dsp:nvSpPr>
        <dsp:cNvPr id="0" name=""/>
        <dsp:cNvSpPr/>
      </dsp:nvSpPr>
      <dsp:spPr>
        <a:xfrm>
          <a:off x="1124963" y="3657052"/>
          <a:ext cx="3986786" cy="97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1" tIns="103081" rIns="103081" bIns="103081" numCol="1" spcCol="1270" anchor="ctr" anchorCtr="0">
          <a:noAutofit/>
        </a:bodyPr>
        <a:lstStyle/>
        <a:p>
          <a:pPr marL="0" lvl="0" indent="0" algn="l" defTabSz="755650">
            <a:lnSpc>
              <a:spcPct val="100000"/>
            </a:lnSpc>
            <a:spcBef>
              <a:spcPct val="0"/>
            </a:spcBef>
            <a:spcAft>
              <a:spcPct val="35000"/>
            </a:spcAft>
            <a:buNone/>
          </a:pPr>
          <a:r>
            <a:rPr lang="en-US" sz="1700" kern="1200" dirty="0"/>
            <a:t>Present draft of CCAM-TAC goals (reframed)</a:t>
          </a:r>
        </a:p>
      </dsp:txBody>
      <dsp:txXfrm>
        <a:off x="1124963" y="3657052"/>
        <a:ext cx="3986786" cy="973994"/>
      </dsp:txXfrm>
    </dsp:sp>
    <dsp:sp modelId="{CE1F7520-AEAB-BE44-9A7A-AC3525A73132}">
      <dsp:nvSpPr>
        <dsp:cNvPr id="0" name=""/>
        <dsp:cNvSpPr/>
      </dsp:nvSpPr>
      <dsp:spPr>
        <a:xfrm>
          <a:off x="0" y="4874545"/>
          <a:ext cx="5111749" cy="97399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9FB780-EB2E-2947-AE5C-83C49903D1E6}">
      <dsp:nvSpPr>
        <dsp:cNvPr id="0" name=""/>
        <dsp:cNvSpPr/>
      </dsp:nvSpPr>
      <dsp:spPr>
        <a:xfrm>
          <a:off x="294633" y="5093694"/>
          <a:ext cx="535697" cy="53569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C3380-CE6F-FB40-A56D-7B81CB70E443}">
      <dsp:nvSpPr>
        <dsp:cNvPr id="0" name=""/>
        <dsp:cNvSpPr/>
      </dsp:nvSpPr>
      <dsp:spPr>
        <a:xfrm>
          <a:off x="1124963" y="4874545"/>
          <a:ext cx="3986786" cy="973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081" tIns="103081" rIns="103081" bIns="103081" numCol="1" spcCol="1270" anchor="ctr" anchorCtr="0">
          <a:noAutofit/>
        </a:bodyPr>
        <a:lstStyle/>
        <a:p>
          <a:pPr marL="0" lvl="0" indent="0" algn="l" defTabSz="755650">
            <a:lnSpc>
              <a:spcPct val="100000"/>
            </a:lnSpc>
            <a:spcBef>
              <a:spcPct val="0"/>
            </a:spcBef>
            <a:spcAft>
              <a:spcPct val="35000"/>
            </a:spcAft>
            <a:buNone/>
          </a:pPr>
          <a:r>
            <a:rPr lang="en-US" sz="1700" kern="1200" dirty="0"/>
            <a:t>Present some ideas for integrating human centered design process and YGWYM </a:t>
          </a:r>
        </a:p>
      </dsp:txBody>
      <dsp:txXfrm>
        <a:off x="1124963" y="4874545"/>
        <a:ext cx="3986786" cy="973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765C0-533E-4AD8-9D4A-6B79AD295D5A}">
      <dsp:nvSpPr>
        <dsp:cNvPr id="0" name=""/>
        <dsp:cNvSpPr/>
      </dsp:nvSpPr>
      <dsp:spPr>
        <a:xfrm>
          <a:off x="0" y="2429"/>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981F1C-5BC5-47A5-BC8C-D5F9404D2C44}">
      <dsp:nvSpPr>
        <dsp:cNvPr id="0" name=""/>
        <dsp:cNvSpPr/>
      </dsp:nvSpPr>
      <dsp:spPr>
        <a:xfrm>
          <a:off x="372441" y="279451"/>
          <a:ext cx="677166" cy="677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93ECEA-2CA6-45C7-84F0-B013E4CAE6EB}">
      <dsp:nvSpPr>
        <dsp:cNvPr id="0" name=""/>
        <dsp:cNvSpPr/>
      </dsp:nvSpPr>
      <dsp:spPr>
        <a:xfrm>
          <a:off x="1422049" y="2429"/>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755650">
            <a:lnSpc>
              <a:spcPct val="90000"/>
            </a:lnSpc>
            <a:spcBef>
              <a:spcPct val="0"/>
            </a:spcBef>
            <a:spcAft>
              <a:spcPct val="35000"/>
            </a:spcAft>
            <a:buNone/>
          </a:pPr>
          <a:r>
            <a:rPr lang="en-US" sz="1700" kern="1200" dirty="0"/>
            <a:t>Integrate evaluation, measurement and a focus on outcomes into the process of CCAM-TAC project design from the start. </a:t>
          </a:r>
        </a:p>
      </dsp:txBody>
      <dsp:txXfrm>
        <a:off x="1422049" y="2429"/>
        <a:ext cx="3689700" cy="1231211"/>
      </dsp:txXfrm>
    </dsp:sp>
    <dsp:sp modelId="{AE848E7A-6955-4952-8211-2C366307D453}">
      <dsp:nvSpPr>
        <dsp:cNvPr id="0" name=""/>
        <dsp:cNvSpPr/>
      </dsp:nvSpPr>
      <dsp:spPr>
        <a:xfrm>
          <a:off x="0" y="1541443"/>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41B5FE-CB2A-4AD2-9110-4C1AB1D1F07A}">
      <dsp:nvSpPr>
        <dsp:cNvPr id="0" name=""/>
        <dsp:cNvSpPr/>
      </dsp:nvSpPr>
      <dsp:spPr>
        <a:xfrm>
          <a:off x="372441" y="1818466"/>
          <a:ext cx="677166" cy="677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216BC2-2D1C-48C0-BC87-C7A2F66EBC24}">
      <dsp:nvSpPr>
        <dsp:cNvPr id="0" name=""/>
        <dsp:cNvSpPr/>
      </dsp:nvSpPr>
      <dsp:spPr>
        <a:xfrm>
          <a:off x="1422049" y="1541443"/>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755650">
            <a:lnSpc>
              <a:spcPct val="90000"/>
            </a:lnSpc>
            <a:spcBef>
              <a:spcPct val="0"/>
            </a:spcBef>
            <a:spcAft>
              <a:spcPct val="35000"/>
            </a:spcAft>
            <a:buNone/>
          </a:pPr>
          <a:r>
            <a:rPr lang="en-US" sz="1700" kern="1200" dirty="0"/>
            <a:t>Support this integration through training, curriculum development, capacity building and coaching with CCAM-TAC, grantees, etc.</a:t>
          </a:r>
        </a:p>
      </dsp:txBody>
      <dsp:txXfrm>
        <a:off x="1422049" y="1541443"/>
        <a:ext cx="3689700" cy="1231211"/>
      </dsp:txXfrm>
    </dsp:sp>
    <dsp:sp modelId="{B03344DA-669F-4AC1-9D1B-74A1B828B064}">
      <dsp:nvSpPr>
        <dsp:cNvPr id="0" name=""/>
        <dsp:cNvSpPr/>
      </dsp:nvSpPr>
      <dsp:spPr>
        <a:xfrm>
          <a:off x="0" y="3080457"/>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64BB4F-47CA-4B3A-8BD7-182F386C7758}">
      <dsp:nvSpPr>
        <dsp:cNvPr id="0" name=""/>
        <dsp:cNvSpPr/>
      </dsp:nvSpPr>
      <dsp:spPr>
        <a:xfrm>
          <a:off x="372441" y="3357480"/>
          <a:ext cx="677166" cy="677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86F824-E90F-4727-ABC2-B52CF5EA9A51}">
      <dsp:nvSpPr>
        <dsp:cNvPr id="0" name=""/>
        <dsp:cNvSpPr/>
      </dsp:nvSpPr>
      <dsp:spPr>
        <a:xfrm>
          <a:off x="1422049" y="3080457"/>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755650">
            <a:lnSpc>
              <a:spcPct val="90000"/>
            </a:lnSpc>
            <a:spcBef>
              <a:spcPct val="0"/>
            </a:spcBef>
            <a:spcAft>
              <a:spcPct val="35000"/>
            </a:spcAft>
            <a:buNone/>
          </a:pPr>
          <a:r>
            <a:rPr lang="en-US" sz="1700" kern="1200"/>
            <a:t>Develop reporting tools and schedule. </a:t>
          </a:r>
        </a:p>
      </dsp:txBody>
      <dsp:txXfrm>
        <a:off x="1422049" y="3080457"/>
        <a:ext cx="3689700" cy="1231211"/>
      </dsp:txXfrm>
    </dsp:sp>
    <dsp:sp modelId="{D142A6C2-AD0E-4E43-A0C5-D40B5ADEB259}">
      <dsp:nvSpPr>
        <dsp:cNvPr id="0" name=""/>
        <dsp:cNvSpPr/>
      </dsp:nvSpPr>
      <dsp:spPr>
        <a:xfrm>
          <a:off x="0" y="4619472"/>
          <a:ext cx="5111749" cy="12312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3C4DF-D9DC-44DB-82B2-A71FDE205047}">
      <dsp:nvSpPr>
        <dsp:cNvPr id="0" name=""/>
        <dsp:cNvSpPr/>
      </dsp:nvSpPr>
      <dsp:spPr>
        <a:xfrm>
          <a:off x="372441" y="4896494"/>
          <a:ext cx="677166" cy="6771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B154F1-F929-4713-AD05-7C2075173A3D}">
      <dsp:nvSpPr>
        <dsp:cNvPr id="0" name=""/>
        <dsp:cNvSpPr/>
      </dsp:nvSpPr>
      <dsp:spPr>
        <a:xfrm>
          <a:off x="1422049" y="4619472"/>
          <a:ext cx="3689700" cy="1231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755650">
            <a:lnSpc>
              <a:spcPct val="90000"/>
            </a:lnSpc>
            <a:spcBef>
              <a:spcPct val="0"/>
            </a:spcBef>
            <a:spcAft>
              <a:spcPct val="35000"/>
            </a:spcAft>
            <a:buNone/>
          </a:pPr>
          <a:r>
            <a:rPr lang="en-US" sz="1700" kern="1200" dirty="0"/>
            <a:t>Evaluate/measure the success of CCAM-TAC TA. </a:t>
          </a:r>
        </a:p>
      </dsp:txBody>
      <dsp:txXfrm>
        <a:off x="1422049" y="4619472"/>
        <a:ext cx="3689700" cy="12312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C5798-C5D1-2B40-ABA5-C5A67FA217B8}">
      <dsp:nvSpPr>
        <dsp:cNvPr id="0" name=""/>
        <dsp:cNvSpPr/>
      </dsp:nvSpPr>
      <dsp:spPr>
        <a:xfrm>
          <a:off x="1492184" y="0"/>
          <a:ext cx="2392759" cy="132931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Human Centered Design</a:t>
          </a:r>
          <a:endParaRPr lang="en-US" sz="2500" kern="1200" dirty="0"/>
        </a:p>
      </dsp:txBody>
      <dsp:txXfrm>
        <a:off x="1531118" y="38934"/>
        <a:ext cx="2314891" cy="1251443"/>
      </dsp:txXfrm>
    </dsp:sp>
    <dsp:sp modelId="{0A69EEE6-3FC6-1948-9A16-AA1812EA9034}">
      <dsp:nvSpPr>
        <dsp:cNvPr id="0" name=""/>
        <dsp:cNvSpPr/>
      </dsp:nvSpPr>
      <dsp:spPr>
        <a:xfrm>
          <a:off x="4948393" y="0"/>
          <a:ext cx="2392759" cy="1329311"/>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You Get What You Measure</a:t>
          </a:r>
          <a:endParaRPr lang="en-US" sz="2500" kern="1200" dirty="0"/>
        </a:p>
      </dsp:txBody>
      <dsp:txXfrm>
        <a:off x="4987327" y="38934"/>
        <a:ext cx="2314891" cy="1251443"/>
      </dsp:txXfrm>
    </dsp:sp>
    <dsp:sp modelId="{A651D0EF-D74D-534D-B7D5-CB03F50EB500}">
      <dsp:nvSpPr>
        <dsp:cNvPr id="0" name=""/>
        <dsp:cNvSpPr/>
      </dsp:nvSpPr>
      <dsp:spPr>
        <a:xfrm>
          <a:off x="3918177" y="5649571"/>
          <a:ext cx="996983" cy="996983"/>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DD37C-74F4-1F4E-8405-87EB5A12FA97}">
      <dsp:nvSpPr>
        <dsp:cNvPr id="0" name=""/>
        <dsp:cNvSpPr/>
      </dsp:nvSpPr>
      <dsp:spPr>
        <a:xfrm>
          <a:off x="1425719" y="5232168"/>
          <a:ext cx="5981899" cy="40411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E3651-C351-A449-AC41-ACF583201C37}">
      <dsp:nvSpPr>
        <dsp:cNvPr id="0" name=""/>
        <dsp:cNvSpPr/>
      </dsp:nvSpPr>
      <dsp:spPr>
        <a:xfrm>
          <a:off x="4948393" y="4067691"/>
          <a:ext cx="2392759" cy="111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Adds a focus on goals, a process for deriving key leverage indicators, and a process to identify measurable outcomes</a:t>
          </a:r>
          <a:r>
            <a:rPr lang="en-US" sz="1200" kern="1200" dirty="0">
              <a:solidFill>
                <a:schemeClr val="bg1"/>
              </a:solidFill>
            </a:rPr>
            <a:t>.  </a:t>
          </a:r>
          <a:r>
            <a:rPr lang="en-US" sz="1200" b="0" i="0" u="none" strike="noStrike" kern="1200" dirty="0">
              <a:solidFill>
                <a:schemeClr val="bg1"/>
              </a:solidFill>
              <a:effectLst/>
              <a:latin typeface="Calibri" panose="020F0502020204030204" pitchFamily="34" charset="0"/>
            </a:rPr>
            <a:t>Also clarifies actions required to reach the goals. </a:t>
          </a:r>
        </a:p>
      </dsp:txBody>
      <dsp:txXfrm>
        <a:off x="5002902" y="4122200"/>
        <a:ext cx="2283741" cy="1007603"/>
      </dsp:txXfrm>
    </dsp:sp>
    <dsp:sp modelId="{FA3B7826-3F43-744A-A7F8-6EA027D795CA}">
      <dsp:nvSpPr>
        <dsp:cNvPr id="0" name=""/>
        <dsp:cNvSpPr/>
      </dsp:nvSpPr>
      <dsp:spPr>
        <a:xfrm>
          <a:off x="4948393" y="2871311"/>
          <a:ext cx="2392759" cy="111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Focused on practical, measurable outcomes.</a:t>
          </a:r>
          <a:endParaRPr lang="en-US" sz="1500" b="0" i="0" u="none" strike="noStrike" kern="1200" dirty="0">
            <a:solidFill>
              <a:schemeClr val="bg1"/>
            </a:solidFill>
            <a:effectLst/>
            <a:latin typeface="Calibri" panose="020F0502020204030204" pitchFamily="34" charset="0"/>
          </a:endParaRPr>
        </a:p>
      </dsp:txBody>
      <dsp:txXfrm>
        <a:off x="5002902" y="2925820"/>
        <a:ext cx="2283741" cy="1007603"/>
      </dsp:txXfrm>
    </dsp:sp>
    <dsp:sp modelId="{0274713B-864A-3144-B904-9EE6F0735F0A}">
      <dsp:nvSpPr>
        <dsp:cNvPr id="0" name=""/>
        <dsp:cNvSpPr/>
      </dsp:nvSpPr>
      <dsp:spPr>
        <a:xfrm>
          <a:off x="4948393" y="1674931"/>
          <a:ext cx="2392759" cy="111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Bring in multiple perspectives from the start</a:t>
          </a:r>
          <a:endParaRPr lang="en-US" sz="1500" b="0" i="0" u="none" strike="noStrike" kern="1200" dirty="0">
            <a:solidFill>
              <a:schemeClr val="bg1"/>
            </a:solidFill>
            <a:effectLst/>
            <a:latin typeface="Calibri" panose="020F0502020204030204" pitchFamily="34" charset="0"/>
          </a:endParaRPr>
        </a:p>
      </dsp:txBody>
      <dsp:txXfrm>
        <a:off x="5002902" y="1729440"/>
        <a:ext cx="2283741" cy="1007603"/>
      </dsp:txXfrm>
    </dsp:sp>
    <dsp:sp modelId="{D7DD1F91-5550-D143-BABE-0BF45477ECB0}">
      <dsp:nvSpPr>
        <dsp:cNvPr id="0" name=""/>
        <dsp:cNvSpPr/>
      </dsp:nvSpPr>
      <dsp:spPr>
        <a:xfrm>
          <a:off x="1492184" y="4067691"/>
          <a:ext cx="2392759" cy="111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Wonderful job of reaching out into the community to test key assumptions</a:t>
          </a:r>
        </a:p>
      </dsp:txBody>
      <dsp:txXfrm>
        <a:off x="1546693" y="4122200"/>
        <a:ext cx="2283741" cy="1007603"/>
      </dsp:txXfrm>
    </dsp:sp>
    <dsp:sp modelId="{B68013FA-BFEB-BB40-852B-ECB694C99F34}">
      <dsp:nvSpPr>
        <dsp:cNvPr id="0" name=""/>
        <dsp:cNvSpPr/>
      </dsp:nvSpPr>
      <dsp:spPr>
        <a:xfrm>
          <a:off x="1492184" y="2871311"/>
          <a:ext cx="2392759" cy="111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Focused on practical, measurable outcomes.</a:t>
          </a:r>
        </a:p>
      </dsp:txBody>
      <dsp:txXfrm>
        <a:off x="1546693" y="2925820"/>
        <a:ext cx="2283741" cy="1007603"/>
      </dsp:txXfrm>
    </dsp:sp>
    <dsp:sp modelId="{26E5B9AF-AB93-534F-A5B9-71D3C0E76588}">
      <dsp:nvSpPr>
        <dsp:cNvPr id="0" name=""/>
        <dsp:cNvSpPr/>
      </dsp:nvSpPr>
      <dsp:spPr>
        <a:xfrm>
          <a:off x="1492184" y="1674931"/>
          <a:ext cx="2392759" cy="111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Bring in multiple perspectives from the start</a:t>
          </a:r>
        </a:p>
      </dsp:txBody>
      <dsp:txXfrm>
        <a:off x="1546693" y="1729440"/>
        <a:ext cx="2283741" cy="1007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05EEC-69D3-4967-82BD-BF1B2E4CEAC5}">
      <dsp:nvSpPr>
        <dsp:cNvPr id="0" name=""/>
        <dsp:cNvSpPr/>
      </dsp:nvSpPr>
      <dsp:spPr>
        <a:xfrm>
          <a:off x="0" y="951130"/>
          <a:ext cx="5111749" cy="1755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4DE1C-92DD-4B6A-AE06-2B0CC513D909}">
      <dsp:nvSpPr>
        <dsp:cNvPr id="0" name=""/>
        <dsp:cNvSpPr/>
      </dsp:nvSpPr>
      <dsp:spPr>
        <a:xfrm>
          <a:off x="531170" y="1346215"/>
          <a:ext cx="965763" cy="9657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B115E5-7C0A-4FFA-A295-D724A86FC4C0}">
      <dsp:nvSpPr>
        <dsp:cNvPr id="0" name=""/>
        <dsp:cNvSpPr/>
      </dsp:nvSpPr>
      <dsp:spPr>
        <a:xfrm>
          <a:off x="2028103" y="951130"/>
          <a:ext cx="3083646"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622300">
            <a:lnSpc>
              <a:spcPct val="100000"/>
            </a:lnSpc>
            <a:spcBef>
              <a:spcPct val="0"/>
            </a:spcBef>
            <a:spcAft>
              <a:spcPct val="35000"/>
            </a:spcAft>
            <a:buNone/>
          </a:pPr>
          <a:r>
            <a:rPr lang="en-US" sz="1400" kern="1200"/>
            <a:t>An example of YGWYM in action from a rural agricultural community struggling with development pressure.</a:t>
          </a:r>
        </a:p>
      </dsp:txBody>
      <dsp:txXfrm>
        <a:off x="2028103" y="951130"/>
        <a:ext cx="3083646" cy="1755933"/>
      </dsp:txXfrm>
    </dsp:sp>
    <dsp:sp modelId="{46CDA6D6-996C-4FB5-9225-A43C75616F39}">
      <dsp:nvSpPr>
        <dsp:cNvPr id="0" name=""/>
        <dsp:cNvSpPr/>
      </dsp:nvSpPr>
      <dsp:spPr>
        <a:xfrm>
          <a:off x="0" y="3146048"/>
          <a:ext cx="5111749" cy="175593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582195-6AE0-4CE9-A25A-70F59022F044}">
      <dsp:nvSpPr>
        <dsp:cNvPr id="0" name=""/>
        <dsp:cNvSpPr/>
      </dsp:nvSpPr>
      <dsp:spPr>
        <a:xfrm>
          <a:off x="531170" y="3541133"/>
          <a:ext cx="965763" cy="9657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39E4B1-BFA5-4C2E-9710-35A1D87B342E}">
      <dsp:nvSpPr>
        <dsp:cNvPr id="0" name=""/>
        <dsp:cNvSpPr/>
      </dsp:nvSpPr>
      <dsp:spPr>
        <a:xfrm>
          <a:off x="2028103" y="3146048"/>
          <a:ext cx="3083646" cy="1755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36" tIns="185836" rIns="185836" bIns="185836" numCol="1" spcCol="1270" anchor="ctr" anchorCtr="0">
          <a:noAutofit/>
        </a:bodyPr>
        <a:lstStyle/>
        <a:p>
          <a:pPr marL="0" lvl="0" indent="0" algn="l" defTabSz="622300">
            <a:lnSpc>
              <a:spcPct val="100000"/>
            </a:lnSpc>
            <a:spcBef>
              <a:spcPct val="0"/>
            </a:spcBef>
            <a:spcAft>
              <a:spcPct val="35000"/>
            </a:spcAft>
            <a:buNone/>
          </a:pPr>
          <a:r>
            <a:rPr lang="en-US" sz="1400" kern="1200" dirty="0"/>
            <a:t>The work is conducted by a multi-stakeholder group. Each person brings a different perspective and different knowledge and experience to the table. All are equally valued and everyone participates.</a:t>
          </a:r>
        </a:p>
      </dsp:txBody>
      <dsp:txXfrm>
        <a:off x="2028103" y="3146048"/>
        <a:ext cx="3083646" cy="1755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F7B8F-021C-EF43-9417-6483594E910A}">
      <dsp:nvSpPr>
        <dsp:cNvPr id="0" name=""/>
        <dsp:cNvSpPr/>
      </dsp:nvSpPr>
      <dsp:spPr>
        <a:xfrm>
          <a:off x="0" y="36390"/>
          <a:ext cx="5175384" cy="17596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Discuss how you will define the terms in your goal and key leverage indicator(s).</a:t>
          </a:r>
        </a:p>
      </dsp:txBody>
      <dsp:txXfrm>
        <a:off x="85900" y="122290"/>
        <a:ext cx="5003584" cy="1587880"/>
      </dsp:txXfrm>
    </dsp:sp>
    <dsp:sp modelId="{88151ADC-3FDC-8D4E-A9AB-DBA61AF4BA6A}">
      <dsp:nvSpPr>
        <dsp:cNvPr id="0" name=""/>
        <dsp:cNvSpPr/>
      </dsp:nvSpPr>
      <dsp:spPr>
        <a:xfrm>
          <a:off x="0" y="1888230"/>
          <a:ext cx="5175384" cy="175968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Determine the unit of measure</a:t>
          </a:r>
        </a:p>
      </dsp:txBody>
      <dsp:txXfrm>
        <a:off x="85900" y="1974130"/>
        <a:ext cx="5003584" cy="1587880"/>
      </dsp:txXfrm>
    </dsp:sp>
    <dsp:sp modelId="{7BC84F9F-34ED-B747-8C4E-075E8833FD61}">
      <dsp:nvSpPr>
        <dsp:cNvPr id="0" name=""/>
        <dsp:cNvSpPr/>
      </dsp:nvSpPr>
      <dsp:spPr>
        <a:xfrm>
          <a:off x="0" y="3740070"/>
          <a:ext cx="5175384" cy="175968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Identify the relevant baseline and how you will establish it</a:t>
          </a:r>
        </a:p>
      </dsp:txBody>
      <dsp:txXfrm>
        <a:off x="85900" y="3825970"/>
        <a:ext cx="5003584" cy="1587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9FB40-3D38-3C41-A867-839A1447AF7E}">
      <dsp:nvSpPr>
        <dsp:cNvPr id="0" name=""/>
        <dsp:cNvSpPr/>
      </dsp:nvSpPr>
      <dsp:spPr>
        <a:xfrm>
          <a:off x="0" y="3532663"/>
          <a:ext cx="5111749" cy="23178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Framing measures have three elements:</a:t>
          </a:r>
        </a:p>
      </dsp:txBody>
      <dsp:txXfrm>
        <a:off x="0" y="3532663"/>
        <a:ext cx="5111749" cy="1251617"/>
      </dsp:txXfrm>
    </dsp:sp>
    <dsp:sp modelId="{60A21154-562C-5B45-A2DB-724F5889F356}">
      <dsp:nvSpPr>
        <dsp:cNvPr id="0" name=""/>
        <dsp:cNvSpPr/>
      </dsp:nvSpPr>
      <dsp:spPr>
        <a:xfrm>
          <a:off x="2495" y="4737924"/>
          <a:ext cx="1702252" cy="10661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1. A geographic frame</a:t>
          </a:r>
        </a:p>
      </dsp:txBody>
      <dsp:txXfrm>
        <a:off x="2495" y="4737924"/>
        <a:ext cx="1702252" cy="1066192"/>
      </dsp:txXfrm>
    </dsp:sp>
    <dsp:sp modelId="{D1E268A0-318A-F849-A5CA-639936A75E0D}">
      <dsp:nvSpPr>
        <dsp:cNvPr id="0" name=""/>
        <dsp:cNvSpPr/>
      </dsp:nvSpPr>
      <dsp:spPr>
        <a:xfrm>
          <a:off x="1704748" y="4737924"/>
          <a:ext cx="1702252" cy="10661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2. A time frame (that allows you to see trends over time)</a:t>
          </a:r>
        </a:p>
      </dsp:txBody>
      <dsp:txXfrm>
        <a:off x="1704748" y="4737924"/>
        <a:ext cx="1702252" cy="1066192"/>
      </dsp:txXfrm>
    </dsp:sp>
    <dsp:sp modelId="{5C9C6366-E67E-294A-BAB6-3D237C21FFEE}">
      <dsp:nvSpPr>
        <dsp:cNvPr id="0" name=""/>
        <dsp:cNvSpPr/>
      </dsp:nvSpPr>
      <dsp:spPr>
        <a:xfrm>
          <a:off x="3407001" y="4737924"/>
          <a:ext cx="1702252" cy="1066192"/>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3. A plausible target (based on research into conditions in similar areas)</a:t>
          </a:r>
        </a:p>
      </dsp:txBody>
      <dsp:txXfrm>
        <a:off x="3407001" y="4737924"/>
        <a:ext cx="1702252" cy="1066192"/>
      </dsp:txXfrm>
    </dsp:sp>
    <dsp:sp modelId="{572B98F9-8E64-B945-9C1C-4FDD58D5EBA7}">
      <dsp:nvSpPr>
        <dsp:cNvPr id="0" name=""/>
        <dsp:cNvSpPr/>
      </dsp:nvSpPr>
      <dsp:spPr>
        <a:xfrm rot="10800000">
          <a:off x="0" y="2639"/>
          <a:ext cx="5111749" cy="3564791"/>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Framing measures illustrate the entire scope of the opportunity; targets identify the focus of your actions and what is possible and help define success; measures tell you if you are making progress toward your targets.</a:t>
          </a:r>
        </a:p>
      </dsp:txBody>
      <dsp:txXfrm rot="10800000">
        <a:off x="0" y="2639"/>
        <a:ext cx="5111749" cy="23162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00CBB-FACF-8049-B355-111C69A445BA}">
      <dsp:nvSpPr>
        <dsp:cNvPr id="0" name=""/>
        <dsp:cNvSpPr/>
      </dsp:nvSpPr>
      <dsp:spPr>
        <a:xfrm>
          <a:off x="962" y="848041"/>
          <a:ext cx="3754654" cy="225279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Action plans answer the question: What do we need to do to move our key leverage indicators in a positive direction? </a:t>
          </a:r>
        </a:p>
      </dsp:txBody>
      <dsp:txXfrm>
        <a:off x="962" y="848041"/>
        <a:ext cx="3754654" cy="2252792"/>
      </dsp:txXfrm>
    </dsp:sp>
    <dsp:sp modelId="{2D5A211F-58C9-DD48-B378-0F987D68802E}">
      <dsp:nvSpPr>
        <dsp:cNvPr id="0" name=""/>
        <dsp:cNvSpPr/>
      </dsp:nvSpPr>
      <dsp:spPr>
        <a:xfrm>
          <a:off x="4131082" y="848041"/>
          <a:ext cx="3754654" cy="2252792"/>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Measurement plans answer the question: How are we going to know if we're making progress? </a:t>
          </a:r>
        </a:p>
      </dsp:txBody>
      <dsp:txXfrm>
        <a:off x="4131082" y="848041"/>
        <a:ext cx="3754654" cy="22527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DED57-FBF6-4603-A00A-A21EBCAA6EDE}">
      <dsp:nvSpPr>
        <dsp:cNvPr id="0" name=""/>
        <dsp:cNvSpPr/>
      </dsp:nvSpPr>
      <dsp:spPr>
        <a:xfrm>
          <a:off x="-255477" y="26411"/>
          <a:ext cx="4876800" cy="1157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82184C-EEA4-4750-9323-71545006AD95}">
      <dsp:nvSpPr>
        <dsp:cNvPr id="0" name=""/>
        <dsp:cNvSpPr/>
      </dsp:nvSpPr>
      <dsp:spPr>
        <a:xfrm>
          <a:off x="94732" y="286898"/>
          <a:ext cx="637991" cy="6367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04E956-D315-42D2-98B4-D896ADD887F8}">
      <dsp:nvSpPr>
        <dsp:cNvPr id="0" name=""/>
        <dsp:cNvSpPr/>
      </dsp:nvSpPr>
      <dsp:spPr>
        <a:xfrm>
          <a:off x="1082935" y="26411"/>
          <a:ext cx="3435952" cy="123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100000"/>
            </a:lnSpc>
            <a:spcBef>
              <a:spcPct val="0"/>
            </a:spcBef>
            <a:spcAft>
              <a:spcPct val="35000"/>
            </a:spcAft>
            <a:buNone/>
          </a:pPr>
          <a:r>
            <a:rPr lang="en-US" sz="1400" kern="1200"/>
            <a:t>Progress You Can See book</a:t>
          </a:r>
        </a:p>
      </dsp:txBody>
      <dsp:txXfrm>
        <a:off x="1082935" y="26411"/>
        <a:ext cx="3435952" cy="1231208"/>
      </dsp:txXfrm>
    </dsp:sp>
    <dsp:sp modelId="{96C36B12-0826-40F9-9D62-E28E068F90E6}">
      <dsp:nvSpPr>
        <dsp:cNvPr id="0" name=""/>
        <dsp:cNvSpPr/>
      </dsp:nvSpPr>
      <dsp:spPr>
        <a:xfrm>
          <a:off x="-255477" y="1556095"/>
          <a:ext cx="4876800" cy="1157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F0FC6-6406-43CA-AEDC-0AAAA14AD5B5}">
      <dsp:nvSpPr>
        <dsp:cNvPr id="0" name=""/>
        <dsp:cNvSpPr/>
      </dsp:nvSpPr>
      <dsp:spPr>
        <a:xfrm>
          <a:off x="94732" y="1816582"/>
          <a:ext cx="637991" cy="6367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89586-77DC-411F-A04E-FCE5A14F2DC7}">
      <dsp:nvSpPr>
        <dsp:cNvPr id="0" name=""/>
        <dsp:cNvSpPr/>
      </dsp:nvSpPr>
      <dsp:spPr>
        <a:xfrm>
          <a:off x="1082935" y="1556095"/>
          <a:ext cx="2194560" cy="123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100000"/>
            </a:lnSpc>
            <a:spcBef>
              <a:spcPct val="0"/>
            </a:spcBef>
            <a:spcAft>
              <a:spcPct val="35000"/>
            </a:spcAft>
            <a:buNone/>
          </a:pPr>
          <a:r>
            <a:rPr lang="en-US" sz="1400" kern="1200" dirty="0"/>
            <a:t>YouTube videos</a:t>
          </a:r>
        </a:p>
      </dsp:txBody>
      <dsp:txXfrm>
        <a:off x="1082935" y="1556095"/>
        <a:ext cx="2194560" cy="1231208"/>
      </dsp:txXfrm>
    </dsp:sp>
    <dsp:sp modelId="{0A0B612D-FAF4-4418-845B-C0D47DFD7D1C}">
      <dsp:nvSpPr>
        <dsp:cNvPr id="0" name=""/>
        <dsp:cNvSpPr/>
      </dsp:nvSpPr>
      <dsp:spPr>
        <a:xfrm>
          <a:off x="2438394" y="1523997"/>
          <a:ext cx="2468173" cy="123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5"/>
            </a:rPr>
            <a:t>https://youtu.be/VNCd2pCtdgI?si=goSv346JmA8yVjnk</a:t>
          </a:r>
          <a:endParaRPr lang="en-US" sz="1100" kern="1200" dirty="0"/>
        </a:p>
        <a:p>
          <a:pPr marL="0" lvl="0" indent="0" algn="l" defTabSz="488950">
            <a:lnSpc>
              <a:spcPct val="100000"/>
            </a:lnSpc>
            <a:spcBef>
              <a:spcPct val="0"/>
            </a:spcBef>
            <a:spcAft>
              <a:spcPct val="35000"/>
            </a:spcAft>
            <a:buNone/>
          </a:pPr>
          <a:r>
            <a:rPr lang="en-US" sz="1100" kern="1200" dirty="0">
              <a:hlinkClick xmlns:r="http://schemas.openxmlformats.org/officeDocument/2006/relationships" r:id="rId6"/>
            </a:rPr>
            <a:t>https://youtu.be/DCQA6XcBp6o?si=OXtSUo-uKlTiCuSk</a:t>
          </a:r>
          <a:endParaRPr lang="en-US" sz="1100" kern="1200" dirty="0"/>
        </a:p>
      </dsp:txBody>
      <dsp:txXfrm>
        <a:off x="2438394" y="1523997"/>
        <a:ext cx="2468173" cy="1231208"/>
      </dsp:txXfrm>
    </dsp:sp>
    <dsp:sp modelId="{5DCFB20B-A08F-433B-BBFF-4E4898B5A7DD}">
      <dsp:nvSpPr>
        <dsp:cNvPr id="0" name=""/>
        <dsp:cNvSpPr/>
      </dsp:nvSpPr>
      <dsp:spPr>
        <a:xfrm>
          <a:off x="-255477" y="3085779"/>
          <a:ext cx="4876800" cy="11577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841C3-503F-4CED-BBD2-8C062E1CD7B5}">
      <dsp:nvSpPr>
        <dsp:cNvPr id="0" name=""/>
        <dsp:cNvSpPr/>
      </dsp:nvSpPr>
      <dsp:spPr>
        <a:xfrm>
          <a:off x="94732" y="3346266"/>
          <a:ext cx="637991" cy="6367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01B546-AF63-4B06-9E81-29FB92E8561A}">
      <dsp:nvSpPr>
        <dsp:cNvPr id="0" name=""/>
        <dsp:cNvSpPr/>
      </dsp:nvSpPr>
      <dsp:spPr>
        <a:xfrm>
          <a:off x="1082935" y="3085779"/>
          <a:ext cx="3435952" cy="123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0303" tIns="130303" rIns="130303" bIns="130303" numCol="1" spcCol="1270" anchor="ctr" anchorCtr="0">
          <a:noAutofit/>
        </a:bodyPr>
        <a:lstStyle/>
        <a:p>
          <a:pPr marL="0" lvl="0" indent="0" algn="l" defTabSz="622300">
            <a:lnSpc>
              <a:spcPct val="100000"/>
            </a:lnSpc>
            <a:spcBef>
              <a:spcPct val="0"/>
            </a:spcBef>
            <a:spcAft>
              <a:spcPct val="35000"/>
            </a:spcAft>
            <a:buNone/>
          </a:pPr>
          <a:r>
            <a:rPr lang="en-US" sz="1400" kern="1200" dirty="0"/>
            <a:t>Brochure - </a:t>
          </a:r>
          <a:r>
            <a:rPr lang="en-US" sz="1400" kern="1200" dirty="0">
              <a:hlinkClick xmlns:r="http://schemas.openxmlformats.org/officeDocument/2006/relationships" r:id="rId9"/>
            </a:rPr>
            <a:t>https://yellowwood.org/assets/resource_library/resource_docs/ygwymbooklet041411web.pdf</a:t>
          </a:r>
          <a:endParaRPr lang="en-US" sz="1400" kern="1200" dirty="0"/>
        </a:p>
      </dsp:txBody>
      <dsp:txXfrm>
        <a:off x="1082935" y="3085779"/>
        <a:ext cx="3435952" cy="12312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BDC7B-60F0-4158-A67F-C0DA174A4551}" type="datetimeFigureOut">
              <a:rPr lang="en-US" smtClean="0"/>
              <a:t>5/13/25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AF700-E22E-480E-B9C4-E18EDBC271A8}" type="slidenum">
              <a:rPr lang="en-US" smtClean="0"/>
              <a:t>‹#›</a:t>
            </a:fld>
            <a:endParaRPr lang="en-US"/>
          </a:p>
        </p:txBody>
      </p:sp>
    </p:spTree>
    <p:extLst>
      <p:ext uri="{BB962C8B-B14F-4D97-AF65-F5344CB8AC3E}">
        <p14:creationId xmlns:p14="http://schemas.microsoft.com/office/powerpoint/2010/main" val="14688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01FAF700-E22E-480E-B9C4-E18EDBC271A8}" type="slidenum">
              <a:rPr lang="en-US" smtClean="0"/>
              <a:t>1</a:t>
            </a:fld>
            <a:endParaRPr lang="en-US"/>
          </a:p>
        </p:txBody>
      </p:sp>
    </p:spTree>
    <p:extLst>
      <p:ext uri="{BB962C8B-B14F-4D97-AF65-F5344CB8AC3E}">
        <p14:creationId xmlns:p14="http://schemas.microsoft.com/office/powerpoint/2010/main" val="402728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 – It’s not what you do; it’s what happens as a result of what you do that matters.</a:t>
            </a:r>
          </a:p>
        </p:txBody>
      </p:sp>
      <p:sp>
        <p:nvSpPr>
          <p:cNvPr id="4" name="Slide Number Placeholder 3"/>
          <p:cNvSpPr>
            <a:spLocks noGrp="1"/>
          </p:cNvSpPr>
          <p:nvPr>
            <p:ph type="sldNum" sz="quarter" idx="5"/>
          </p:nvPr>
        </p:nvSpPr>
        <p:spPr/>
        <p:txBody>
          <a:bodyPr/>
          <a:lstStyle/>
          <a:p>
            <a:fld id="{01FAF700-E22E-480E-B9C4-E18EDBC271A8}" type="slidenum">
              <a:rPr lang="en-US" smtClean="0"/>
              <a:t>10</a:t>
            </a:fld>
            <a:endParaRPr lang="en-US"/>
          </a:p>
        </p:txBody>
      </p:sp>
    </p:spTree>
    <p:extLst>
      <p:ext uri="{BB962C8B-B14F-4D97-AF65-F5344CB8AC3E}">
        <p14:creationId xmlns:p14="http://schemas.microsoft.com/office/powerpoint/2010/main" val="2757808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a:p>
            <a:r>
              <a:rPr lang="en-US" dirty="0"/>
              <a:t>Explain about activities versus conditions and the use of the present tense. Explain what an external goal is</a:t>
            </a:r>
          </a:p>
        </p:txBody>
      </p:sp>
      <p:sp>
        <p:nvSpPr>
          <p:cNvPr id="4" name="Slide Number Placeholder 3"/>
          <p:cNvSpPr>
            <a:spLocks noGrp="1"/>
          </p:cNvSpPr>
          <p:nvPr>
            <p:ph type="sldNum" sz="quarter" idx="5"/>
          </p:nvPr>
        </p:nvSpPr>
        <p:spPr/>
        <p:txBody>
          <a:bodyPr/>
          <a:lstStyle/>
          <a:p>
            <a:fld id="{01FAF700-E22E-480E-B9C4-E18EDBC271A8}" type="slidenum">
              <a:rPr lang="en-US" smtClean="0"/>
              <a:t>11</a:t>
            </a:fld>
            <a:endParaRPr lang="en-US"/>
          </a:p>
        </p:txBody>
      </p:sp>
    </p:spTree>
    <p:extLst>
      <p:ext uri="{BB962C8B-B14F-4D97-AF65-F5344CB8AC3E}">
        <p14:creationId xmlns:p14="http://schemas.microsoft.com/office/powerpoint/2010/main" val="10424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 – explain what an internal goal is</a:t>
            </a:r>
          </a:p>
        </p:txBody>
      </p:sp>
      <p:sp>
        <p:nvSpPr>
          <p:cNvPr id="4" name="Slide Number Placeholder 3"/>
          <p:cNvSpPr>
            <a:spLocks noGrp="1"/>
          </p:cNvSpPr>
          <p:nvPr>
            <p:ph type="sldNum" sz="quarter" idx="5"/>
          </p:nvPr>
        </p:nvSpPr>
        <p:spPr/>
        <p:txBody>
          <a:bodyPr/>
          <a:lstStyle/>
          <a:p>
            <a:fld id="{01FAF700-E22E-480E-B9C4-E18EDBC271A8}" type="slidenum">
              <a:rPr lang="en-US" smtClean="0"/>
              <a:t>12</a:t>
            </a:fld>
            <a:endParaRPr lang="en-US"/>
          </a:p>
        </p:txBody>
      </p:sp>
    </p:spTree>
    <p:extLst>
      <p:ext uri="{BB962C8B-B14F-4D97-AF65-F5344CB8AC3E}">
        <p14:creationId xmlns:p14="http://schemas.microsoft.com/office/powerpoint/2010/main" val="17899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MElissa</a:t>
            </a:r>
            <a:endParaRPr lang="en-US" dirty="0"/>
          </a:p>
        </p:txBody>
      </p:sp>
      <p:sp>
        <p:nvSpPr>
          <p:cNvPr id="4" name="Slide Number Placeholder 3"/>
          <p:cNvSpPr>
            <a:spLocks noGrp="1"/>
          </p:cNvSpPr>
          <p:nvPr>
            <p:ph type="sldNum" sz="quarter" idx="5"/>
          </p:nvPr>
        </p:nvSpPr>
        <p:spPr/>
        <p:txBody>
          <a:bodyPr/>
          <a:lstStyle/>
          <a:p>
            <a:fld id="{01FAF700-E22E-480E-B9C4-E18EDBC271A8}" type="slidenum">
              <a:rPr lang="en-US" smtClean="0"/>
              <a:t>13</a:t>
            </a:fld>
            <a:endParaRPr lang="en-US"/>
          </a:p>
        </p:txBody>
      </p:sp>
    </p:spTree>
    <p:extLst>
      <p:ext uri="{BB962C8B-B14F-4D97-AF65-F5344CB8AC3E}">
        <p14:creationId xmlns:p14="http://schemas.microsoft.com/office/powerpoint/2010/main" val="3133148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112EC5-7079-055D-D88C-A8863AB2A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D135F-0D08-2724-2964-346BA9B79F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66774-819A-091D-4FCF-88700A0ED6E2}"/>
              </a:ext>
            </a:extLst>
          </p:cNvPr>
          <p:cNvSpPr>
            <a:spLocks noGrp="1"/>
          </p:cNvSpPr>
          <p:nvPr>
            <p:ph type="body" idx="1"/>
          </p:nvPr>
        </p:nvSpPr>
        <p:spPr/>
        <p:txBody>
          <a:bodyPr/>
          <a:lstStyle/>
          <a:p>
            <a:r>
              <a:rPr lang="en-US" dirty="0"/>
              <a:t>Melissa</a:t>
            </a:r>
          </a:p>
          <a:p>
            <a:r>
              <a:rPr lang="en-US" dirty="0"/>
              <a:t>Notice the goal is broad and does not indicate anything about how it will be achieved.</a:t>
            </a:r>
          </a:p>
        </p:txBody>
      </p:sp>
      <p:sp>
        <p:nvSpPr>
          <p:cNvPr id="4" name="Slide Number Placeholder 3">
            <a:extLst>
              <a:ext uri="{FF2B5EF4-FFF2-40B4-BE49-F238E27FC236}">
                <a16:creationId xmlns:a16="http://schemas.microsoft.com/office/drawing/2014/main" id="{5CC24C8C-E605-A18D-2B1B-1A8B96AF5B6D}"/>
              </a:ext>
            </a:extLst>
          </p:cNvPr>
          <p:cNvSpPr>
            <a:spLocks noGrp="1"/>
          </p:cNvSpPr>
          <p:nvPr>
            <p:ph type="sldNum" sz="quarter" idx="5"/>
          </p:nvPr>
        </p:nvSpPr>
        <p:spPr/>
        <p:txBody>
          <a:bodyPr/>
          <a:lstStyle/>
          <a:p>
            <a:fld id="{01FAF700-E22E-480E-B9C4-E18EDBC271A8}" type="slidenum">
              <a:rPr lang="en-US" smtClean="0"/>
              <a:t>14</a:t>
            </a:fld>
            <a:endParaRPr lang="en-US"/>
          </a:p>
        </p:txBody>
      </p:sp>
    </p:spTree>
    <p:extLst>
      <p:ext uri="{BB962C8B-B14F-4D97-AF65-F5344CB8AC3E}">
        <p14:creationId xmlns:p14="http://schemas.microsoft.com/office/powerpoint/2010/main" val="398828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a:p>
            <a:r>
              <a:rPr lang="en-US" dirty="0"/>
              <a:t>Not groupthink. People thinking about what matters to them and people like them. Different for every person in the room. </a:t>
            </a:r>
          </a:p>
        </p:txBody>
      </p:sp>
      <p:sp>
        <p:nvSpPr>
          <p:cNvPr id="4" name="Slide Number Placeholder 3"/>
          <p:cNvSpPr>
            <a:spLocks noGrp="1"/>
          </p:cNvSpPr>
          <p:nvPr>
            <p:ph type="sldNum" sz="quarter" idx="5"/>
          </p:nvPr>
        </p:nvSpPr>
        <p:spPr/>
        <p:txBody>
          <a:bodyPr/>
          <a:lstStyle/>
          <a:p>
            <a:fld id="{01FAF700-E22E-480E-B9C4-E18EDBC271A8}" type="slidenum">
              <a:rPr lang="en-US" smtClean="0"/>
              <a:t>15</a:t>
            </a:fld>
            <a:endParaRPr lang="en-US"/>
          </a:p>
        </p:txBody>
      </p:sp>
    </p:spTree>
    <p:extLst>
      <p:ext uri="{BB962C8B-B14F-4D97-AF65-F5344CB8AC3E}">
        <p14:creationId xmlns:p14="http://schemas.microsoft.com/office/powerpoint/2010/main" val="1937255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a:p>
            <a:r>
              <a:rPr lang="en-US" dirty="0"/>
              <a:t>These are indicators that show what evidence of the goal looks like from the perspective…  showing you what happens. </a:t>
            </a:r>
          </a:p>
        </p:txBody>
      </p:sp>
      <p:sp>
        <p:nvSpPr>
          <p:cNvPr id="4" name="Slide Number Placeholder 3"/>
          <p:cNvSpPr>
            <a:spLocks noGrp="1"/>
          </p:cNvSpPr>
          <p:nvPr>
            <p:ph type="sldNum" sz="quarter" idx="5"/>
          </p:nvPr>
        </p:nvSpPr>
        <p:spPr/>
        <p:txBody>
          <a:bodyPr/>
          <a:lstStyle/>
          <a:p>
            <a:fld id="{01FAF700-E22E-480E-B9C4-E18EDBC271A8}" type="slidenum">
              <a:rPr lang="en-US" smtClean="0"/>
              <a:t>16</a:t>
            </a:fld>
            <a:endParaRPr lang="en-US"/>
          </a:p>
        </p:txBody>
      </p:sp>
    </p:spTree>
    <p:extLst>
      <p:ext uri="{BB962C8B-B14F-4D97-AF65-F5344CB8AC3E}">
        <p14:creationId xmlns:p14="http://schemas.microsoft.com/office/powerpoint/2010/main" val="419366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01FAF700-E22E-480E-B9C4-E18EDBC271A8}" type="slidenum">
              <a:rPr lang="en-US" smtClean="0"/>
              <a:t>17</a:t>
            </a:fld>
            <a:endParaRPr lang="en-US"/>
          </a:p>
        </p:txBody>
      </p:sp>
    </p:spTree>
    <p:extLst>
      <p:ext uri="{BB962C8B-B14F-4D97-AF65-F5344CB8AC3E}">
        <p14:creationId xmlns:p14="http://schemas.microsoft.com/office/powerpoint/2010/main" val="3886961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01FAF700-E22E-480E-B9C4-E18EDBC271A8}" type="slidenum">
              <a:rPr lang="en-US" smtClean="0"/>
              <a:t>18</a:t>
            </a:fld>
            <a:endParaRPr lang="en-US"/>
          </a:p>
        </p:txBody>
      </p:sp>
    </p:spTree>
    <p:extLst>
      <p:ext uri="{BB962C8B-B14F-4D97-AF65-F5344CB8AC3E}">
        <p14:creationId xmlns:p14="http://schemas.microsoft.com/office/powerpoint/2010/main" val="1653786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01FAF700-E22E-480E-B9C4-E18EDBC271A8}" type="slidenum">
              <a:rPr lang="en-US" smtClean="0"/>
              <a:t>19</a:t>
            </a:fld>
            <a:endParaRPr lang="en-US"/>
          </a:p>
        </p:txBody>
      </p:sp>
    </p:spTree>
    <p:extLst>
      <p:ext uri="{BB962C8B-B14F-4D97-AF65-F5344CB8AC3E}">
        <p14:creationId xmlns:p14="http://schemas.microsoft.com/office/powerpoint/2010/main" val="416305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01FAF700-E22E-480E-B9C4-E18EDBC271A8}" type="slidenum">
              <a:rPr lang="en-US" smtClean="0"/>
              <a:t>2</a:t>
            </a:fld>
            <a:endParaRPr lang="en-US"/>
          </a:p>
        </p:txBody>
      </p:sp>
    </p:spTree>
    <p:extLst>
      <p:ext uri="{BB962C8B-B14F-4D97-AF65-F5344CB8AC3E}">
        <p14:creationId xmlns:p14="http://schemas.microsoft.com/office/powerpoint/2010/main" val="3517337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01FAF700-E22E-480E-B9C4-E18EDBC271A8}" type="slidenum">
              <a:rPr lang="en-US" smtClean="0"/>
              <a:t>20</a:t>
            </a:fld>
            <a:endParaRPr lang="en-US"/>
          </a:p>
        </p:txBody>
      </p:sp>
    </p:spTree>
    <p:extLst>
      <p:ext uri="{BB962C8B-B14F-4D97-AF65-F5344CB8AC3E}">
        <p14:creationId xmlns:p14="http://schemas.microsoft.com/office/powerpoint/2010/main" val="132142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MElissa</a:t>
            </a:r>
            <a:endParaRPr lang="en-US" dirty="0"/>
          </a:p>
        </p:txBody>
      </p:sp>
      <p:sp>
        <p:nvSpPr>
          <p:cNvPr id="4" name="Slide Number Placeholder 3"/>
          <p:cNvSpPr>
            <a:spLocks noGrp="1"/>
          </p:cNvSpPr>
          <p:nvPr>
            <p:ph type="sldNum" sz="quarter" idx="5"/>
          </p:nvPr>
        </p:nvSpPr>
        <p:spPr/>
        <p:txBody>
          <a:bodyPr/>
          <a:lstStyle/>
          <a:p>
            <a:fld id="{01FAF700-E22E-480E-B9C4-E18EDBC271A8}" type="slidenum">
              <a:rPr lang="en-US" smtClean="0"/>
              <a:t>21</a:t>
            </a:fld>
            <a:endParaRPr lang="en-US"/>
          </a:p>
        </p:txBody>
      </p:sp>
    </p:spTree>
    <p:extLst>
      <p:ext uri="{BB962C8B-B14F-4D97-AF65-F5344CB8AC3E}">
        <p14:creationId xmlns:p14="http://schemas.microsoft.com/office/powerpoint/2010/main" val="2330497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a:t>
            </a:r>
          </a:p>
        </p:txBody>
      </p:sp>
      <p:sp>
        <p:nvSpPr>
          <p:cNvPr id="4" name="Slide Number Placeholder 3"/>
          <p:cNvSpPr>
            <a:spLocks noGrp="1"/>
          </p:cNvSpPr>
          <p:nvPr>
            <p:ph type="sldNum" sz="quarter" idx="5"/>
          </p:nvPr>
        </p:nvSpPr>
        <p:spPr/>
        <p:txBody>
          <a:bodyPr/>
          <a:lstStyle/>
          <a:p>
            <a:fld id="{01FAF700-E22E-480E-B9C4-E18EDBC271A8}" type="slidenum">
              <a:rPr lang="en-US" smtClean="0"/>
              <a:t>22</a:t>
            </a:fld>
            <a:endParaRPr lang="en-US"/>
          </a:p>
        </p:txBody>
      </p:sp>
    </p:spTree>
    <p:extLst>
      <p:ext uri="{BB962C8B-B14F-4D97-AF65-F5344CB8AC3E}">
        <p14:creationId xmlns:p14="http://schemas.microsoft.com/office/powerpoint/2010/main" val="253014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br>
              <a:rPr lang="en-US" dirty="0"/>
            </a:br>
            <a:r>
              <a:rPr lang="en-US" dirty="0"/>
              <a:t>We will be providing training on all of this.</a:t>
            </a:r>
          </a:p>
        </p:txBody>
      </p:sp>
      <p:sp>
        <p:nvSpPr>
          <p:cNvPr id="4" name="Slide Number Placeholder 3"/>
          <p:cNvSpPr>
            <a:spLocks noGrp="1"/>
          </p:cNvSpPr>
          <p:nvPr>
            <p:ph type="sldNum" sz="quarter" idx="5"/>
          </p:nvPr>
        </p:nvSpPr>
        <p:spPr/>
        <p:txBody>
          <a:bodyPr/>
          <a:lstStyle/>
          <a:p>
            <a:fld id="{01FAF700-E22E-480E-B9C4-E18EDBC271A8}" type="slidenum">
              <a:rPr lang="en-US" smtClean="0"/>
              <a:t>23</a:t>
            </a:fld>
            <a:endParaRPr lang="en-US"/>
          </a:p>
        </p:txBody>
      </p:sp>
    </p:spTree>
    <p:extLst>
      <p:ext uri="{BB962C8B-B14F-4D97-AF65-F5344CB8AC3E}">
        <p14:creationId xmlns:p14="http://schemas.microsoft.com/office/powerpoint/2010/main" val="50736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24</a:t>
            </a:fld>
            <a:endParaRPr lang="en-US"/>
          </a:p>
        </p:txBody>
      </p:sp>
    </p:spTree>
    <p:extLst>
      <p:ext uri="{BB962C8B-B14F-4D97-AF65-F5344CB8AC3E}">
        <p14:creationId xmlns:p14="http://schemas.microsoft.com/office/powerpoint/2010/main" val="1893192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25</a:t>
            </a:fld>
            <a:endParaRPr lang="en-US"/>
          </a:p>
        </p:txBody>
      </p:sp>
    </p:spTree>
    <p:extLst>
      <p:ext uri="{BB962C8B-B14F-4D97-AF65-F5344CB8AC3E}">
        <p14:creationId xmlns:p14="http://schemas.microsoft.com/office/powerpoint/2010/main" val="1081502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a:p>
            <a:r>
              <a:rPr lang="en-US" dirty="0"/>
              <a:t>Look outside themselves to see what’s possible. </a:t>
            </a:r>
          </a:p>
        </p:txBody>
      </p:sp>
      <p:sp>
        <p:nvSpPr>
          <p:cNvPr id="4" name="Slide Number Placeholder 3"/>
          <p:cNvSpPr>
            <a:spLocks noGrp="1"/>
          </p:cNvSpPr>
          <p:nvPr>
            <p:ph type="sldNum" sz="quarter" idx="5"/>
          </p:nvPr>
        </p:nvSpPr>
        <p:spPr/>
        <p:txBody>
          <a:bodyPr/>
          <a:lstStyle/>
          <a:p>
            <a:fld id="{01FAF700-E22E-480E-B9C4-E18EDBC271A8}" type="slidenum">
              <a:rPr lang="en-US" smtClean="0"/>
              <a:t>26</a:t>
            </a:fld>
            <a:endParaRPr lang="en-US"/>
          </a:p>
        </p:txBody>
      </p:sp>
    </p:spTree>
    <p:extLst>
      <p:ext uri="{BB962C8B-B14F-4D97-AF65-F5344CB8AC3E}">
        <p14:creationId xmlns:p14="http://schemas.microsoft.com/office/powerpoint/2010/main" val="2636373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27</a:t>
            </a:fld>
            <a:endParaRPr lang="en-US"/>
          </a:p>
        </p:txBody>
      </p:sp>
    </p:spTree>
    <p:extLst>
      <p:ext uri="{BB962C8B-B14F-4D97-AF65-F5344CB8AC3E}">
        <p14:creationId xmlns:p14="http://schemas.microsoft.com/office/powerpoint/2010/main" val="4146922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28</a:t>
            </a:fld>
            <a:endParaRPr lang="en-US"/>
          </a:p>
        </p:txBody>
      </p:sp>
    </p:spTree>
    <p:extLst>
      <p:ext uri="{BB962C8B-B14F-4D97-AF65-F5344CB8AC3E}">
        <p14:creationId xmlns:p14="http://schemas.microsoft.com/office/powerpoint/2010/main" val="2839210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29</a:t>
            </a:fld>
            <a:endParaRPr lang="en-US"/>
          </a:p>
        </p:txBody>
      </p:sp>
    </p:spTree>
    <p:extLst>
      <p:ext uri="{BB962C8B-B14F-4D97-AF65-F5344CB8AC3E}">
        <p14:creationId xmlns:p14="http://schemas.microsoft.com/office/powerpoint/2010/main" val="1187450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3</a:t>
            </a:fld>
            <a:endParaRPr lang="en-US"/>
          </a:p>
        </p:txBody>
      </p:sp>
    </p:spTree>
    <p:extLst>
      <p:ext uri="{BB962C8B-B14F-4D97-AF65-F5344CB8AC3E}">
        <p14:creationId xmlns:p14="http://schemas.microsoft.com/office/powerpoint/2010/main" val="414407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30</a:t>
            </a:fld>
            <a:endParaRPr lang="en-US"/>
          </a:p>
        </p:txBody>
      </p:sp>
    </p:spTree>
    <p:extLst>
      <p:ext uri="{BB962C8B-B14F-4D97-AF65-F5344CB8AC3E}">
        <p14:creationId xmlns:p14="http://schemas.microsoft.com/office/powerpoint/2010/main" val="3220725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31</a:t>
            </a:fld>
            <a:endParaRPr lang="en-US"/>
          </a:p>
        </p:txBody>
      </p:sp>
    </p:spTree>
    <p:extLst>
      <p:ext uri="{BB962C8B-B14F-4D97-AF65-F5344CB8AC3E}">
        <p14:creationId xmlns:p14="http://schemas.microsoft.com/office/powerpoint/2010/main" val="141518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32</a:t>
            </a:fld>
            <a:endParaRPr lang="en-US"/>
          </a:p>
        </p:txBody>
      </p:sp>
    </p:spTree>
    <p:extLst>
      <p:ext uri="{BB962C8B-B14F-4D97-AF65-F5344CB8AC3E}">
        <p14:creationId xmlns:p14="http://schemas.microsoft.com/office/powerpoint/2010/main" val="4037930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4</a:t>
            </a:fld>
            <a:endParaRPr lang="en-US"/>
          </a:p>
        </p:txBody>
      </p:sp>
    </p:spTree>
    <p:extLst>
      <p:ext uri="{BB962C8B-B14F-4D97-AF65-F5344CB8AC3E}">
        <p14:creationId xmlns:p14="http://schemas.microsoft.com/office/powerpoint/2010/main" val="18368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01FAF700-E22E-480E-B9C4-E18EDBC271A8}" type="slidenum">
              <a:rPr lang="en-US" smtClean="0"/>
              <a:t>5</a:t>
            </a:fld>
            <a:endParaRPr lang="en-US"/>
          </a:p>
        </p:txBody>
      </p:sp>
    </p:spTree>
    <p:extLst>
      <p:ext uri="{BB962C8B-B14F-4D97-AF65-F5344CB8AC3E}">
        <p14:creationId xmlns:p14="http://schemas.microsoft.com/office/powerpoint/2010/main" val="413792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a:t>
            </a:r>
          </a:p>
        </p:txBody>
      </p:sp>
      <p:sp>
        <p:nvSpPr>
          <p:cNvPr id="4" name="Slide Number Placeholder 3"/>
          <p:cNvSpPr>
            <a:spLocks noGrp="1"/>
          </p:cNvSpPr>
          <p:nvPr>
            <p:ph type="sldNum" sz="quarter" idx="5"/>
          </p:nvPr>
        </p:nvSpPr>
        <p:spPr/>
        <p:txBody>
          <a:bodyPr/>
          <a:lstStyle/>
          <a:p>
            <a:fld id="{01FAF700-E22E-480E-B9C4-E18EDBC271A8}" type="slidenum">
              <a:rPr lang="en-US" smtClean="0"/>
              <a:t>6</a:t>
            </a:fld>
            <a:endParaRPr lang="en-US"/>
          </a:p>
        </p:txBody>
      </p:sp>
    </p:spTree>
    <p:extLst>
      <p:ext uri="{BB962C8B-B14F-4D97-AF65-F5344CB8AC3E}">
        <p14:creationId xmlns:p14="http://schemas.microsoft.com/office/powerpoint/2010/main" val="1933877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 </a:t>
            </a:r>
            <a:r>
              <a:rPr lang="en-US" sz="1200" b="0" i="0" kern="1200" dirty="0">
                <a:solidFill>
                  <a:schemeClr val="tx1"/>
                </a:solidFill>
                <a:effectLst/>
                <a:latin typeface="+mn-lt"/>
                <a:ea typeface="+mn-ea"/>
                <a:cs typeface="+mn-cs"/>
              </a:rPr>
              <a:t>Human-centered design is a problem-solving technique that puts real people at the center of the development process, enabling you to create products and services that resonate and are tailored to your audience’s needs.</a:t>
            </a:r>
          </a:p>
          <a:p>
            <a:r>
              <a:rPr lang="en-US" sz="1200" b="0" i="0" kern="1200">
                <a:solidFill>
                  <a:schemeClr val="tx1"/>
                </a:solidFill>
                <a:effectLst/>
                <a:latin typeface="+mn-lt"/>
                <a:ea typeface="+mn-ea"/>
                <a:cs typeface="+mn-cs"/>
              </a:rPr>
              <a:t>The goal is to keep users’ wants, pain points, and preferences front of mind during every phase of the process.</a:t>
            </a:r>
          </a:p>
          <a:p>
            <a:endParaRPr lang="en-US" dirty="0"/>
          </a:p>
        </p:txBody>
      </p:sp>
      <p:sp>
        <p:nvSpPr>
          <p:cNvPr id="4" name="Slide Number Placeholder 3"/>
          <p:cNvSpPr>
            <a:spLocks noGrp="1"/>
          </p:cNvSpPr>
          <p:nvPr>
            <p:ph type="sldNum" sz="quarter" idx="5"/>
          </p:nvPr>
        </p:nvSpPr>
        <p:spPr/>
        <p:txBody>
          <a:bodyPr/>
          <a:lstStyle/>
          <a:p>
            <a:fld id="{01FAF700-E22E-480E-B9C4-E18EDBC271A8}" type="slidenum">
              <a:rPr lang="en-US" smtClean="0"/>
              <a:t>7</a:t>
            </a:fld>
            <a:endParaRPr lang="en-US"/>
          </a:p>
        </p:txBody>
      </p:sp>
    </p:spTree>
    <p:extLst>
      <p:ext uri="{BB962C8B-B14F-4D97-AF65-F5344CB8AC3E}">
        <p14:creationId xmlns:p14="http://schemas.microsoft.com/office/powerpoint/2010/main" val="147051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Shanna</a:t>
            </a:r>
          </a:p>
        </p:txBody>
      </p:sp>
      <p:sp>
        <p:nvSpPr>
          <p:cNvPr id="4" name="Slide Number Placeholder 3"/>
          <p:cNvSpPr>
            <a:spLocks noGrp="1"/>
          </p:cNvSpPr>
          <p:nvPr>
            <p:ph type="sldNum" sz="quarter" idx="5"/>
          </p:nvPr>
        </p:nvSpPr>
        <p:spPr/>
        <p:txBody>
          <a:bodyPr/>
          <a:lstStyle/>
          <a:p>
            <a:fld id="{01FAF700-E22E-480E-B9C4-E18EDBC271A8}" type="slidenum">
              <a:rPr lang="en-US" smtClean="0"/>
              <a:t>8</a:t>
            </a:fld>
            <a:endParaRPr lang="en-US"/>
          </a:p>
        </p:txBody>
      </p:sp>
    </p:spTree>
    <p:extLst>
      <p:ext uri="{BB962C8B-B14F-4D97-AF65-F5344CB8AC3E}">
        <p14:creationId xmlns:p14="http://schemas.microsoft.com/office/powerpoint/2010/main" val="270341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Shanna</a:t>
            </a:r>
          </a:p>
          <a:p>
            <a:pPr eaLnBrk="1" hangingPunct="1"/>
            <a:r>
              <a:rPr lang="en-US" dirty="0"/>
              <a:t>Linking Goals with Values</a:t>
            </a:r>
          </a:p>
          <a:p>
            <a:pPr eaLnBrk="1" hangingPunct="1"/>
            <a:r>
              <a:rPr lang="en-US" dirty="0"/>
              <a:t>Identifying Key Leverage and Key Results Indicators</a:t>
            </a:r>
          </a:p>
          <a:p>
            <a:pPr eaLnBrk="1" hangingPunct="1"/>
            <a:r>
              <a:rPr lang="en-US" dirty="0"/>
              <a:t>Developing a Measurement Plan</a:t>
            </a:r>
          </a:p>
          <a:p>
            <a:pPr eaLnBrk="1" hangingPunct="1"/>
            <a:r>
              <a:rPr lang="en-US" dirty="0"/>
              <a:t>Taking Action</a:t>
            </a:r>
            <a:endParaRPr lang="en-US" sz="900" dirty="0"/>
          </a:p>
          <a:p>
            <a:pPr eaLnBrk="1" hangingPunct="1"/>
            <a:endParaRPr lang="en-US" dirty="0"/>
          </a:p>
          <a:p>
            <a:pPr eaLnBrk="1" hangingPunct="1"/>
            <a:r>
              <a:rPr lang="en-US" sz="1600" dirty="0"/>
              <a:t>Goals which are built on “participants”</a:t>
            </a:r>
            <a:r>
              <a:rPr lang="en-US" sz="1800" dirty="0"/>
              <a:t> values</a:t>
            </a:r>
          </a:p>
          <a:p>
            <a:pPr eaLnBrk="1" hangingPunct="1"/>
            <a:r>
              <a:rPr lang="en-US" sz="1000" dirty="0"/>
              <a:t>	(3 types of stakeholders need to be involved) </a:t>
            </a:r>
          </a:p>
          <a:p>
            <a:pPr lvl="1" eaLnBrk="1" hangingPunct="1"/>
            <a:r>
              <a:rPr lang="en-US" dirty="0"/>
              <a:t>Those whose cooperation is absolutely essential to reaching the goal</a:t>
            </a:r>
          </a:p>
          <a:p>
            <a:pPr lvl="1" eaLnBrk="1" hangingPunct="1"/>
            <a:r>
              <a:rPr lang="en-US" dirty="0"/>
              <a:t>Those in a position to prevent the organization from reaching the goal</a:t>
            </a:r>
          </a:p>
          <a:p>
            <a:pPr lvl="1" eaLnBrk="1" hangingPunct="1"/>
            <a:r>
              <a:rPr lang="en-US" dirty="0"/>
              <a:t>Those who will be affected as the organization makes progress towards its goal, but whose cooperation is not essential</a:t>
            </a:r>
          </a:p>
          <a:p>
            <a:pPr lvl="1" eaLnBrk="1" hangingPunct="1"/>
            <a:endParaRPr lang="en-US" dirty="0"/>
          </a:p>
          <a:p>
            <a:pPr lvl="1" eaLnBrk="1" hangingPunct="1"/>
            <a:r>
              <a:rPr lang="en-US" dirty="0"/>
              <a:t>Note:	Everyone has a voice in articulating values, selecting themes, 	creating goals, and identifying indicators that would demonstrate 	real progress toward meeting the goal. </a:t>
            </a:r>
          </a:p>
        </p:txBody>
      </p:sp>
      <p:sp>
        <p:nvSpPr>
          <p:cNvPr id="4" name="Slide Number Placeholder 3"/>
          <p:cNvSpPr>
            <a:spLocks noGrp="1"/>
          </p:cNvSpPr>
          <p:nvPr>
            <p:ph type="sldNum" sz="quarter" idx="10"/>
          </p:nvPr>
        </p:nvSpPr>
        <p:spPr/>
        <p:txBody>
          <a:bodyPr/>
          <a:lstStyle/>
          <a:p>
            <a:fld id="{01FAF700-E22E-480E-B9C4-E18EDBC271A8}" type="slidenum">
              <a:rPr lang="en-US" smtClean="0"/>
              <a:t>9</a:t>
            </a:fld>
            <a:endParaRPr lang="en-US"/>
          </a:p>
        </p:txBody>
      </p:sp>
    </p:spTree>
    <p:extLst>
      <p:ext uri="{BB962C8B-B14F-4D97-AF65-F5344CB8AC3E}">
        <p14:creationId xmlns:p14="http://schemas.microsoft.com/office/powerpoint/2010/main" val="41496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1347E-E4B4-4DDD-800D-AFA9C4F6ECBD}"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1347E-E4B4-4DDD-800D-AFA9C4F6ECBD}" type="datetimeFigureOut">
              <a:rPr lang="en-US" smtClean="0"/>
              <a:t>5/13/25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1347E-E4B4-4DDD-800D-AFA9C4F6ECBD}"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1347E-E4B4-4DDD-800D-AFA9C4F6ECBD}"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F6353C-0694-4B27-B583-0C02C24EC2CB}" type="datetimeFigureOut">
              <a:rPr lang="en-US" smtClean="0">
                <a:solidFill>
                  <a:prstClr val="black">
                    <a:tint val="75000"/>
                  </a:prstClr>
                </a:solidFill>
              </a:rPr>
              <a:pPr/>
              <a:t>5/13/25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73CB28-7724-438B-8A6D-1E4C48C49C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7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54490" y="274638"/>
            <a:ext cx="6032310" cy="1143000"/>
          </a:xfrm>
        </p:spPr>
        <p:txBody>
          <a:bodyPr/>
          <a:lstStyle/>
          <a:p>
            <a:r>
              <a:rPr lang="en-US"/>
              <a:t>Click to edit Master title style</a:t>
            </a:r>
          </a:p>
        </p:txBody>
      </p:sp>
      <p:sp>
        <p:nvSpPr>
          <p:cNvPr id="3" name="Content Placeholder 2"/>
          <p:cNvSpPr>
            <a:spLocks noGrp="1"/>
          </p:cNvSpPr>
          <p:nvPr>
            <p:ph idx="1"/>
          </p:nvPr>
        </p:nvSpPr>
        <p:spPr>
          <a:xfrm>
            <a:off x="457200" y="1600201"/>
            <a:ext cx="82296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81347E-E4B4-4DDD-800D-AFA9C4F6ECBD}"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81347E-E4B4-4DDD-800D-AFA9C4F6ECBD}"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B01F-156B-4192-9C60-2E4147C68473}" type="slidenum">
              <a:rPr lang="en-US" smtClean="0"/>
              <a:t>‹#›</a:t>
            </a:fld>
            <a:endParaRPr lang="en-US"/>
          </a:p>
        </p:txBody>
      </p:sp>
      <p:pic>
        <p:nvPicPr>
          <p:cNvPr id="13" name="Picture 12" descr="YW Logo.gif"/>
          <p:cNvPicPr>
            <a:picLocks noChangeAspect="1"/>
          </p:cNvPicPr>
          <p:nvPr userDrawn="1"/>
        </p:nvPicPr>
        <p:blipFill>
          <a:blip r:embed="rId2" cstate="print"/>
          <a:stretch>
            <a:fillRect/>
          </a:stretch>
        </p:blipFill>
        <p:spPr>
          <a:xfrm>
            <a:off x="-2514600" y="5486400"/>
            <a:ext cx="1908628"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1347E-E4B4-4DDD-800D-AFA9C4F6ECBD}" type="datetimeFigureOut">
              <a:rPr lang="en-US" smtClean="0"/>
              <a:t>5/13/25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1347E-E4B4-4DDD-800D-AFA9C4F6ECBD}" type="datetimeFigureOut">
              <a:rPr lang="en-US" smtClean="0"/>
              <a:t>5/13/25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1347E-E4B4-4DDD-800D-AFA9C4F6ECBD}" type="datetimeFigureOut">
              <a:rPr lang="en-US" smtClean="0"/>
              <a:t>5/13/25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1347E-E4B4-4DDD-800D-AFA9C4F6ECBD}" type="datetimeFigureOut">
              <a:rPr lang="en-US" smtClean="0"/>
              <a:t>5/13/25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1347E-E4B4-4DDD-800D-AFA9C4F6ECBD}" type="datetimeFigureOut">
              <a:rPr lang="en-US" smtClean="0"/>
              <a:t>5/13/25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1347E-E4B4-4DDD-800D-AFA9C4F6ECBD}" type="datetimeFigureOut">
              <a:rPr lang="en-US" smtClean="0"/>
              <a:t>5/13/25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AB01F-156B-4192-9C60-2E4147C6847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1347E-E4B4-4DDD-800D-AFA9C4F6ECBD}" type="datetimeFigureOut">
              <a:rPr lang="en-US" smtClean="0"/>
              <a:t>5/13/25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AB01F-156B-4192-9C60-2E4147C684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lnSpc>
                <a:spcPct val="90000"/>
              </a:lnSpc>
              <a:spcBef>
                <a:spcPct val="20000"/>
              </a:spcBef>
              <a:spcAft>
                <a:spcPct val="0"/>
              </a:spcAft>
            </a:pPr>
            <a:fld id="{B6F6353C-0694-4B27-B583-0C02C24EC2CB}" type="datetimeFigureOut">
              <a:rPr lang="en-US" smtClean="0">
                <a:solidFill>
                  <a:prstClr val="black">
                    <a:tint val="75000"/>
                  </a:prstClr>
                </a:solidFill>
                <a:latin typeface="Antique Olive" pitchFamily="34" charset="0"/>
              </a:rPr>
              <a:pPr fontAlgn="base">
                <a:lnSpc>
                  <a:spcPct val="90000"/>
                </a:lnSpc>
                <a:spcBef>
                  <a:spcPct val="20000"/>
                </a:spcBef>
                <a:spcAft>
                  <a:spcPct val="0"/>
                </a:spcAft>
              </a:pPr>
              <a:t>5/13/25</a:t>
            </a:fld>
            <a:endParaRPr lang="en-US">
              <a:solidFill>
                <a:prstClr val="black">
                  <a:tint val="75000"/>
                </a:prstClr>
              </a:solidFill>
              <a:latin typeface="Antique Olive"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lnSpc>
                <a:spcPct val="90000"/>
              </a:lnSpc>
              <a:spcBef>
                <a:spcPct val="20000"/>
              </a:spcBef>
              <a:spcAft>
                <a:spcPct val="0"/>
              </a:spcAft>
            </a:pPr>
            <a:endParaRPr lang="en-US">
              <a:solidFill>
                <a:prstClr val="black">
                  <a:tint val="75000"/>
                </a:prstClr>
              </a:solidFill>
              <a:latin typeface="Antique Olive"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lnSpc>
                <a:spcPct val="90000"/>
              </a:lnSpc>
              <a:spcBef>
                <a:spcPct val="20000"/>
              </a:spcBef>
              <a:spcAft>
                <a:spcPct val="0"/>
              </a:spcAft>
            </a:pPr>
            <a:fld id="{8873CB28-7724-438B-8A6D-1E4C48C49CE4}" type="slidenum">
              <a:rPr lang="en-US" smtClean="0">
                <a:solidFill>
                  <a:prstClr val="black">
                    <a:tint val="75000"/>
                  </a:prstClr>
                </a:solidFill>
                <a:latin typeface="Antique Olive" pitchFamily="34" charset="0"/>
              </a:rPr>
              <a:pPr fontAlgn="base">
                <a:lnSpc>
                  <a:spcPct val="90000"/>
                </a:lnSpc>
                <a:spcBef>
                  <a:spcPct val="20000"/>
                </a:spcBef>
                <a:spcAft>
                  <a:spcPct val="0"/>
                </a:spcAft>
              </a:pPr>
              <a:t>‹#›</a:t>
            </a:fld>
            <a:endParaRPr lang="en-US">
              <a:solidFill>
                <a:prstClr val="black">
                  <a:tint val="75000"/>
                </a:prstClr>
              </a:solidFill>
              <a:latin typeface="Antique Olive" pitchFamily="34" charset="0"/>
            </a:endParaRPr>
          </a:p>
        </p:txBody>
      </p:sp>
      <p:sp>
        <p:nvSpPr>
          <p:cNvPr id="8" name="Rectangle 7"/>
          <p:cNvSpPr/>
          <p:nvPr userDrawn="1"/>
        </p:nvSpPr>
        <p:spPr>
          <a:xfrm>
            <a:off x="457200" y="381000"/>
            <a:ext cx="8229600" cy="6096000"/>
          </a:xfrm>
          <a:prstGeom prst="rect">
            <a:avLst/>
          </a:prstGeom>
          <a:noFill/>
          <a:ln w="127000">
            <a:solidFill>
              <a:srgbClr val="569C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90000"/>
              </a:lnSpc>
              <a:spcBef>
                <a:spcPct val="20000"/>
              </a:spcBef>
              <a:spcAft>
                <a:spcPct val="0"/>
              </a:spcAft>
            </a:pPr>
            <a:endParaRPr lang="en-US" sz="3600">
              <a:solidFill>
                <a:prstClr val="white"/>
              </a:solidFill>
            </a:endParaRPr>
          </a:p>
        </p:txBody>
      </p:sp>
    </p:spTree>
    <p:extLst>
      <p:ext uri="{BB962C8B-B14F-4D97-AF65-F5344CB8AC3E}">
        <p14:creationId xmlns:p14="http://schemas.microsoft.com/office/powerpoint/2010/main" val="436070535"/>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7" name="Rectangle 1046">
            <a:extLst>
              <a:ext uri="{FF2B5EF4-FFF2-40B4-BE49-F238E27FC236}">
                <a16:creationId xmlns:a16="http://schemas.microsoft.com/office/drawing/2014/main" id="{8C9B7E05-BBEE-73DE-1C4E-34D14F1B3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95461" y="-2300932"/>
            <a:ext cx="4553077" cy="9154949"/>
          </a:xfrm>
          <a:prstGeom prst="rect">
            <a:avLst/>
          </a:prstGeom>
          <a:gradFill>
            <a:gsLst>
              <a:gs pos="7000">
                <a:schemeClr val="accent2"/>
              </a:gs>
              <a:gs pos="100000">
                <a:schemeClr val="accent5"/>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a:extLst>
              <a:ext uri="{FF2B5EF4-FFF2-40B4-BE49-F238E27FC236}">
                <a16:creationId xmlns:a16="http://schemas.microsoft.com/office/drawing/2014/main" id="{B2266C60-54E9-7A8A-EBEA-8ACAE6972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3062" y="-79356"/>
            <a:ext cx="4513520" cy="4750593"/>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51" name="Rectangle 1050">
            <a:extLst>
              <a:ext uri="{FF2B5EF4-FFF2-40B4-BE49-F238E27FC236}">
                <a16:creationId xmlns:a16="http://schemas.microsoft.com/office/drawing/2014/main" id="{AA773AFB-6874-8718-26A6-F878EE8BC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739248" y="-2313923"/>
            <a:ext cx="4011740" cy="8718712"/>
          </a:xfrm>
          <a:prstGeom prst="rect">
            <a:avLst/>
          </a:prstGeom>
          <a:gradFill flip="none" rotWithShape="1">
            <a:gsLst>
              <a:gs pos="3000">
                <a:schemeClr val="accent2">
                  <a:alpha val="70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D32FB2D4-6D17-A93F-6782-938499F88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577" y="1"/>
            <a:ext cx="8207422" cy="4553079"/>
          </a:xfrm>
          <a:prstGeom prst="rect">
            <a:avLst/>
          </a:prstGeom>
          <a:gradFill>
            <a:gsLst>
              <a:gs pos="0">
                <a:schemeClr val="accent5">
                  <a:alpha val="86000"/>
                </a:schemeClr>
              </a:gs>
              <a:gs pos="57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AA211536-EA71-243F-035E-99C6C41C3588}"/>
              </a:ext>
            </a:extLst>
          </p:cNvPr>
          <p:cNvSpPr>
            <a:spLocks noGrp="1"/>
          </p:cNvSpPr>
          <p:nvPr>
            <p:ph type="ctrTitle"/>
          </p:nvPr>
        </p:nvSpPr>
        <p:spPr>
          <a:xfrm>
            <a:off x="628650" y="976746"/>
            <a:ext cx="5906883" cy="2929136"/>
          </a:xfrm>
        </p:spPr>
        <p:txBody>
          <a:bodyPr anchor="t">
            <a:normAutofit/>
          </a:bodyPr>
          <a:lstStyle/>
          <a:p>
            <a:pPr algn="l">
              <a:lnSpc>
                <a:spcPct val="90000"/>
              </a:lnSpc>
            </a:pPr>
            <a:r>
              <a:rPr lang="en-US" sz="4000" dirty="0">
                <a:solidFill>
                  <a:srgbClr val="FFFFFF"/>
                </a:solidFill>
              </a:rPr>
              <a:t>CCAM Technical Assistance Center Webinar: </a:t>
            </a:r>
            <a:br>
              <a:rPr lang="en-US" sz="4000" dirty="0">
                <a:solidFill>
                  <a:srgbClr val="FFFFFF"/>
                </a:solidFill>
              </a:rPr>
            </a:br>
            <a:r>
              <a:rPr lang="en-US" sz="4000" dirty="0">
                <a:solidFill>
                  <a:srgbClr val="FFFFFF"/>
                </a:solidFill>
              </a:rPr>
              <a:t>Introduction to </a:t>
            </a:r>
            <a:br>
              <a:rPr lang="en-US" sz="4000" dirty="0">
                <a:solidFill>
                  <a:srgbClr val="FFFFFF"/>
                </a:solidFill>
              </a:rPr>
            </a:br>
            <a:r>
              <a:rPr lang="en-US" sz="4000" dirty="0">
                <a:solidFill>
                  <a:srgbClr val="FFFFFF"/>
                </a:solidFill>
              </a:rPr>
              <a:t>You Get What You Measure</a:t>
            </a:r>
            <a:br>
              <a:rPr lang="en-US" sz="4000" dirty="0">
                <a:solidFill>
                  <a:srgbClr val="FFFFFF"/>
                </a:solidFill>
              </a:rPr>
            </a:br>
            <a:endParaRPr lang="en-US" sz="4000" dirty="0">
              <a:solidFill>
                <a:srgbClr val="FFFFFF"/>
              </a:solidFill>
            </a:endParaRPr>
          </a:p>
        </p:txBody>
      </p:sp>
      <p:sp>
        <p:nvSpPr>
          <p:cNvPr id="9" name="Content Placeholder 8">
            <a:extLst>
              <a:ext uri="{FF2B5EF4-FFF2-40B4-BE49-F238E27FC236}">
                <a16:creationId xmlns:a16="http://schemas.microsoft.com/office/drawing/2014/main" id="{5261C67B-CB11-1488-6FD8-22091B9EE4FF}"/>
              </a:ext>
            </a:extLst>
          </p:cNvPr>
          <p:cNvSpPr>
            <a:spLocks noGrp="1"/>
          </p:cNvSpPr>
          <p:nvPr>
            <p:ph type="subTitle" idx="1"/>
          </p:nvPr>
        </p:nvSpPr>
        <p:spPr>
          <a:xfrm>
            <a:off x="628650" y="5099566"/>
            <a:ext cx="3586808" cy="1199733"/>
          </a:xfrm>
        </p:spPr>
        <p:txBody>
          <a:bodyPr anchor="ctr">
            <a:normAutofit fontScale="92500"/>
          </a:bodyPr>
          <a:lstStyle/>
          <a:p>
            <a:pPr marL="0" indent="0" algn="l">
              <a:lnSpc>
                <a:spcPct val="90000"/>
              </a:lnSpc>
              <a:buNone/>
            </a:pPr>
            <a:r>
              <a:rPr lang="en-US" sz="1700" dirty="0"/>
              <a:t>Bill Wagner, CCAM Technical Assistance Center</a:t>
            </a:r>
          </a:p>
          <a:p>
            <a:pPr marL="0" indent="0" algn="l">
              <a:lnSpc>
                <a:spcPct val="90000"/>
              </a:lnSpc>
              <a:buNone/>
            </a:pPr>
            <a:r>
              <a:rPr lang="en-US" sz="1700" dirty="0"/>
              <a:t>Melissa Levy, Community Roots</a:t>
            </a:r>
          </a:p>
          <a:p>
            <a:pPr marL="0" indent="0" algn="l">
              <a:lnSpc>
                <a:spcPct val="90000"/>
              </a:lnSpc>
              <a:buNone/>
            </a:pPr>
            <a:r>
              <a:rPr lang="en-US" sz="1700" dirty="0"/>
              <a:t>Shanna Ratner, Yellow Wood Associates</a:t>
            </a:r>
          </a:p>
        </p:txBody>
      </p:sp>
      <p:pic>
        <p:nvPicPr>
          <p:cNvPr id="15" name="Picture 14">
            <a:extLst>
              <a:ext uri="{FF2B5EF4-FFF2-40B4-BE49-F238E27FC236}">
                <a16:creationId xmlns:a16="http://schemas.microsoft.com/office/drawing/2014/main" id="{4D72B1B8-F4ED-7D4C-1A9E-5A7760A094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90697" y="4950504"/>
            <a:ext cx="1251536" cy="748928"/>
          </a:xfrm>
          <a:prstGeom prst="rect">
            <a:avLst/>
          </a:prstGeom>
        </p:spPr>
      </p:pic>
      <p:pic>
        <p:nvPicPr>
          <p:cNvPr id="1026" name="Picture 2">
            <a:extLst>
              <a:ext uri="{FF2B5EF4-FFF2-40B4-BE49-F238E27FC236}">
                <a16:creationId xmlns:a16="http://schemas.microsoft.com/office/drawing/2014/main" id="{84E4EDA6-6806-0182-4E2D-25E0214896DC}"/>
              </a:ext>
            </a:extLst>
          </p:cNvPr>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7590697" y="6005643"/>
            <a:ext cx="1251536" cy="29365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C9EFF92-B47E-4D0E-EEEC-6244B53E7C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0033" y="5099566"/>
            <a:ext cx="2667001" cy="1301750"/>
          </a:xfrm>
          <a:prstGeom prst="rect">
            <a:avLst/>
          </a:prstGeom>
        </p:spPr>
      </p:pic>
    </p:spTree>
    <p:extLst>
      <p:ext uri="{BB962C8B-B14F-4D97-AF65-F5344CB8AC3E}">
        <p14:creationId xmlns:p14="http://schemas.microsoft.com/office/powerpoint/2010/main" val="308727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A2AC-DC6E-E39F-3D5C-03EF89BFB83A}"/>
              </a:ext>
            </a:extLst>
          </p:cNvPr>
          <p:cNvSpPr>
            <a:spLocks noGrp="1"/>
          </p:cNvSpPr>
          <p:nvPr>
            <p:ph type="title"/>
          </p:nvPr>
        </p:nvSpPr>
        <p:spPr>
          <a:xfrm>
            <a:off x="457200" y="274638"/>
            <a:ext cx="8229600" cy="1143000"/>
          </a:xfrm>
        </p:spPr>
        <p:txBody>
          <a:bodyPr>
            <a:normAutofit fontScale="90000"/>
          </a:bodyPr>
          <a:lstStyle/>
          <a:p>
            <a:r>
              <a:rPr lang="en-US" dirty="0"/>
              <a:t>It Starts with Goals: </a:t>
            </a:r>
            <a:br>
              <a:rPr lang="en-US" dirty="0"/>
            </a:br>
            <a:r>
              <a:rPr lang="en-US" dirty="0"/>
              <a:t>From Activities to Conditions</a:t>
            </a:r>
            <a:br>
              <a:rPr lang="en-US" dirty="0"/>
            </a:br>
            <a:r>
              <a:rPr lang="en-US" sz="2700" dirty="0"/>
              <a:t>An Example from CCAM-TAC</a:t>
            </a:r>
          </a:p>
        </p:txBody>
      </p:sp>
      <p:sp>
        <p:nvSpPr>
          <p:cNvPr id="3" name="Content Placeholder 2">
            <a:extLst>
              <a:ext uri="{FF2B5EF4-FFF2-40B4-BE49-F238E27FC236}">
                <a16:creationId xmlns:a16="http://schemas.microsoft.com/office/drawing/2014/main" id="{5FE0A58F-3E12-A3CA-659C-F2B0DB4D11CB}"/>
              </a:ext>
            </a:extLst>
          </p:cNvPr>
          <p:cNvSpPr>
            <a:spLocks noGrp="1"/>
          </p:cNvSpPr>
          <p:nvPr>
            <p:ph idx="1"/>
          </p:nvPr>
        </p:nvSpPr>
        <p:spPr/>
        <p:txBody>
          <a:bodyPr>
            <a:normAutofit/>
          </a:bodyPr>
          <a:lstStyle/>
          <a:p>
            <a:r>
              <a:rPr lang="en-US" dirty="0"/>
              <a:t>Original activity:</a:t>
            </a:r>
          </a:p>
          <a:p>
            <a:pPr>
              <a:lnSpc>
                <a:spcPct val="115000"/>
              </a:lnSpc>
            </a:pPr>
            <a:r>
              <a:rPr lang="en-US" sz="1800" u="none" strike="noStrike" dirty="0">
                <a:effectLst/>
                <a:latin typeface="Garamond" panose="02020404030301010803" pitchFamily="18" charset="0"/>
                <a:ea typeface="Garamond" panose="02020404030301010803" pitchFamily="18" charset="0"/>
                <a:cs typeface="Garamond" panose="02020404030301010803" pitchFamily="18" charset="0"/>
              </a:rPr>
              <a:t>Enhance safe, accessible, and equitable transportation options aligned with the CCAM-TAC through regional, state, and local coordination and strategic partnerships.</a:t>
            </a:r>
          </a:p>
          <a:p>
            <a:pPr>
              <a:lnSpc>
                <a:spcPct val="115000"/>
              </a:lnSpc>
            </a:pPr>
            <a:r>
              <a:rPr lang="en-US" sz="1800" u="none" strike="noStrike" dirty="0">
                <a:effectLst/>
                <a:latin typeface="Garamond" panose="02020404030301010803" pitchFamily="18" charset="0"/>
                <a:ea typeface="Garamond" panose="02020404030301010803" pitchFamily="18" charset="0"/>
                <a:cs typeface="Garamond" panose="02020404030301010803" pitchFamily="18" charset="0"/>
              </a:rPr>
              <a:t>Actively engage CCAM-TAC members, Federal agencies, their grantees, partners, and stakeholders to emphasize the important role of transportation in access to services and everyday destinations, and to provide technical assistance to reduce barriers to human services transportation coordination.</a:t>
            </a:r>
            <a:endParaRPr lang="en-US" dirty="0"/>
          </a:p>
          <a:p>
            <a:r>
              <a:rPr lang="en-US" dirty="0"/>
              <a:t>Reframed goal:</a:t>
            </a:r>
          </a:p>
          <a:p>
            <a:r>
              <a:rPr lang="en-US" sz="1800" dirty="0">
                <a:latin typeface="Garamond" panose="02020404030301010803" pitchFamily="18" charset="0"/>
              </a:rPr>
              <a:t>Access to economic opportunity, health-related destinations, community and peer support and determinants of health is improved for specific target populations.</a:t>
            </a:r>
          </a:p>
          <a:p>
            <a:r>
              <a:rPr lang="en-US" sz="1800" dirty="0">
                <a:latin typeface="Garamond" panose="02020404030301010803" pitchFamily="18" charset="0"/>
              </a:rPr>
              <a:t>Cross-sector partnerships that support mobility solutions are created and maintained. </a:t>
            </a:r>
          </a:p>
          <a:p>
            <a:endParaRPr lang="en-US" sz="1800" dirty="0">
              <a:latin typeface="Garamond" panose="02020404030301010803" pitchFamily="18" charset="0"/>
            </a:endParaRPr>
          </a:p>
          <a:p>
            <a:endParaRPr lang="en-US" sz="1800" dirty="0">
              <a:latin typeface="Garamond" panose="02020404030301010803" pitchFamily="18" charset="0"/>
            </a:endParaRPr>
          </a:p>
        </p:txBody>
      </p:sp>
    </p:spTree>
    <p:extLst>
      <p:ext uri="{BB962C8B-B14F-4D97-AF65-F5344CB8AC3E}">
        <p14:creationId xmlns:p14="http://schemas.microsoft.com/office/powerpoint/2010/main" val="407004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554A-E962-014D-E426-E951958E3023}"/>
              </a:ext>
            </a:extLst>
          </p:cNvPr>
          <p:cNvSpPr>
            <a:spLocks noGrp="1"/>
          </p:cNvSpPr>
          <p:nvPr>
            <p:ph type="title"/>
          </p:nvPr>
        </p:nvSpPr>
        <p:spPr>
          <a:xfrm>
            <a:off x="457200" y="273050"/>
            <a:ext cx="3008313" cy="1162050"/>
          </a:xfrm>
        </p:spPr>
        <p:txBody>
          <a:bodyPr anchor="b">
            <a:normAutofit/>
          </a:bodyPr>
          <a:lstStyle/>
          <a:p>
            <a:r>
              <a:rPr lang="en-US" dirty="0"/>
              <a:t>Draft External Goals for CCAM-TAC</a:t>
            </a:r>
          </a:p>
        </p:txBody>
      </p:sp>
      <p:sp>
        <p:nvSpPr>
          <p:cNvPr id="3" name="Content Placeholder 2">
            <a:extLst>
              <a:ext uri="{FF2B5EF4-FFF2-40B4-BE49-F238E27FC236}">
                <a16:creationId xmlns:a16="http://schemas.microsoft.com/office/drawing/2014/main" id="{0A031444-A6F3-7C9D-11C7-4B4FAB4F1848}"/>
              </a:ext>
            </a:extLst>
          </p:cNvPr>
          <p:cNvSpPr>
            <a:spLocks noGrp="1"/>
          </p:cNvSpPr>
          <p:nvPr>
            <p:ph idx="1"/>
          </p:nvPr>
        </p:nvSpPr>
        <p:spPr>
          <a:xfrm>
            <a:off x="3575050" y="273050"/>
            <a:ext cx="5111750" cy="5853113"/>
          </a:xfrm>
        </p:spPr>
        <p:txBody>
          <a:bodyPr>
            <a:normAutofit/>
          </a:bodyPr>
          <a:lstStyle/>
          <a:p>
            <a:pPr marL="0" marR="0" indent="0">
              <a:lnSpc>
                <a:spcPct val="90000"/>
              </a:lnSpc>
              <a:spcAft>
                <a:spcPts val="800"/>
              </a:spcAft>
              <a:buNone/>
            </a:pPr>
            <a:endParaRPr lang="en-US" sz="1800" kern="100" dirty="0">
              <a:effectLst/>
            </a:endParaRPr>
          </a:p>
          <a:p>
            <a:pPr marL="342900" marR="0" lvl="0" indent="-342900">
              <a:lnSpc>
                <a:spcPct val="90000"/>
              </a:lnSpc>
              <a:spcAft>
                <a:spcPts val="800"/>
              </a:spcAft>
              <a:buFont typeface="+mj-lt"/>
              <a:buAutoNum type="arabicPeriod"/>
            </a:pPr>
            <a:r>
              <a:rPr lang="en-US" sz="1800" kern="100" dirty="0">
                <a:effectLst/>
              </a:rPr>
              <a:t>Access to economic opportunity, health-related destinations, community and peer support and determinants of health is improved for specific target populations.</a:t>
            </a:r>
          </a:p>
          <a:p>
            <a:pPr marL="342900" marR="0" lvl="0" indent="-342900">
              <a:lnSpc>
                <a:spcPct val="90000"/>
              </a:lnSpc>
              <a:spcAft>
                <a:spcPts val="800"/>
              </a:spcAft>
              <a:buFont typeface="+mj-lt"/>
              <a:buAutoNum type="arabicPeriod"/>
            </a:pPr>
            <a:r>
              <a:rPr lang="en-US" sz="1800" kern="100" dirty="0">
                <a:effectLst/>
              </a:rPr>
              <a:t>Human-centered design process is used to determine implementation choices. </a:t>
            </a:r>
          </a:p>
          <a:p>
            <a:pPr marL="342900" marR="0" lvl="0" indent="-342900">
              <a:lnSpc>
                <a:spcPct val="90000"/>
              </a:lnSpc>
              <a:spcAft>
                <a:spcPts val="800"/>
              </a:spcAft>
              <a:buFont typeface="+mj-lt"/>
              <a:buAutoNum type="arabicPeriod"/>
            </a:pPr>
            <a:r>
              <a:rPr lang="en-US" sz="1800" kern="100" dirty="0">
                <a:effectLst/>
              </a:rPr>
              <a:t>Cross-sector partnerships that support mobility solutions are created and maintained. </a:t>
            </a:r>
          </a:p>
          <a:p>
            <a:pPr marL="342900" marR="0" lvl="0" indent="-342900">
              <a:lnSpc>
                <a:spcPct val="90000"/>
              </a:lnSpc>
              <a:spcAft>
                <a:spcPts val="800"/>
              </a:spcAft>
              <a:buFont typeface="+mj-lt"/>
              <a:buAutoNum type="arabicPeriod"/>
            </a:pPr>
            <a:r>
              <a:rPr lang="en-US" sz="1800" kern="100" dirty="0">
                <a:effectLst/>
              </a:rPr>
              <a:t>Quality of life of riders is improved through access to transportation. Outcomes of mobility solutions are measured and framed – benefits to users and other beneficiaries are captured.</a:t>
            </a:r>
          </a:p>
          <a:p>
            <a:pPr marL="342900" marR="0" lvl="0" indent="-342900">
              <a:lnSpc>
                <a:spcPct val="90000"/>
              </a:lnSpc>
              <a:spcAft>
                <a:spcPts val="800"/>
              </a:spcAft>
              <a:buFont typeface="+mj-lt"/>
              <a:buAutoNum type="arabicPeriod"/>
            </a:pPr>
            <a:r>
              <a:rPr lang="en-US" sz="1800" kern="100" dirty="0">
                <a:effectLst/>
              </a:rPr>
              <a:t>Investors recognize their self-interests in investing in improving transportation access. Mobility solutions are financially sustainable.</a:t>
            </a:r>
          </a:p>
          <a:p>
            <a:pPr>
              <a:lnSpc>
                <a:spcPct val="90000"/>
              </a:lnSpc>
            </a:pPr>
            <a:endParaRPr lang="en-US" sz="1800" dirty="0"/>
          </a:p>
        </p:txBody>
      </p:sp>
      <p:sp>
        <p:nvSpPr>
          <p:cNvPr id="8" name="Text Placeholder 3">
            <a:extLst>
              <a:ext uri="{FF2B5EF4-FFF2-40B4-BE49-F238E27FC236}">
                <a16:creationId xmlns:a16="http://schemas.microsoft.com/office/drawing/2014/main" id="{26D2AFA2-D98A-091D-8DC0-D50CCC814FB9}"/>
              </a:ext>
            </a:extLst>
          </p:cNvPr>
          <p:cNvSpPr>
            <a:spLocks noGrp="1"/>
          </p:cNvSpPr>
          <p:nvPr>
            <p:ph type="body" sz="half" idx="2"/>
          </p:nvPr>
        </p:nvSpPr>
        <p:spPr>
          <a:xfrm>
            <a:off x="457200" y="1435100"/>
            <a:ext cx="3008313" cy="4691063"/>
          </a:xfrm>
        </p:spPr>
        <p:txBody>
          <a:bodyPr/>
          <a:lstStyle/>
          <a:p>
            <a:endParaRPr lang="en-US" dirty="0"/>
          </a:p>
        </p:txBody>
      </p:sp>
      <p:pic>
        <p:nvPicPr>
          <p:cNvPr id="6" name="Picture 5" descr="Close up of bullseye">
            <a:extLst>
              <a:ext uri="{FF2B5EF4-FFF2-40B4-BE49-F238E27FC236}">
                <a16:creationId xmlns:a16="http://schemas.microsoft.com/office/drawing/2014/main" id="{4475F725-9513-DAB5-5478-5DB49B989C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66" y="2273829"/>
            <a:ext cx="3465513" cy="2310342"/>
          </a:xfrm>
          <a:prstGeom prst="rect">
            <a:avLst/>
          </a:prstGeom>
        </p:spPr>
      </p:pic>
    </p:spTree>
    <p:extLst>
      <p:ext uri="{BB962C8B-B14F-4D97-AF65-F5344CB8AC3E}">
        <p14:creationId xmlns:p14="http://schemas.microsoft.com/office/powerpoint/2010/main" val="4264973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17B10-BF31-188E-3064-A3855D0C9E3F}"/>
              </a:ext>
            </a:extLst>
          </p:cNvPr>
          <p:cNvSpPr>
            <a:spLocks noGrp="1"/>
          </p:cNvSpPr>
          <p:nvPr>
            <p:ph type="title"/>
          </p:nvPr>
        </p:nvSpPr>
        <p:spPr>
          <a:xfrm>
            <a:off x="457200" y="273050"/>
            <a:ext cx="3008313" cy="1162050"/>
          </a:xfrm>
        </p:spPr>
        <p:txBody>
          <a:bodyPr anchor="b">
            <a:normAutofit/>
          </a:bodyPr>
          <a:lstStyle/>
          <a:p>
            <a:r>
              <a:rPr lang="en-US" dirty="0"/>
              <a:t>Draft Internal Goals</a:t>
            </a:r>
          </a:p>
        </p:txBody>
      </p:sp>
      <p:sp>
        <p:nvSpPr>
          <p:cNvPr id="3" name="Content Placeholder 2">
            <a:extLst>
              <a:ext uri="{FF2B5EF4-FFF2-40B4-BE49-F238E27FC236}">
                <a16:creationId xmlns:a16="http://schemas.microsoft.com/office/drawing/2014/main" id="{DC92EAEC-AC5B-5701-C5A2-9A267B1953DA}"/>
              </a:ext>
            </a:extLst>
          </p:cNvPr>
          <p:cNvSpPr>
            <a:spLocks noGrp="1"/>
          </p:cNvSpPr>
          <p:nvPr>
            <p:ph idx="1"/>
          </p:nvPr>
        </p:nvSpPr>
        <p:spPr>
          <a:xfrm>
            <a:off x="1219200" y="273050"/>
            <a:ext cx="7924799" cy="6311900"/>
          </a:xfrm>
        </p:spPr>
        <p:txBody>
          <a:bodyPr>
            <a:normAutofit fontScale="85000" lnSpcReduction="20000"/>
          </a:bodyPr>
          <a:lstStyle/>
          <a:p>
            <a:pPr marR="0" lvl="3">
              <a:lnSpc>
                <a:spcPct val="115000"/>
              </a:lnSpc>
              <a:buAutoNum type="arabicPeriod"/>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Federal agencies, Regional, state departments of Medicaid and Transportation, and local resources are actively coordinated with local resources to achieve goals. </a:t>
            </a:r>
          </a:p>
          <a:p>
            <a:pPr marL="2057400" marR="0" lvl="4" indent="-228600">
              <a:lnSpc>
                <a:spcPct val="115000"/>
              </a:lnSpc>
              <a:buFont typeface="+mj-lt"/>
              <a:buAutoNum type="alphaLcPeriod"/>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3 levels of success with federal agencies</a:t>
            </a:r>
          </a:p>
          <a:p>
            <a:pPr marL="2514600" marR="0" lvl="5" indent="-228600">
              <a:lnSpc>
                <a:spcPct val="115000"/>
              </a:lnSpc>
              <a:buFont typeface="+mj-lt"/>
              <a:buAutoNum type="romanLcPeriod"/>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They contract with CCAM-TAC to meet needs of their constituents</a:t>
            </a:r>
          </a:p>
          <a:p>
            <a:pPr marL="2514600" marR="0" lvl="5" indent="-228600">
              <a:lnSpc>
                <a:spcPct val="115000"/>
              </a:lnSpc>
              <a:buFont typeface="+mj-lt"/>
              <a:buAutoNum type="romanLcPeriod"/>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They announce CCAM-TAC RFPs on their websites</a:t>
            </a:r>
          </a:p>
          <a:p>
            <a:pPr marL="2514600" marR="0" lvl="5" indent="-228600">
              <a:lnSpc>
                <a:spcPct val="115000"/>
              </a:lnSpc>
              <a:buFont typeface="+mj-lt"/>
              <a:buAutoNum type="romanLcPeriod"/>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They contribute resources to specific CCAM-TAC projects – one offs</a:t>
            </a:r>
          </a:p>
          <a:p>
            <a:pPr marL="114300" marR="0" indent="0">
              <a:lnSpc>
                <a:spcPct val="115000"/>
              </a:lnSpc>
              <a:buNone/>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 </a:t>
            </a:r>
          </a:p>
          <a:p>
            <a:pPr marR="0" lvl="3">
              <a:lnSpc>
                <a:spcPct val="115000"/>
              </a:lnSpc>
              <a:buAutoNum type="arabicPeriod" startAt="2"/>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Models, examples, best practices, and guidance are provided to agencies and communities regarding available transportation resources and funding. Resources are available to conduct customized research using new transportation related data, strategies, or insights.</a:t>
            </a:r>
          </a:p>
          <a:p>
            <a:pPr marR="0" lvl="3">
              <a:lnSpc>
                <a:spcPct val="115000"/>
              </a:lnSpc>
              <a:buAutoNum type="arabicPeriod" startAt="2"/>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CCAM-TAC staff and partners are equipped to provide effective technical assistance to grantees, their partners and stakeholders. Tools and training is available -  Cost allocation tools, data-based policy map and community provider map – tools to be provided with training.</a:t>
            </a:r>
          </a:p>
          <a:p>
            <a:pPr marR="0" lvl="3">
              <a:lnSpc>
                <a:spcPct val="115000"/>
              </a:lnSpc>
              <a:buAutoNum type="arabicPeriod" startAt="2"/>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A phased process including planning and implementation grants is used to identify viable solutions.</a:t>
            </a:r>
          </a:p>
          <a:p>
            <a:pPr marR="0" lvl="3">
              <a:lnSpc>
                <a:spcPct val="115000"/>
              </a:lnSpc>
              <a:buAutoNum type="arabicPeriod" startAt="2"/>
            </a:pPr>
            <a:r>
              <a:rPr lang="en-US" sz="1900" kern="100" dirty="0">
                <a:effectLst/>
                <a:latin typeface="Aptos" panose="020B0004020202020204" pitchFamily="34" charset="0"/>
                <a:ea typeface="Aptos" panose="020B0004020202020204" pitchFamily="34" charset="0"/>
                <a:cs typeface="Times New Roman" panose="02020603050405020304" pitchFamily="18" charset="0"/>
              </a:rPr>
              <a:t>The exchange of timely and relevant information among transportation activists at all levels is supported. </a:t>
            </a:r>
          </a:p>
          <a:p>
            <a:pPr marL="0" indent="0">
              <a:lnSpc>
                <a:spcPct val="90000"/>
              </a:lnSpc>
              <a:buNone/>
            </a:pPr>
            <a:endParaRPr lang="en-US" sz="1500" dirty="0"/>
          </a:p>
        </p:txBody>
      </p:sp>
      <p:pic>
        <p:nvPicPr>
          <p:cNvPr id="5" name="Picture 4" descr="Arrows piercing notes">
            <a:extLst>
              <a:ext uri="{FF2B5EF4-FFF2-40B4-BE49-F238E27FC236}">
                <a16:creationId xmlns:a16="http://schemas.microsoft.com/office/drawing/2014/main" id="{0A564150-308E-6B7A-6330-EF201A5E74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3172211"/>
            <a:ext cx="3562208" cy="2250689"/>
          </a:xfrm>
          <a:prstGeom prst="rect">
            <a:avLst/>
          </a:prstGeom>
        </p:spPr>
      </p:pic>
    </p:spTree>
    <p:extLst>
      <p:ext uri="{BB962C8B-B14F-4D97-AF65-F5344CB8AC3E}">
        <p14:creationId xmlns:p14="http://schemas.microsoft.com/office/powerpoint/2010/main" val="89289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ADFE6-12C9-CD56-15A3-0EF7DB5F7C81}"/>
              </a:ext>
            </a:extLst>
          </p:cNvPr>
          <p:cNvSpPr>
            <a:spLocks noGrp="1"/>
          </p:cNvSpPr>
          <p:nvPr>
            <p:ph type="title"/>
          </p:nvPr>
        </p:nvSpPr>
        <p:spPr/>
        <p:txBody>
          <a:bodyPr/>
          <a:lstStyle/>
          <a:p>
            <a:r>
              <a:rPr lang="en-US" dirty="0"/>
              <a:t>Case Study</a:t>
            </a:r>
          </a:p>
        </p:txBody>
      </p:sp>
      <p:graphicFrame>
        <p:nvGraphicFramePr>
          <p:cNvPr id="6" name="Content Placeholder 2">
            <a:extLst>
              <a:ext uri="{FF2B5EF4-FFF2-40B4-BE49-F238E27FC236}">
                <a16:creationId xmlns:a16="http://schemas.microsoft.com/office/drawing/2014/main" id="{986C6547-914C-1136-E665-A3E7463D4C69}"/>
              </a:ext>
            </a:extLst>
          </p:cNvPr>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F76D65C0-018E-1DCD-AF87-0EFE9C9EA929}"/>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54157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83417C7-4D2A-12AA-3972-7438D0ECDC6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993351-056A-F327-D939-24C4DEB38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9F90F08-6F2E-B5C9-FF82-64223C450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0E8427-69E4-75D0-0500-2FC47A2CA865}"/>
              </a:ext>
            </a:extLst>
          </p:cNvPr>
          <p:cNvSpPr>
            <a:spLocks noGrp="1"/>
          </p:cNvSpPr>
          <p:nvPr>
            <p:ph type="title"/>
          </p:nvPr>
        </p:nvSpPr>
        <p:spPr>
          <a:xfrm>
            <a:off x="878305" y="1396686"/>
            <a:ext cx="2430380" cy="4064628"/>
          </a:xfrm>
        </p:spPr>
        <p:txBody>
          <a:bodyPr>
            <a:normAutofit/>
          </a:bodyPr>
          <a:lstStyle/>
          <a:p>
            <a:r>
              <a:rPr lang="en-US" dirty="0">
                <a:solidFill>
                  <a:srgbClr val="FFFFFF"/>
                </a:solidFill>
                <a:latin typeface="Arial Black" pitchFamily="34" charset="0"/>
              </a:rPr>
              <a:t>It Starts with Goals</a:t>
            </a:r>
            <a:r>
              <a:rPr lang="en-US" dirty="0">
                <a:solidFill>
                  <a:srgbClr val="FFFFFF"/>
                </a:solidFill>
              </a:rPr>
              <a:t> </a:t>
            </a:r>
          </a:p>
        </p:txBody>
      </p:sp>
      <p:sp>
        <p:nvSpPr>
          <p:cNvPr id="12" name="Arc 11">
            <a:extLst>
              <a:ext uri="{FF2B5EF4-FFF2-40B4-BE49-F238E27FC236}">
                <a16:creationId xmlns:a16="http://schemas.microsoft.com/office/drawing/2014/main" id="{39904793-1117-CA50-9B21-BAB5DBAA86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64AE0777-4836-2AAF-D201-AC1744CF3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02DE7ED-BBC3-6486-9142-677FE5ADAA0E}"/>
              </a:ext>
            </a:extLst>
          </p:cNvPr>
          <p:cNvSpPr>
            <a:spLocks noGrp="1"/>
          </p:cNvSpPr>
          <p:nvPr>
            <p:ph idx="1"/>
          </p:nvPr>
        </p:nvSpPr>
        <p:spPr>
          <a:xfrm>
            <a:off x="4027614" y="1526033"/>
            <a:ext cx="4152298" cy="3935281"/>
          </a:xfrm>
        </p:spPr>
        <p:txBody>
          <a:bodyPr>
            <a:normAutofit/>
          </a:bodyPr>
          <a:lstStyle/>
          <a:p>
            <a:pPr marL="0" indent="0">
              <a:buNone/>
            </a:pPr>
            <a:r>
              <a:rPr lang="en-US" dirty="0"/>
              <a:t>There are viable agricultural enterprises in </a:t>
            </a:r>
            <a:r>
              <a:rPr lang="en-US" i="1" dirty="0"/>
              <a:t>Our Town</a:t>
            </a:r>
            <a:r>
              <a:rPr lang="en-US" dirty="0"/>
              <a:t>.</a:t>
            </a:r>
          </a:p>
        </p:txBody>
      </p:sp>
    </p:spTree>
    <p:extLst>
      <p:ext uri="{BB962C8B-B14F-4D97-AF65-F5344CB8AC3E}">
        <p14:creationId xmlns:p14="http://schemas.microsoft.com/office/powerpoint/2010/main" val="2268046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vert="horz" lIns="91440" tIns="45720" rIns="91440" bIns="45720" rtlCol="0" anchor="ctr">
            <a:normAutofit/>
          </a:bodyPr>
          <a:lstStyle/>
          <a:p>
            <a:r>
              <a:rPr lang="en-US" kern="1200">
                <a:latin typeface="+mj-lt"/>
                <a:ea typeface="+mj-ea"/>
                <a:cs typeface="+mj-cs"/>
              </a:rPr>
              <a:t>Indicators of Progress</a:t>
            </a:r>
          </a:p>
        </p:txBody>
      </p:sp>
      <p:sp>
        <p:nvSpPr>
          <p:cNvPr id="7" name="TextBox 6"/>
          <p:cNvSpPr txBox="1"/>
          <p:nvPr/>
        </p:nvSpPr>
        <p:spPr>
          <a:xfrm>
            <a:off x="457200" y="1600200"/>
            <a:ext cx="4038600" cy="4525963"/>
          </a:xfrm>
          <a:prstGeom prst="rect">
            <a:avLst/>
          </a:prstGeom>
        </p:spPr>
        <p:txBody>
          <a:bodyPr vert="horz" lIns="91440" tIns="45720" rIns="91440" bIns="45720" rtlCol="0">
            <a:normAutofit/>
          </a:bodyPr>
          <a:lstStyle/>
          <a:p>
            <a:pPr marL="342900" indent="-342900">
              <a:spcBef>
                <a:spcPct val="20000"/>
              </a:spcBef>
              <a:buFont typeface="Arial" pitchFamily="34" charset="0"/>
              <a:buChar char="•"/>
            </a:pPr>
            <a:r>
              <a:rPr lang="en-US" sz="2800" dirty="0"/>
              <a:t>How will you know we are making progress toward this goal? What needs to change?</a:t>
            </a:r>
          </a:p>
          <a:p>
            <a:pPr marL="342900" indent="-342900">
              <a:spcBef>
                <a:spcPct val="20000"/>
              </a:spcBef>
              <a:buFont typeface="Arial" pitchFamily="34" charset="0"/>
              <a:buChar char="•"/>
            </a:pPr>
            <a:r>
              <a:rPr lang="en-US" sz="2800" dirty="0"/>
              <a:t>From the perspective of each of the constituents represented in the room, what would positive change toward this goal look like?</a:t>
            </a:r>
          </a:p>
        </p:txBody>
      </p:sp>
      <p:pic>
        <p:nvPicPr>
          <p:cNvPr id="3" name="Picture 2"/>
          <p:cNvPicPr>
            <a:picLocks noChangeAspect="1"/>
          </p:cNvPicPr>
          <p:nvPr/>
        </p:nvPicPr>
        <p:blipFill>
          <a:blip r:embed="rId3" cstate="screen">
            <a:extLst>
              <a:ext uri="{BEBA8EAE-BF5A-486C-A8C5-ECC9F3942E4B}">
                <a14:imgProps xmlns:a14="http://schemas.microsoft.com/office/drawing/2010/main">
                  <a14:imgLayer r:embed="rId4">
                    <a14:imgEffect>
                      <a14:backgroundRemoval t="9778" b="89778" l="5970" r="95522"/>
                    </a14:imgEffect>
                  </a14:imgLayer>
                </a14:imgProps>
              </a:ext>
              <a:ext uri="{28A0092B-C50C-407E-A947-70E740481C1C}">
                <a14:useLocalDpi xmlns:a14="http://schemas.microsoft.com/office/drawing/2010/main"/>
              </a:ext>
            </a:extLst>
          </a:blip>
          <a:srcRect b="-2"/>
          <a:stretch/>
        </p:blipFill>
        <p:spPr>
          <a:xfrm>
            <a:off x="4648200" y="1600200"/>
            <a:ext cx="4038600" cy="4525963"/>
          </a:xfrm>
          <a:prstGeom prst="rect">
            <a:avLst/>
          </a:prstGeom>
          <a:noFill/>
        </p:spPr>
      </p:pic>
    </p:spTree>
    <p:extLst>
      <p:ext uri="{BB962C8B-B14F-4D97-AF65-F5344CB8AC3E}">
        <p14:creationId xmlns:p14="http://schemas.microsoft.com/office/powerpoint/2010/main" val="1740908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8486" y="179474"/>
            <a:ext cx="2236388" cy="1077218"/>
          </a:xfrm>
          <a:prstGeom prst="rect">
            <a:avLst/>
          </a:prstGeom>
          <a:solidFill>
            <a:srgbClr val="FFFFCC">
              <a:alpha val="43922"/>
            </a:srgbClr>
          </a:solidFill>
          <a:ln w="28575" cmpd="sng">
            <a:solidFill>
              <a:srgbClr val="660066"/>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#1:  </a:t>
            </a:r>
            <a:r>
              <a:rPr lang="en-US" sz="1600" dirty="0">
                <a:solidFill>
                  <a:srgbClr val="000000"/>
                </a:solidFill>
                <a:ea typeface="Calibri"/>
                <a:cs typeface="Calibri"/>
              </a:rPr>
              <a:t>More </a:t>
            </a:r>
            <a:r>
              <a:rPr lang="en-US" sz="1600" dirty="0" err="1">
                <a:solidFill>
                  <a:srgbClr val="000000"/>
                </a:solidFill>
                <a:ea typeface="Calibri"/>
                <a:cs typeface="Calibri"/>
              </a:rPr>
              <a:t>ag</a:t>
            </a:r>
            <a:r>
              <a:rPr lang="en-US" sz="1600" dirty="0">
                <a:solidFill>
                  <a:srgbClr val="000000"/>
                </a:solidFill>
                <a:ea typeface="Calibri"/>
                <a:cs typeface="Calibri"/>
              </a:rPr>
              <a:t>-related enterprises are present, visible and growing in our community.</a:t>
            </a:r>
            <a:endParaRPr lang="en-US" sz="1600" dirty="0"/>
          </a:p>
        </p:txBody>
      </p:sp>
      <p:sp>
        <p:nvSpPr>
          <p:cNvPr id="6" name="TextBox 5"/>
          <p:cNvSpPr txBox="1"/>
          <p:nvPr/>
        </p:nvSpPr>
        <p:spPr>
          <a:xfrm>
            <a:off x="5646738" y="747359"/>
            <a:ext cx="2236388" cy="1569660"/>
          </a:xfrm>
          <a:prstGeom prst="rect">
            <a:avLst/>
          </a:prstGeom>
          <a:solidFill>
            <a:srgbClr val="FFFFCC">
              <a:alpha val="43922"/>
            </a:srgbClr>
          </a:solidFill>
          <a:ln w="28575" cmpd="sng">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#2:  </a:t>
            </a:r>
            <a:r>
              <a:rPr lang="en-US" sz="1600" dirty="0">
                <a:solidFill>
                  <a:srgbClr val="000000"/>
                </a:solidFill>
                <a:ea typeface="Calibri"/>
                <a:cs typeface="Calibri"/>
              </a:rPr>
              <a:t> The land resources necessary to attract, and keep, agricultural enterprises in Our Town are available and affordable.</a:t>
            </a:r>
            <a:endParaRPr lang="en-US" sz="1600" dirty="0"/>
          </a:p>
        </p:txBody>
      </p:sp>
      <p:sp>
        <p:nvSpPr>
          <p:cNvPr id="7" name="TextBox 6"/>
          <p:cNvSpPr txBox="1"/>
          <p:nvPr/>
        </p:nvSpPr>
        <p:spPr>
          <a:xfrm>
            <a:off x="6764932" y="2540301"/>
            <a:ext cx="2236388" cy="1815882"/>
          </a:xfrm>
          <a:prstGeom prst="rect">
            <a:avLst/>
          </a:prstGeom>
          <a:solidFill>
            <a:srgbClr val="FFFFCC">
              <a:alpha val="43922"/>
            </a:srgbClr>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#3: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Better understanding of agricultural issues by municipal employees, elected officials, and Town committees and commissions.</a:t>
            </a:r>
            <a:endParaRPr lang="en-US" sz="1600" dirty="0">
              <a:latin typeface="+mj-lt"/>
            </a:endParaRPr>
          </a:p>
        </p:txBody>
      </p:sp>
      <p:sp>
        <p:nvSpPr>
          <p:cNvPr id="8" name="TextBox 7"/>
          <p:cNvSpPr txBox="1"/>
          <p:nvPr/>
        </p:nvSpPr>
        <p:spPr>
          <a:xfrm>
            <a:off x="6556971" y="4573528"/>
            <a:ext cx="2236388" cy="1323439"/>
          </a:xfrm>
          <a:prstGeom prst="rect">
            <a:avLst/>
          </a:prstGeom>
          <a:solidFill>
            <a:srgbClr val="FFFFCC">
              <a:alpha val="43922"/>
            </a:srgbClr>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#4: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Producers and residents share the identify of Our Town as an agriculture community.</a:t>
            </a:r>
            <a:endParaRPr lang="en-US" sz="1600" dirty="0">
              <a:latin typeface="+mj-lt"/>
            </a:endParaRPr>
          </a:p>
        </p:txBody>
      </p:sp>
      <p:sp>
        <p:nvSpPr>
          <p:cNvPr id="9" name="TextBox 8"/>
          <p:cNvSpPr txBox="1"/>
          <p:nvPr/>
        </p:nvSpPr>
        <p:spPr>
          <a:xfrm>
            <a:off x="4196680" y="5610959"/>
            <a:ext cx="2236388" cy="1077218"/>
          </a:xfrm>
          <a:prstGeom prst="rect">
            <a:avLst/>
          </a:prstGeom>
          <a:solidFill>
            <a:srgbClr val="FFFFCC">
              <a:alpha val="43922"/>
            </a:srgbClr>
          </a:solidFill>
          <a:ln w="28575" cmpd="sng">
            <a:solidFill>
              <a:srgbClr val="008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#5: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Our Town is realistically (viable) attractive as a place to farm.</a:t>
            </a:r>
            <a:endParaRPr lang="en-US" sz="1600" dirty="0">
              <a:latin typeface="+mj-lt"/>
            </a:endParaRPr>
          </a:p>
        </p:txBody>
      </p:sp>
      <p:sp>
        <p:nvSpPr>
          <p:cNvPr id="10" name="TextBox 9"/>
          <p:cNvSpPr txBox="1"/>
          <p:nvPr/>
        </p:nvSpPr>
        <p:spPr>
          <a:xfrm>
            <a:off x="1755602" y="5369327"/>
            <a:ext cx="2236388" cy="1323439"/>
          </a:xfrm>
          <a:prstGeom prst="rect">
            <a:avLst/>
          </a:prstGeom>
          <a:solidFill>
            <a:srgbClr val="FFFFCC">
              <a:alpha val="43922"/>
            </a:srgbClr>
          </a:solidFill>
          <a:ln w="28575" cmpd="sng">
            <a:solidFill>
              <a:srgbClr val="FF66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#6: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High-level of commitment from University to Our Town’s vision and agriculture strategy.</a:t>
            </a:r>
            <a:endParaRPr lang="en-US" sz="1600" dirty="0">
              <a:latin typeface="+mj-lt"/>
            </a:endParaRPr>
          </a:p>
        </p:txBody>
      </p:sp>
      <p:sp>
        <p:nvSpPr>
          <p:cNvPr id="11" name="TextBox 10"/>
          <p:cNvSpPr txBox="1"/>
          <p:nvPr/>
        </p:nvSpPr>
        <p:spPr>
          <a:xfrm>
            <a:off x="517677" y="4064563"/>
            <a:ext cx="2236388" cy="1077218"/>
          </a:xfrm>
          <a:prstGeom prst="rect">
            <a:avLst/>
          </a:prstGeom>
          <a:solidFill>
            <a:srgbClr val="FFFFCC">
              <a:alpha val="43922"/>
            </a:srgbClr>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#7:  </a:t>
            </a:r>
            <a:r>
              <a:rPr lang="en-US" sz="1600" dirty="0">
                <a:solidFill>
                  <a:srgbClr val="000000"/>
                </a:solidFill>
                <a:ea typeface="Calibri"/>
                <a:cs typeface="Calibri"/>
              </a:rPr>
              <a:t> </a:t>
            </a:r>
            <a:r>
              <a:rPr lang="en-US" sz="1600" b="0" i="0" dirty="0">
                <a:solidFill>
                  <a:srgbClr val="000000"/>
                </a:solidFill>
                <a:ea typeface="Lucida Grande"/>
                <a:cs typeface="Lucida Grande"/>
              </a:rPr>
              <a:t>The number of functional farms in Our Town remains the same or increases. </a:t>
            </a:r>
            <a:endParaRPr lang="en-US" sz="1600" dirty="0"/>
          </a:p>
        </p:txBody>
      </p:sp>
      <p:sp>
        <p:nvSpPr>
          <p:cNvPr id="13" name="TextBox 12"/>
          <p:cNvSpPr txBox="1"/>
          <p:nvPr/>
        </p:nvSpPr>
        <p:spPr>
          <a:xfrm>
            <a:off x="336051" y="3321261"/>
            <a:ext cx="2236388" cy="584776"/>
          </a:xfrm>
          <a:prstGeom prst="rect">
            <a:avLst/>
          </a:prstGeom>
          <a:solidFill>
            <a:srgbClr val="FFFFCC">
              <a:alpha val="43922"/>
            </a:srgbClr>
          </a:solidFill>
          <a:ln w="28575" cmpd="sng">
            <a:solidFill>
              <a:schemeClr val="accent4">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#8:  </a:t>
            </a:r>
            <a:r>
              <a:rPr lang="en-US" sz="1600" dirty="0">
                <a:solidFill>
                  <a:srgbClr val="000000"/>
                </a:solidFill>
                <a:ea typeface="Calibri"/>
                <a:cs typeface="Calibri"/>
              </a:rPr>
              <a:t> </a:t>
            </a:r>
            <a:r>
              <a:rPr lang="en-US" sz="1600" b="0" i="0" dirty="0">
                <a:solidFill>
                  <a:srgbClr val="000000"/>
                </a:solidFill>
                <a:ea typeface="Lucida Grande"/>
                <a:cs typeface="Lucida Grande"/>
              </a:rPr>
              <a:t>Tax equality for all agricultural enterprises</a:t>
            </a:r>
            <a:endParaRPr lang="en-US" sz="1600" dirty="0"/>
          </a:p>
        </p:txBody>
      </p:sp>
      <p:sp>
        <p:nvSpPr>
          <p:cNvPr id="14" name="TextBox 13"/>
          <p:cNvSpPr txBox="1"/>
          <p:nvPr/>
        </p:nvSpPr>
        <p:spPr>
          <a:xfrm>
            <a:off x="236949" y="2303651"/>
            <a:ext cx="2236388" cy="830997"/>
          </a:xfrm>
          <a:prstGeom prst="rect">
            <a:avLst/>
          </a:prstGeom>
          <a:solidFill>
            <a:srgbClr val="FFFFCC">
              <a:alpha val="43922"/>
            </a:srgbClr>
          </a:solidFill>
          <a:ln w="28575" cmpd="sng">
            <a:solidFill>
              <a:schemeClr val="tx2">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#9:  </a:t>
            </a:r>
            <a:r>
              <a:rPr lang="en-US" sz="1600" dirty="0">
                <a:solidFill>
                  <a:srgbClr val="000000"/>
                </a:solidFill>
                <a:ea typeface="Calibri"/>
                <a:cs typeface="Calibri"/>
              </a:rPr>
              <a:t> </a:t>
            </a:r>
            <a:r>
              <a:rPr lang="en-US" sz="1600" b="0" i="0" dirty="0">
                <a:solidFill>
                  <a:srgbClr val="000000"/>
                </a:solidFill>
                <a:ea typeface="Lucida Grande"/>
                <a:cs typeface="Lucida Grande"/>
              </a:rPr>
              <a:t>Prioritize existing farmland or farmland preservation</a:t>
            </a:r>
            <a:endParaRPr lang="en-US" sz="1600" dirty="0"/>
          </a:p>
        </p:txBody>
      </p:sp>
      <p:sp>
        <p:nvSpPr>
          <p:cNvPr id="15" name="TextBox 14"/>
          <p:cNvSpPr txBox="1"/>
          <p:nvPr/>
        </p:nvSpPr>
        <p:spPr>
          <a:xfrm>
            <a:off x="637408" y="747617"/>
            <a:ext cx="2236388" cy="1323439"/>
          </a:xfrm>
          <a:prstGeom prst="rect">
            <a:avLst/>
          </a:prstGeom>
          <a:solidFill>
            <a:srgbClr val="FFFFCC">
              <a:alpha val="43922"/>
            </a:srgbClr>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#10: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More coordinated supportive services and complementary agricultural services/enterprises</a:t>
            </a:r>
            <a:endParaRPr lang="en-US" sz="1600" dirty="0">
              <a:latin typeface="+mj-lt"/>
            </a:endParaRPr>
          </a:p>
        </p:txBody>
      </p:sp>
      <p:cxnSp>
        <p:nvCxnSpPr>
          <p:cNvPr id="17" name="Curved Connector 16"/>
          <p:cNvCxnSpPr/>
          <p:nvPr/>
        </p:nvCxnSpPr>
        <p:spPr>
          <a:xfrm>
            <a:off x="5121476" y="1256692"/>
            <a:ext cx="1643456" cy="1534662"/>
          </a:xfrm>
          <a:prstGeom prst="curvedConnector3">
            <a:avLst>
              <a:gd name="adj1" fmla="val 6695"/>
            </a:avLst>
          </a:prstGeom>
          <a:ln w="28575" cmpd="sng">
            <a:solidFill>
              <a:srgbClr val="660066"/>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07458" y="1256691"/>
            <a:ext cx="1451318" cy="4354268"/>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8" idx="1"/>
          </p:cNvCxnSpPr>
          <p:nvPr/>
        </p:nvCxnSpPr>
        <p:spPr>
          <a:xfrm>
            <a:off x="4752514" y="1256692"/>
            <a:ext cx="1804457" cy="3978556"/>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 idx="3"/>
          </p:cNvCxnSpPr>
          <p:nvPr/>
        </p:nvCxnSpPr>
        <p:spPr>
          <a:xfrm flipH="1" flipV="1">
            <a:off x="5314874" y="718083"/>
            <a:ext cx="331864" cy="66933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070416" y="2317019"/>
            <a:ext cx="486555" cy="2256509"/>
          </a:xfrm>
          <a:prstGeom prst="straightConnector1">
            <a:avLst/>
          </a:prstGeom>
          <a:ln w="28575"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847136" y="2317019"/>
            <a:ext cx="223280" cy="329394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2754065" y="2330529"/>
            <a:ext cx="2877614" cy="202565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754065" y="1262148"/>
            <a:ext cx="1469596" cy="2802415"/>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909599" y="4356183"/>
            <a:ext cx="0" cy="217345"/>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5121476" y="4356183"/>
            <a:ext cx="1643456" cy="125477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3991990" y="3887005"/>
            <a:ext cx="2772942" cy="1482322"/>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0800000">
            <a:off x="5314874" y="179475"/>
            <a:ext cx="3323258" cy="2360827"/>
          </a:xfrm>
          <a:prstGeom prst="curvedConnector3">
            <a:avLst>
              <a:gd name="adj1" fmla="val -8789"/>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754065" y="3615022"/>
            <a:ext cx="3982957" cy="1325669"/>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 idx="1"/>
            <a:endCxn id="13" idx="3"/>
          </p:cNvCxnSpPr>
          <p:nvPr/>
        </p:nvCxnSpPr>
        <p:spPr>
          <a:xfrm flipH="1">
            <a:off x="2572439" y="3448242"/>
            <a:ext cx="4192493" cy="165407"/>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4" idx="3"/>
          </p:cNvCxnSpPr>
          <p:nvPr/>
        </p:nvCxnSpPr>
        <p:spPr>
          <a:xfrm flipH="1" flipV="1">
            <a:off x="2473337" y="2719150"/>
            <a:ext cx="4316273" cy="519407"/>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883126" y="2071056"/>
            <a:ext cx="503816" cy="469245"/>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8" idx="2"/>
          </p:cNvCxnSpPr>
          <p:nvPr/>
        </p:nvCxnSpPr>
        <p:spPr>
          <a:xfrm flipH="1">
            <a:off x="6433068" y="5896967"/>
            <a:ext cx="1242097" cy="383572"/>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4912153" y="1262148"/>
            <a:ext cx="1644819" cy="3486757"/>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433068" y="2330529"/>
            <a:ext cx="302087" cy="2243000"/>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11" idx="3"/>
          </p:cNvCxnSpPr>
          <p:nvPr/>
        </p:nvCxnSpPr>
        <p:spPr>
          <a:xfrm flipH="1" flipV="1">
            <a:off x="2754065" y="4603172"/>
            <a:ext cx="3802906" cy="895789"/>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flipV="1">
            <a:off x="2572439" y="3782280"/>
            <a:ext cx="3984532" cy="1606307"/>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2473338" y="3134648"/>
            <a:ext cx="4083634" cy="1829934"/>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2873796" y="1819639"/>
            <a:ext cx="3683177" cy="3001365"/>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2754065" y="4748905"/>
            <a:ext cx="1998449" cy="862054"/>
          </a:xfrm>
          <a:prstGeom prst="straightConnector1">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3265465" y="2071056"/>
            <a:ext cx="2381273" cy="3298271"/>
          </a:xfrm>
          <a:prstGeom prst="straightConnector1">
            <a:avLst/>
          </a:prstGeom>
          <a:ln w="28575" cmpd="sng">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8" idx="1"/>
          </p:cNvCxnSpPr>
          <p:nvPr/>
        </p:nvCxnSpPr>
        <p:spPr>
          <a:xfrm flipV="1">
            <a:off x="3991990" y="5235248"/>
            <a:ext cx="2564981" cy="263713"/>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1755602" y="5141781"/>
            <a:ext cx="604446" cy="246806"/>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873796" y="2071056"/>
            <a:ext cx="204690" cy="3296050"/>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2360048" y="1262148"/>
            <a:ext cx="1537305" cy="2059113"/>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3" idx="3"/>
          </p:cNvCxnSpPr>
          <p:nvPr/>
        </p:nvCxnSpPr>
        <p:spPr>
          <a:xfrm flipV="1">
            <a:off x="2572439" y="1590730"/>
            <a:ext cx="3096544" cy="2022919"/>
          </a:xfrm>
          <a:prstGeom prst="straightConnector1">
            <a:avLst/>
          </a:prstGeom>
          <a:ln w="28575" cmpd="sng">
            <a:solidFill>
              <a:srgbClr val="CCC1DA"/>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530979" y="3906038"/>
            <a:ext cx="2381174" cy="1704921"/>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13" idx="1"/>
            <a:endCxn id="11" idx="1"/>
          </p:cNvCxnSpPr>
          <p:nvPr/>
        </p:nvCxnSpPr>
        <p:spPr>
          <a:xfrm rot="10800000" flipH="1" flipV="1">
            <a:off x="336051" y="3613648"/>
            <a:ext cx="181626" cy="989523"/>
          </a:xfrm>
          <a:prstGeom prst="curvedConnector3">
            <a:avLst>
              <a:gd name="adj1" fmla="val -125863"/>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flipV="1">
            <a:off x="517677" y="339411"/>
            <a:ext cx="2560809" cy="1964240"/>
          </a:xfrm>
          <a:prstGeom prst="curvedConnector3">
            <a:avLst>
              <a:gd name="adj1" fmla="val -985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endCxn id="6" idx="1"/>
          </p:cNvCxnSpPr>
          <p:nvPr/>
        </p:nvCxnSpPr>
        <p:spPr>
          <a:xfrm flipV="1">
            <a:off x="2473337" y="1532189"/>
            <a:ext cx="3173401" cy="1008112"/>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473338" y="2922624"/>
            <a:ext cx="2562567" cy="2688335"/>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4" name="Curved Connector 143"/>
          <p:cNvCxnSpPr>
            <a:stCxn id="14" idx="1"/>
          </p:cNvCxnSpPr>
          <p:nvPr/>
        </p:nvCxnSpPr>
        <p:spPr>
          <a:xfrm rot="10800000" flipH="1" flipV="1">
            <a:off x="236949" y="2719150"/>
            <a:ext cx="280728" cy="1637032"/>
          </a:xfrm>
          <a:prstGeom prst="curvedConnector4">
            <a:avLst>
              <a:gd name="adj1" fmla="val -34635"/>
              <a:gd name="adj2" fmla="val 81418"/>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 idx="3"/>
          </p:cNvCxnSpPr>
          <p:nvPr/>
        </p:nvCxnSpPr>
        <p:spPr>
          <a:xfrm flipV="1">
            <a:off x="2873796" y="1259103"/>
            <a:ext cx="509019" cy="150234"/>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2856463" y="1663323"/>
            <a:ext cx="2759666" cy="3964315"/>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2614749" y="2067543"/>
            <a:ext cx="100261" cy="2038224"/>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9" idx="1"/>
          </p:cNvCxnSpPr>
          <p:nvPr/>
        </p:nvCxnSpPr>
        <p:spPr>
          <a:xfrm flipV="1">
            <a:off x="3975699" y="6149568"/>
            <a:ext cx="220981" cy="182252"/>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82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749"/>
                                          </p:stCondLst>
                                        </p:cTn>
                                        <p:tgtEl>
                                          <p:spTgt spid="6"/>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0"/>
                                  </p:stCondLst>
                                  <p:childTnLst>
                                    <p:set>
                                      <p:cBhvr>
                                        <p:cTn id="9" dur="1" fill="hold">
                                          <p:stCondLst>
                                            <p:cond delay="749"/>
                                          </p:stCondLst>
                                        </p:cTn>
                                        <p:tgtEl>
                                          <p:spTgt spid="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749"/>
                                          </p:stCondLst>
                                        </p:cTn>
                                        <p:tgtEl>
                                          <p:spTgt spid="8"/>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grpId="0" nodeType="afterEffect">
                                  <p:stCondLst>
                                    <p:cond delay="0"/>
                                  </p:stCondLst>
                                  <p:childTnLst>
                                    <p:set>
                                      <p:cBhvr>
                                        <p:cTn id="15" dur="1" fill="hold">
                                          <p:stCondLst>
                                            <p:cond delay="749"/>
                                          </p:stCondLst>
                                        </p:cTn>
                                        <p:tgtEl>
                                          <p:spTgt spid="9"/>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749"/>
                                          </p:stCondLst>
                                        </p:cTn>
                                        <p:tgtEl>
                                          <p:spTgt spid="10"/>
                                        </p:tgtEl>
                                        <p:attrNameLst>
                                          <p:attrName>style.visibility</p:attrName>
                                        </p:attrNameLst>
                                      </p:cBhvr>
                                      <p:to>
                                        <p:strVal val="visible"/>
                                      </p:to>
                                    </p:set>
                                  </p:childTnLst>
                                </p:cTn>
                              </p:par>
                            </p:childTnLst>
                          </p:cTn>
                        </p:par>
                        <p:par>
                          <p:cTn id="19" fill="hold">
                            <p:stCondLst>
                              <p:cond delay="3750"/>
                            </p:stCondLst>
                            <p:childTnLst>
                              <p:par>
                                <p:cTn id="20" presetID="1" presetClass="entr" presetSubtype="0" fill="hold" grpId="0" nodeType="afterEffect">
                                  <p:stCondLst>
                                    <p:cond delay="0"/>
                                  </p:stCondLst>
                                  <p:childTnLst>
                                    <p:set>
                                      <p:cBhvr>
                                        <p:cTn id="21" dur="1" fill="hold">
                                          <p:stCondLst>
                                            <p:cond delay="749"/>
                                          </p:stCondLst>
                                        </p:cTn>
                                        <p:tgtEl>
                                          <p:spTgt spid="11"/>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grpId="0" nodeType="afterEffect">
                                  <p:stCondLst>
                                    <p:cond delay="0"/>
                                  </p:stCondLst>
                                  <p:childTnLst>
                                    <p:set>
                                      <p:cBhvr>
                                        <p:cTn id="24" dur="1" fill="hold">
                                          <p:stCondLst>
                                            <p:cond delay="749"/>
                                          </p:stCondLst>
                                        </p:cTn>
                                        <p:tgtEl>
                                          <p:spTgt spid="13"/>
                                        </p:tgtEl>
                                        <p:attrNameLst>
                                          <p:attrName>style.visibility</p:attrName>
                                        </p:attrNameLst>
                                      </p:cBhvr>
                                      <p:to>
                                        <p:strVal val="visible"/>
                                      </p:to>
                                    </p:set>
                                  </p:childTnLst>
                                </p:cTn>
                              </p:par>
                            </p:childTnLst>
                          </p:cTn>
                        </p:par>
                        <p:par>
                          <p:cTn id="25" fill="hold">
                            <p:stCondLst>
                              <p:cond delay="5250"/>
                            </p:stCondLst>
                            <p:childTnLst>
                              <p:par>
                                <p:cTn id="26" presetID="1" presetClass="entr" presetSubtype="0" fill="hold" grpId="0" nodeType="afterEffect">
                                  <p:stCondLst>
                                    <p:cond delay="0"/>
                                  </p:stCondLst>
                                  <p:childTnLst>
                                    <p:set>
                                      <p:cBhvr>
                                        <p:cTn id="27" dur="1" fill="hold">
                                          <p:stCondLst>
                                            <p:cond delay="749"/>
                                          </p:stCondLst>
                                        </p:cTn>
                                        <p:tgtEl>
                                          <p:spTgt spid="14"/>
                                        </p:tgtEl>
                                        <p:attrNameLst>
                                          <p:attrName>style.visibility</p:attrName>
                                        </p:attrNameLst>
                                      </p:cBhvr>
                                      <p:to>
                                        <p:strVal val="visible"/>
                                      </p:to>
                                    </p:set>
                                  </p:childTnLst>
                                </p:cTn>
                              </p:par>
                            </p:childTnLst>
                          </p:cTn>
                        </p:par>
                        <p:par>
                          <p:cTn id="28" fill="hold">
                            <p:stCondLst>
                              <p:cond delay="6000"/>
                            </p:stCondLst>
                            <p:childTnLst>
                              <p:par>
                                <p:cTn id="29" presetID="1" presetClass="entr" presetSubtype="0" fill="hold" grpId="0" nodeType="afterEffect">
                                  <p:stCondLst>
                                    <p:cond delay="0"/>
                                  </p:stCondLst>
                                  <p:childTnLst>
                                    <p:set>
                                      <p:cBhvr>
                                        <p:cTn id="30" dur="1" fill="hold">
                                          <p:stCondLst>
                                            <p:cond delay="749"/>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249"/>
                                          </p:stCondLst>
                                        </p:cTn>
                                        <p:tgtEl>
                                          <p:spTgt spid="17"/>
                                        </p:tgtEl>
                                        <p:attrNameLst>
                                          <p:attrName>style.visibility</p:attrName>
                                        </p:attrNameLst>
                                      </p:cBhvr>
                                      <p:to>
                                        <p:strVal val="visible"/>
                                      </p:to>
                                    </p:set>
                                  </p:childTnLst>
                                </p:cTn>
                              </p:par>
                            </p:childTnLst>
                          </p:cTn>
                        </p:par>
                        <p:par>
                          <p:cTn id="35" fill="hold">
                            <p:stCondLst>
                              <p:cond delay="250"/>
                            </p:stCondLst>
                            <p:childTnLst>
                              <p:par>
                                <p:cTn id="36" presetID="1" presetClass="entr" presetSubtype="0" fill="hold" nodeType="afterEffect">
                                  <p:stCondLst>
                                    <p:cond delay="0"/>
                                  </p:stCondLst>
                                  <p:childTnLst>
                                    <p:set>
                                      <p:cBhvr>
                                        <p:cTn id="37" dur="1" fill="hold">
                                          <p:stCondLst>
                                            <p:cond delay="249"/>
                                          </p:stCondLst>
                                        </p:cTn>
                                        <p:tgtEl>
                                          <p:spTgt spid="42"/>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249"/>
                                          </p:stCondLst>
                                        </p:cTn>
                                        <p:tgtEl>
                                          <p:spTgt spid="41"/>
                                        </p:tgtEl>
                                        <p:attrNameLst>
                                          <p:attrName>style.visibility</p:attrName>
                                        </p:attrNameLst>
                                      </p:cBhvr>
                                      <p:to>
                                        <p:strVal val="visible"/>
                                      </p:to>
                                    </p:set>
                                  </p:childTnLst>
                                </p:cTn>
                              </p:par>
                            </p:childTnLst>
                          </p:cTn>
                        </p:par>
                        <p:par>
                          <p:cTn id="41" fill="hold">
                            <p:stCondLst>
                              <p:cond delay="750"/>
                            </p:stCondLst>
                            <p:childTnLst>
                              <p:par>
                                <p:cTn id="42" presetID="1" presetClass="entr" presetSubtype="0" fill="hold" nodeType="afterEffect">
                                  <p:stCondLst>
                                    <p:cond delay="0"/>
                                  </p:stCondLst>
                                  <p:childTnLst>
                                    <p:set>
                                      <p:cBhvr>
                                        <p:cTn id="43" dur="1" fill="hold">
                                          <p:stCondLst>
                                            <p:cond delay="249"/>
                                          </p:stCondLst>
                                        </p:cTn>
                                        <p:tgtEl>
                                          <p:spTgt spid="55"/>
                                        </p:tgtEl>
                                        <p:attrNameLst>
                                          <p:attrName>style.visibility</p:attrName>
                                        </p:attrNameLst>
                                      </p:cBhvr>
                                      <p:to>
                                        <p:strVal val="visible"/>
                                      </p:to>
                                    </p:set>
                                  </p:childTnLst>
                                </p:cTn>
                              </p:par>
                            </p:childTnLst>
                          </p:cTn>
                        </p:par>
                        <p:par>
                          <p:cTn id="44" fill="hold">
                            <p:stCondLst>
                              <p:cond delay="1000"/>
                            </p:stCondLst>
                            <p:childTnLst>
                              <p:par>
                                <p:cTn id="45" presetID="1" presetClass="entr" presetSubtype="0" fill="hold" nodeType="afterEffect">
                                  <p:stCondLst>
                                    <p:cond delay="0"/>
                                  </p:stCondLst>
                                  <p:childTnLst>
                                    <p:set>
                                      <p:cBhvr>
                                        <p:cTn id="46" dur="1" fill="hold">
                                          <p:stCondLst>
                                            <p:cond delay="249"/>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249"/>
                                          </p:stCondLst>
                                        </p:cTn>
                                        <p:tgtEl>
                                          <p:spTgt spid="49"/>
                                        </p:tgtEl>
                                        <p:attrNameLst>
                                          <p:attrName>style.visibility</p:attrName>
                                        </p:attrNameLst>
                                      </p:cBhvr>
                                      <p:to>
                                        <p:strVal val="visible"/>
                                      </p:to>
                                    </p:set>
                                  </p:childTnLst>
                                </p:cTn>
                              </p:par>
                            </p:childTnLst>
                          </p:cTn>
                        </p:par>
                        <p:par>
                          <p:cTn id="51" fill="hold">
                            <p:stCondLst>
                              <p:cond delay="250"/>
                            </p:stCondLst>
                            <p:childTnLst>
                              <p:par>
                                <p:cTn id="52" presetID="1" presetClass="entr" presetSubtype="0" fill="hold" nodeType="afterEffect">
                                  <p:stCondLst>
                                    <p:cond delay="0"/>
                                  </p:stCondLst>
                                  <p:childTnLst>
                                    <p:set>
                                      <p:cBhvr>
                                        <p:cTn id="53" dur="1" fill="hold">
                                          <p:stCondLst>
                                            <p:cond delay="249"/>
                                          </p:stCondLst>
                                        </p:cTn>
                                        <p:tgtEl>
                                          <p:spTgt spid="50"/>
                                        </p:tgtEl>
                                        <p:attrNameLst>
                                          <p:attrName>style.visibility</p:attrName>
                                        </p:attrNameLst>
                                      </p:cBhvr>
                                      <p:to>
                                        <p:strVal val="visible"/>
                                      </p:to>
                                    </p:se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249"/>
                                          </p:stCondLst>
                                        </p:cTn>
                                        <p:tgtEl>
                                          <p:spTgt spid="53"/>
                                        </p:tgtEl>
                                        <p:attrNameLst>
                                          <p:attrName>style.visibility</p:attrName>
                                        </p:attrNameLst>
                                      </p:cBhvr>
                                      <p:to>
                                        <p:strVal val="visible"/>
                                      </p:to>
                                    </p:set>
                                  </p:childTnLst>
                                </p:cTn>
                              </p:par>
                            </p:childTnLst>
                          </p:cTn>
                        </p:par>
                        <p:par>
                          <p:cTn id="57" fill="hold">
                            <p:stCondLst>
                              <p:cond delay="750"/>
                            </p:stCondLst>
                            <p:childTnLst>
                              <p:par>
                                <p:cTn id="58" presetID="1" presetClass="entr" presetSubtype="0" fill="hold" nodeType="afterEffect">
                                  <p:stCondLst>
                                    <p:cond delay="0"/>
                                  </p:stCondLst>
                                  <p:childTnLst>
                                    <p:set>
                                      <p:cBhvr>
                                        <p:cTn id="59" dur="1" fill="hold">
                                          <p:stCondLst>
                                            <p:cond delay="249"/>
                                          </p:stCondLst>
                                        </p:cTn>
                                        <p:tgtEl>
                                          <p:spTgt spid="4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249"/>
                                          </p:stCondLst>
                                        </p:cTn>
                                        <p:tgtEl>
                                          <p:spTgt spid="60"/>
                                        </p:tgtEl>
                                        <p:attrNameLst>
                                          <p:attrName>style.visibility</p:attrName>
                                        </p:attrNameLst>
                                      </p:cBhvr>
                                      <p:to>
                                        <p:strVal val="visible"/>
                                      </p:to>
                                    </p:set>
                                  </p:childTnLst>
                                </p:cTn>
                              </p:par>
                            </p:childTnLst>
                          </p:cTn>
                        </p:par>
                        <p:par>
                          <p:cTn id="64" fill="hold">
                            <p:stCondLst>
                              <p:cond delay="250"/>
                            </p:stCondLst>
                            <p:childTnLst>
                              <p:par>
                                <p:cTn id="65" presetID="1" presetClass="entr" presetSubtype="0" fill="hold" nodeType="afterEffect">
                                  <p:stCondLst>
                                    <p:cond delay="0"/>
                                  </p:stCondLst>
                                  <p:childTnLst>
                                    <p:set>
                                      <p:cBhvr>
                                        <p:cTn id="66" dur="1" fill="hold">
                                          <p:stCondLst>
                                            <p:cond delay="249"/>
                                          </p:stCondLst>
                                        </p:cTn>
                                        <p:tgtEl>
                                          <p:spTgt spid="61"/>
                                        </p:tgtEl>
                                        <p:attrNameLst>
                                          <p:attrName>style.visibility</p:attrName>
                                        </p:attrNameLst>
                                      </p:cBhvr>
                                      <p:to>
                                        <p:strVal val="visible"/>
                                      </p:to>
                                    </p:set>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249"/>
                                          </p:stCondLst>
                                        </p:cTn>
                                        <p:tgtEl>
                                          <p:spTgt spid="65"/>
                                        </p:tgtEl>
                                        <p:attrNameLst>
                                          <p:attrName>style.visibility</p:attrName>
                                        </p:attrNameLst>
                                      </p:cBhvr>
                                      <p:to>
                                        <p:strVal val="visible"/>
                                      </p:to>
                                    </p:set>
                                  </p:childTnLst>
                                </p:cTn>
                              </p:par>
                            </p:childTnLst>
                          </p:cTn>
                        </p:par>
                        <p:par>
                          <p:cTn id="70" fill="hold">
                            <p:stCondLst>
                              <p:cond delay="750"/>
                            </p:stCondLst>
                            <p:childTnLst>
                              <p:par>
                                <p:cTn id="71" presetID="1" presetClass="entr" presetSubtype="0" fill="hold" nodeType="afterEffect">
                                  <p:stCondLst>
                                    <p:cond delay="0"/>
                                  </p:stCondLst>
                                  <p:childTnLst>
                                    <p:set>
                                      <p:cBhvr>
                                        <p:cTn id="72" dur="1" fill="hold">
                                          <p:stCondLst>
                                            <p:cond delay="249"/>
                                          </p:stCondLst>
                                        </p:cTn>
                                        <p:tgtEl>
                                          <p:spTgt spid="70"/>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nodeType="afterEffect">
                                  <p:stCondLst>
                                    <p:cond delay="0"/>
                                  </p:stCondLst>
                                  <p:childTnLst>
                                    <p:set>
                                      <p:cBhvr>
                                        <p:cTn id="75" dur="1" fill="hold">
                                          <p:stCondLst>
                                            <p:cond delay="249"/>
                                          </p:stCondLst>
                                        </p:cTn>
                                        <p:tgtEl>
                                          <p:spTgt spid="72"/>
                                        </p:tgtEl>
                                        <p:attrNameLst>
                                          <p:attrName>style.visibility</p:attrName>
                                        </p:attrNameLst>
                                      </p:cBhvr>
                                      <p:to>
                                        <p:strVal val="visible"/>
                                      </p:to>
                                    </p:set>
                                  </p:childTnLst>
                                </p:cTn>
                              </p:par>
                            </p:childTnLst>
                          </p:cTn>
                        </p:par>
                        <p:par>
                          <p:cTn id="76" fill="hold">
                            <p:stCondLst>
                              <p:cond delay="1250"/>
                            </p:stCondLst>
                            <p:childTnLst>
                              <p:par>
                                <p:cTn id="77" presetID="1" presetClass="entr" presetSubtype="0" fill="hold" nodeType="afterEffect">
                                  <p:stCondLst>
                                    <p:cond delay="0"/>
                                  </p:stCondLst>
                                  <p:childTnLst>
                                    <p:set>
                                      <p:cBhvr>
                                        <p:cTn id="78" dur="1" fill="hold">
                                          <p:stCondLst>
                                            <p:cond delay="249"/>
                                          </p:stCondLst>
                                        </p:cTn>
                                        <p:tgtEl>
                                          <p:spTgt spid="75"/>
                                        </p:tgtEl>
                                        <p:attrNameLst>
                                          <p:attrName>style.visibility</p:attrName>
                                        </p:attrNameLst>
                                      </p:cBhvr>
                                      <p:to>
                                        <p:strVal val="visible"/>
                                      </p:to>
                                    </p:set>
                                  </p:childTnLst>
                                </p:cTn>
                              </p:par>
                            </p:childTnLst>
                          </p:cTn>
                        </p:par>
                        <p:par>
                          <p:cTn id="79" fill="hold">
                            <p:stCondLst>
                              <p:cond delay="1500"/>
                            </p:stCondLst>
                            <p:childTnLst>
                              <p:par>
                                <p:cTn id="80" presetID="1" presetClass="entr" presetSubtype="0" fill="hold" nodeType="afterEffect">
                                  <p:stCondLst>
                                    <p:cond delay="0"/>
                                  </p:stCondLst>
                                  <p:childTnLst>
                                    <p:set>
                                      <p:cBhvr>
                                        <p:cTn id="81" dur="1" fill="hold">
                                          <p:stCondLst>
                                            <p:cond delay="249"/>
                                          </p:stCondLst>
                                        </p:cTn>
                                        <p:tgtEl>
                                          <p:spTgt spid="67"/>
                                        </p:tgtEl>
                                        <p:attrNameLst>
                                          <p:attrName>style.visibility</p:attrName>
                                        </p:attrNameLst>
                                      </p:cBhvr>
                                      <p:to>
                                        <p:strVal val="visible"/>
                                      </p:to>
                                    </p:set>
                                  </p:childTnLst>
                                </p:cTn>
                              </p:par>
                            </p:childTnLst>
                          </p:cTn>
                        </p:par>
                        <p:par>
                          <p:cTn id="82" fill="hold">
                            <p:stCondLst>
                              <p:cond delay="1750"/>
                            </p:stCondLst>
                            <p:childTnLst>
                              <p:par>
                                <p:cTn id="83" presetID="1" presetClass="entr" presetSubtype="0" fill="hold" nodeType="afterEffect">
                                  <p:stCondLst>
                                    <p:cond delay="0"/>
                                  </p:stCondLst>
                                  <p:childTnLst>
                                    <p:set>
                                      <p:cBhvr>
                                        <p:cTn id="84" dur="1" fill="hold">
                                          <p:stCondLst>
                                            <p:cond delay="249"/>
                                          </p:stCondLst>
                                        </p:cTn>
                                        <p:tgtEl>
                                          <p:spTgt spid="7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249"/>
                                          </p:stCondLst>
                                        </p:cTn>
                                        <p:tgtEl>
                                          <p:spTgt spid="80"/>
                                        </p:tgtEl>
                                        <p:attrNameLst>
                                          <p:attrName>style.visibility</p:attrName>
                                        </p:attrNameLst>
                                      </p:cBhvr>
                                      <p:to>
                                        <p:strVal val="visible"/>
                                      </p:to>
                                    </p:set>
                                  </p:childTnLst>
                                </p:cTn>
                              </p:par>
                            </p:childTnLst>
                          </p:cTn>
                        </p:par>
                        <p:par>
                          <p:cTn id="89" fill="hold">
                            <p:stCondLst>
                              <p:cond delay="250"/>
                            </p:stCondLst>
                            <p:childTnLst>
                              <p:par>
                                <p:cTn id="90" presetID="1" presetClass="entr" presetSubtype="0" fill="hold" nodeType="afterEffect">
                                  <p:stCondLst>
                                    <p:cond delay="0"/>
                                  </p:stCondLst>
                                  <p:childTnLst>
                                    <p:set>
                                      <p:cBhvr>
                                        <p:cTn id="91" dur="1" fill="hold">
                                          <p:stCondLst>
                                            <p:cond delay="249"/>
                                          </p:stCondLst>
                                        </p:cTn>
                                        <p:tgtEl>
                                          <p:spTgt spid="85"/>
                                        </p:tgtEl>
                                        <p:attrNameLst>
                                          <p:attrName>style.visibility</p:attrName>
                                        </p:attrNameLst>
                                      </p:cBhvr>
                                      <p:to>
                                        <p:strVal val="visible"/>
                                      </p:to>
                                    </p:set>
                                  </p:childTnLst>
                                </p:cTn>
                              </p:par>
                            </p:childTnLst>
                          </p:cTn>
                        </p:par>
                        <p:par>
                          <p:cTn id="92" fill="hold">
                            <p:stCondLst>
                              <p:cond delay="500"/>
                            </p:stCondLst>
                            <p:childTnLst>
                              <p:par>
                                <p:cTn id="93" presetID="1" presetClass="entr" presetSubtype="0" fill="hold" nodeType="afterEffect">
                                  <p:stCondLst>
                                    <p:cond delay="0"/>
                                  </p:stCondLst>
                                  <p:childTnLst>
                                    <p:set>
                                      <p:cBhvr>
                                        <p:cTn id="94" dur="1" fill="hold">
                                          <p:stCondLst>
                                            <p:cond delay="249"/>
                                          </p:stCondLst>
                                        </p:cTn>
                                        <p:tgtEl>
                                          <p:spTgt spid="88"/>
                                        </p:tgtEl>
                                        <p:attrNameLst>
                                          <p:attrName>style.visibility</p:attrName>
                                        </p:attrNameLst>
                                      </p:cBhvr>
                                      <p:to>
                                        <p:strVal val="visible"/>
                                      </p:to>
                                    </p:set>
                                  </p:childTnLst>
                                </p:cTn>
                              </p:par>
                            </p:childTnLst>
                          </p:cTn>
                        </p:par>
                        <p:par>
                          <p:cTn id="95" fill="hold">
                            <p:stCondLst>
                              <p:cond delay="750"/>
                            </p:stCondLst>
                            <p:childTnLst>
                              <p:par>
                                <p:cTn id="96" presetID="1" presetClass="entr" presetSubtype="0" fill="hold" nodeType="afterEffect">
                                  <p:stCondLst>
                                    <p:cond delay="0"/>
                                  </p:stCondLst>
                                  <p:childTnLst>
                                    <p:set>
                                      <p:cBhvr>
                                        <p:cTn id="97" dur="1" fill="hold">
                                          <p:stCondLst>
                                            <p:cond delay="249"/>
                                          </p:stCondLst>
                                        </p:cTn>
                                        <p:tgtEl>
                                          <p:spTgt spid="91"/>
                                        </p:tgtEl>
                                        <p:attrNameLst>
                                          <p:attrName>style.visibility</p:attrName>
                                        </p:attrNameLst>
                                      </p:cBhvr>
                                      <p:to>
                                        <p:strVal val="visible"/>
                                      </p:to>
                                    </p:set>
                                  </p:childTnLst>
                                </p:cTn>
                              </p:par>
                            </p:childTnLst>
                          </p:cTn>
                        </p:par>
                        <p:par>
                          <p:cTn id="98" fill="hold">
                            <p:stCondLst>
                              <p:cond delay="1000"/>
                            </p:stCondLst>
                            <p:childTnLst>
                              <p:par>
                                <p:cTn id="99" presetID="1" presetClass="entr" presetSubtype="0" fill="hold" nodeType="afterEffect">
                                  <p:stCondLst>
                                    <p:cond delay="0"/>
                                  </p:stCondLst>
                                  <p:childTnLst>
                                    <p:set>
                                      <p:cBhvr>
                                        <p:cTn id="100" dur="1" fill="hold">
                                          <p:stCondLst>
                                            <p:cond delay="249"/>
                                          </p:stCondLst>
                                        </p:cTn>
                                        <p:tgtEl>
                                          <p:spTgt spid="94"/>
                                        </p:tgtEl>
                                        <p:attrNameLst>
                                          <p:attrName>style.visibility</p:attrName>
                                        </p:attrNameLst>
                                      </p:cBhvr>
                                      <p:to>
                                        <p:strVal val="visible"/>
                                      </p:to>
                                    </p:set>
                                  </p:childTnLst>
                                </p:cTn>
                              </p:par>
                            </p:childTnLst>
                          </p:cTn>
                        </p:par>
                        <p:par>
                          <p:cTn id="101" fill="hold">
                            <p:stCondLst>
                              <p:cond delay="1250"/>
                            </p:stCondLst>
                            <p:childTnLst>
                              <p:par>
                                <p:cTn id="102" presetID="1" presetClass="entr" presetSubtype="0" fill="hold" nodeType="afterEffect">
                                  <p:stCondLst>
                                    <p:cond delay="0"/>
                                  </p:stCondLst>
                                  <p:childTnLst>
                                    <p:set>
                                      <p:cBhvr>
                                        <p:cTn id="103" dur="1" fill="hold">
                                          <p:stCondLst>
                                            <p:cond delay="249"/>
                                          </p:stCondLst>
                                        </p:cTn>
                                        <p:tgtEl>
                                          <p:spTgt spid="81"/>
                                        </p:tgtEl>
                                        <p:attrNameLst>
                                          <p:attrName>style.visibility</p:attrName>
                                        </p:attrNameLst>
                                      </p:cBhvr>
                                      <p:to>
                                        <p:strVal val="visible"/>
                                      </p:to>
                                    </p:set>
                                  </p:childTnLst>
                                </p:cTn>
                              </p:par>
                            </p:childTnLst>
                          </p:cTn>
                        </p:par>
                        <p:par>
                          <p:cTn id="104" fill="hold">
                            <p:stCondLst>
                              <p:cond delay="1500"/>
                            </p:stCondLst>
                            <p:childTnLst>
                              <p:par>
                                <p:cTn id="105" presetID="1" presetClass="entr" presetSubtype="0" fill="hold" nodeType="afterEffect">
                                  <p:stCondLst>
                                    <p:cond delay="0"/>
                                  </p:stCondLst>
                                  <p:childTnLst>
                                    <p:set>
                                      <p:cBhvr>
                                        <p:cTn id="106" dur="1" fill="hold">
                                          <p:stCondLst>
                                            <p:cond delay="249"/>
                                          </p:stCondLst>
                                        </p:cTn>
                                        <p:tgtEl>
                                          <p:spTgt spid="8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249"/>
                                          </p:stCondLst>
                                        </p:cTn>
                                        <p:tgtEl>
                                          <p:spTgt spid="97"/>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249"/>
                                          </p:stCondLst>
                                        </p:cTn>
                                        <p:tgtEl>
                                          <p:spTgt spid="106"/>
                                        </p:tgtEl>
                                        <p:attrNameLst>
                                          <p:attrName>style.visibility</p:attrName>
                                        </p:attrNameLst>
                                      </p:cBhvr>
                                      <p:to>
                                        <p:strVal val="visible"/>
                                      </p:to>
                                    </p:set>
                                  </p:childTnLst>
                                </p:cTn>
                              </p:par>
                            </p:childTnLst>
                          </p:cTn>
                        </p:par>
                        <p:par>
                          <p:cTn id="115" fill="hold">
                            <p:stCondLst>
                              <p:cond delay="250"/>
                            </p:stCondLst>
                            <p:childTnLst>
                              <p:par>
                                <p:cTn id="116" presetID="1" presetClass="entr" presetSubtype="0" fill="hold" nodeType="afterEffect">
                                  <p:stCondLst>
                                    <p:cond delay="0"/>
                                  </p:stCondLst>
                                  <p:childTnLst>
                                    <p:set>
                                      <p:cBhvr>
                                        <p:cTn id="117" dur="1" fill="hold">
                                          <p:stCondLst>
                                            <p:cond delay="249"/>
                                          </p:stCondLst>
                                        </p:cTn>
                                        <p:tgtEl>
                                          <p:spTgt spid="109"/>
                                        </p:tgtEl>
                                        <p:attrNameLst>
                                          <p:attrName>style.visibility</p:attrName>
                                        </p:attrNameLst>
                                      </p:cBhvr>
                                      <p:to>
                                        <p:strVal val="visible"/>
                                      </p:to>
                                    </p:set>
                                  </p:childTnLst>
                                </p:cTn>
                              </p:par>
                            </p:childTnLst>
                          </p:cTn>
                        </p:par>
                        <p:par>
                          <p:cTn id="118" fill="hold">
                            <p:stCondLst>
                              <p:cond delay="500"/>
                            </p:stCondLst>
                            <p:childTnLst>
                              <p:par>
                                <p:cTn id="119" presetID="1" presetClass="entr" presetSubtype="0" fill="hold" nodeType="afterEffect">
                                  <p:stCondLst>
                                    <p:cond delay="0"/>
                                  </p:stCondLst>
                                  <p:childTnLst>
                                    <p:set>
                                      <p:cBhvr>
                                        <p:cTn id="120" dur="1" fill="hold">
                                          <p:stCondLst>
                                            <p:cond delay="249"/>
                                          </p:stCondLst>
                                        </p:cTn>
                                        <p:tgtEl>
                                          <p:spTgt spid="99"/>
                                        </p:tgtEl>
                                        <p:attrNameLst>
                                          <p:attrName>style.visibility</p:attrName>
                                        </p:attrNameLst>
                                      </p:cBhvr>
                                      <p:to>
                                        <p:strVal val="visible"/>
                                      </p:to>
                                    </p:set>
                                  </p:childTnLst>
                                </p:cTn>
                              </p:par>
                            </p:childTnLst>
                          </p:cTn>
                        </p:par>
                        <p:par>
                          <p:cTn id="121" fill="hold">
                            <p:stCondLst>
                              <p:cond delay="750"/>
                            </p:stCondLst>
                            <p:childTnLst>
                              <p:par>
                                <p:cTn id="122" presetID="1" presetClass="entr" presetSubtype="0" fill="hold" nodeType="afterEffect">
                                  <p:stCondLst>
                                    <p:cond delay="0"/>
                                  </p:stCondLst>
                                  <p:childTnLst>
                                    <p:set>
                                      <p:cBhvr>
                                        <p:cTn id="123" dur="1" fill="hold">
                                          <p:stCondLst>
                                            <p:cond delay="249"/>
                                          </p:stCondLst>
                                        </p:cTn>
                                        <p:tgtEl>
                                          <p:spTgt spid="101"/>
                                        </p:tgtEl>
                                        <p:attrNameLst>
                                          <p:attrName>style.visibility</p:attrName>
                                        </p:attrNameLst>
                                      </p:cBhvr>
                                      <p:to>
                                        <p:strVal val="visible"/>
                                      </p:to>
                                    </p:set>
                                  </p:childTnLst>
                                </p:cTn>
                              </p:par>
                            </p:childTnLst>
                          </p:cTn>
                        </p:par>
                        <p:par>
                          <p:cTn id="124" fill="hold">
                            <p:stCondLst>
                              <p:cond delay="1000"/>
                            </p:stCondLst>
                            <p:childTnLst>
                              <p:par>
                                <p:cTn id="125" presetID="1" presetClass="entr" presetSubtype="0" fill="hold" nodeType="afterEffect">
                                  <p:stCondLst>
                                    <p:cond delay="0"/>
                                  </p:stCondLst>
                                  <p:childTnLst>
                                    <p:set>
                                      <p:cBhvr>
                                        <p:cTn id="126" dur="1" fill="hold">
                                          <p:stCondLst>
                                            <p:cond delay="249"/>
                                          </p:stCondLst>
                                        </p:cTn>
                                        <p:tgtEl>
                                          <p:spTgt spid="5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249"/>
                                          </p:stCondLst>
                                        </p:cTn>
                                        <p:tgtEl>
                                          <p:spTgt spid="115"/>
                                        </p:tgtEl>
                                        <p:attrNameLst>
                                          <p:attrName>style.visibility</p:attrName>
                                        </p:attrNameLst>
                                      </p:cBhvr>
                                      <p:to>
                                        <p:strVal val="visible"/>
                                      </p:to>
                                    </p:set>
                                  </p:childTnLst>
                                </p:cTn>
                              </p:par>
                            </p:childTnLst>
                          </p:cTn>
                        </p:par>
                        <p:par>
                          <p:cTn id="131" fill="hold">
                            <p:stCondLst>
                              <p:cond delay="250"/>
                            </p:stCondLst>
                            <p:childTnLst>
                              <p:par>
                                <p:cTn id="132" presetID="1" presetClass="entr" presetSubtype="0" fill="hold" nodeType="afterEffect">
                                  <p:stCondLst>
                                    <p:cond delay="0"/>
                                  </p:stCondLst>
                                  <p:childTnLst>
                                    <p:set>
                                      <p:cBhvr>
                                        <p:cTn id="133" dur="1" fill="hold">
                                          <p:stCondLst>
                                            <p:cond delay="249"/>
                                          </p:stCondLst>
                                        </p:cTn>
                                        <p:tgtEl>
                                          <p:spTgt spid="116"/>
                                        </p:tgtEl>
                                        <p:attrNameLst>
                                          <p:attrName>style.visibility</p:attrName>
                                        </p:attrNameLst>
                                      </p:cBhvr>
                                      <p:to>
                                        <p:strVal val="visible"/>
                                      </p:to>
                                    </p:set>
                                  </p:childTnLst>
                                </p:cTn>
                              </p:par>
                            </p:childTnLst>
                          </p:cTn>
                        </p:par>
                        <p:par>
                          <p:cTn id="134" fill="hold">
                            <p:stCondLst>
                              <p:cond delay="500"/>
                            </p:stCondLst>
                            <p:childTnLst>
                              <p:par>
                                <p:cTn id="135" presetID="1" presetClass="entr" presetSubtype="0" fill="hold" nodeType="afterEffect">
                                  <p:stCondLst>
                                    <p:cond delay="0"/>
                                  </p:stCondLst>
                                  <p:childTnLst>
                                    <p:set>
                                      <p:cBhvr>
                                        <p:cTn id="136" dur="1" fill="hold">
                                          <p:stCondLst>
                                            <p:cond delay="249"/>
                                          </p:stCondLst>
                                        </p:cTn>
                                        <p:tgtEl>
                                          <p:spTgt spid="120"/>
                                        </p:tgtEl>
                                        <p:attrNameLst>
                                          <p:attrName>style.visibility</p:attrName>
                                        </p:attrNameLst>
                                      </p:cBhvr>
                                      <p:to>
                                        <p:strVal val="visible"/>
                                      </p:to>
                                    </p:set>
                                  </p:childTnLst>
                                </p:cTn>
                              </p:par>
                            </p:childTnLst>
                          </p:cTn>
                        </p:par>
                        <p:par>
                          <p:cTn id="137" fill="hold">
                            <p:stCondLst>
                              <p:cond delay="750"/>
                            </p:stCondLst>
                            <p:childTnLst>
                              <p:par>
                                <p:cTn id="138" presetID="1" presetClass="entr" presetSubtype="0" fill="hold" nodeType="afterEffect">
                                  <p:stCondLst>
                                    <p:cond delay="0"/>
                                  </p:stCondLst>
                                  <p:childTnLst>
                                    <p:set>
                                      <p:cBhvr>
                                        <p:cTn id="139" dur="1" fill="hold">
                                          <p:stCondLst>
                                            <p:cond delay="249"/>
                                          </p:stCondLst>
                                        </p:cTn>
                                        <p:tgtEl>
                                          <p:spTgt spid="123"/>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249"/>
                                          </p:stCondLst>
                                        </p:cTn>
                                        <p:tgtEl>
                                          <p:spTgt spid="130"/>
                                        </p:tgtEl>
                                        <p:attrNameLst>
                                          <p:attrName>style.visibility</p:attrName>
                                        </p:attrNameLst>
                                      </p:cBhvr>
                                      <p:to>
                                        <p:strVal val="visible"/>
                                      </p:to>
                                    </p:set>
                                  </p:childTnLst>
                                </p:cTn>
                              </p:par>
                            </p:childTnLst>
                          </p:cTn>
                        </p:par>
                        <p:par>
                          <p:cTn id="144" fill="hold">
                            <p:stCondLst>
                              <p:cond delay="250"/>
                            </p:stCondLst>
                            <p:childTnLst>
                              <p:par>
                                <p:cTn id="145" presetID="1" presetClass="entr" presetSubtype="0" fill="hold" nodeType="afterEffect">
                                  <p:stCondLst>
                                    <p:cond delay="0"/>
                                  </p:stCondLst>
                                  <p:childTnLst>
                                    <p:set>
                                      <p:cBhvr>
                                        <p:cTn id="146" dur="1" fill="hold">
                                          <p:stCondLst>
                                            <p:cond delay="249"/>
                                          </p:stCondLst>
                                        </p:cTn>
                                        <p:tgtEl>
                                          <p:spTgt spid="141"/>
                                        </p:tgtEl>
                                        <p:attrNameLst>
                                          <p:attrName>style.visibility</p:attrName>
                                        </p:attrNameLst>
                                      </p:cBhvr>
                                      <p:to>
                                        <p:strVal val="visible"/>
                                      </p:to>
                                    </p:set>
                                  </p:childTnLst>
                                </p:cTn>
                              </p:par>
                            </p:childTnLst>
                          </p:cTn>
                        </p:par>
                        <p:par>
                          <p:cTn id="147" fill="hold">
                            <p:stCondLst>
                              <p:cond delay="500"/>
                            </p:stCondLst>
                            <p:childTnLst>
                              <p:par>
                                <p:cTn id="148" presetID="1" presetClass="entr" presetSubtype="0" fill="hold" nodeType="afterEffect">
                                  <p:stCondLst>
                                    <p:cond delay="0"/>
                                  </p:stCondLst>
                                  <p:childTnLst>
                                    <p:set>
                                      <p:cBhvr>
                                        <p:cTn id="149" dur="1" fill="hold">
                                          <p:stCondLst>
                                            <p:cond delay="249"/>
                                          </p:stCondLst>
                                        </p:cTn>
                                        <p:tgtEl>
                                          <p:spTgt spid="142"/>
                                        </p:tgtEl>
                                        <p:attrNameLst>
                                          <p:attrName>style.visibility</p:attrName>
                                        </p:attrNameLst>
                                      </p:cBhvr>
                                      <p:to>
                                        <p:strVal val="visible"/>
                                      </p:to>
                                    </p:set>
                                  </p:childTnLst>
                                </p:cTn>
                              </p:par>
                            </p:childTnLst>
                          </p:cTn>
                        </p:par>
                        <p:par>
                          <p:cTn id="150" fill="hold">
                            <p:stCondLst>
                              <p:cond delay="750"/>
                            </p:stCondLst>
                            <p:childTnLst>
                              <p:par>
                                <p:cTn id="151" presetID="1" presetClass="entr" presetSubtype="0" fill="hold" nodeType="afterEffect">
                                  <p:stCondLst>
                                    <p:cond delay="0"/>
                                  </p:stCondLst>
                                  <p:childTnLst>
                                    <p:set>
                                      <p:cBhvr>
                                        <p:cTn id="152" dur="1" fill="hold">
                                          <p:stCondLst>
                                            <p:cond delay="249"/>
                                          </p:stCondLst>
                                        </p:cTn>
                                        <p:tgtEl>
                                          <p:spTgt spid="14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249"/>
                                          </p:stCondLst>
                                        </p:cTn>
                                        <p:tgtEl>
                                          <p:spTgt spid="164"/>
                                        </p:tgtEl>
                                        <p:attrNameLst>
                                          <p:attrName>style.visibility</p:attrName>
                                        </p:attrNameLst>
                                      </p:cBhvr>
                                      <p:to>
                                        <p:strVal val="visible"/>
                                      </p:to>
                                    </p:set>
                                  </p:childTnLst>
                                </p:cTn>
                              </p:par>
                            </p:childTnLst>
                          </p:cTn>
                        </p:par>
                        <p:par>
                          <p:cTn id="157" fill="hold">
                            <p:stCondLst>
                              <p:cond delay="250"/>
                            </p:stCondLst>
                            <p:childTnLst>
                              <p:par>
                                <p:cTn id="158" presetID="1" presetClass="entr" presetSubtype="0" fill="hold" nodeType="afterEffect">
                                  <p:stCondLst>
                                    <p:cond delay="0"/>
                                  </p:stCondLst>
                                  <p:childTnLst>
                                    <p:set>
                                      <p:cBhvr>
                                        <p:cTn id="159" dur="1" fill="hold">
                                          <p:stCondLst>
                                            <p:cond delay="249"/>
                                          </p:stCondLst>
                                        </p:cTn>
                                        <p:tgtEl>
                                          <p:spTgt spid="165"/>
                                        </p:tgtEl>
                                        <p:attrNameLst>
                                          <p:attrName>style.visibility</p:attrName>
                                        </p:attrNameLst>
                                      </p:cBhvr>
                                      <p:to>
                                        <p:strVal val="visible"/>
                                      </p:to>
                                    </p:set>
                                  </p:childTnLst>
                                </p:cTn>
                              </p:par>
                            </p:childTnLst>
                          </p:cTn>
                        </p:par>
                        <p:par>
                          <p:cTn id="160" fill="hold">
                            <p:stCondLst>
                              <p:cond delay="500"/>
                            </p:stCondLst>
                            <p:childTnLst>
                              <p:par>
                                <p:cTn id="161" presetID="1" presetClass="entr" presetSubtype="0" fill="hold" nodeType="afterEffect">
                                  <p:stCondLst>
                                    <p:cond delay="0"/>
                                  </p:stCondLst>
                                  <p:childTnLst>
                                    <p:set>
                                      <p:cBhvr>
                                        <p:cTn id="162" dur="1" fill="hold">
                                          <p:stCondLst>
                                            <p:cond delay="249"/>
                                          </p:stCondLst>
                                        </p:cTn>
                                        <p:tgtEl>
                                          <p:spTgt spid="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8486" y="179474"/>
            <a:ext cx="2236388" cy="1077218"/>
          </a:xfrm>
          <a:prstGeom prst="rect">
            <a:avLst/>
          </a:prstGeom>
          <a:solidFill>
            <a:srgbClr val="FFFFCC">
              <a:alpha val="43922"/>
            </a:srgbClr>
          </a:solidFill>
          <a:ln w="28575" cmpd="sng">
            <a:solidFill>
              <a:srgbClr val="660066"/>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#1:  </a:t>
            </a:r>
            <a:r>
              <a:rPr lang="en-US" sz="1600" dirty="0">
                <a:solidFill>
                  <a:srgbClr val="000000"/>
                </a:solidFill>
                <a:ea typeface="Calibri"/>
                <a:cs typeface="Calibri"/>
              </a:rPr>
              <a:t>More </a:t>
            </a:r>
            <a:r>
              <a:rPr lang="en-US" sz="1600" dirty="0" err="1">
                <a:solidFill>
                  <a:srgbClr val="000000"/>
                </a:solidFill>
                <a:ea typeface="Calibri"/>
                <a:cs typeface="Calibri"/>
              </a:rPr>
              <a:t>ag</a:t>
            </a:r>
            <a:r>
              <a:rPr lang="en-US" sz="1600" dirty="0">
                <a:solidFill>
                  <a:srgbClr val="000000"/>
                </a:solidFill>
                <a:ea typeface="Calibri"/>
                <a:cs typeface="Calibri"/>
              </a:rPr>
              <a:t>-related enterprises are present, visible and growing in our community.</a:t>
            </a:r>
            <a:endParaRPr lang="en-US" sz="1600" dirty="0"/>
          </a:p>
        </p:txBody>
      </p:sp>
      <p:sp>
        <p:nvSpPr>
          <p:cNvPr id="6" name="TextBox 5"/>
          <p:cNvSpPr txBox="1"/>
          <p:nvPr/>
        </p:nvSpPr>
        <p:spPr>
          <a:xfrm>
            <a:off x="5646738" y="747359"/>
            <a:ext cx="2236388" cy="1569660"/>
          </a:xfrm>
          <a:prstGeom prst="rect">
            <a:avLst/>
          </a:prstGeom>
          <a:solidFill>
            <a:srgbClr val="FFFFCC">
              <a:alpha val="43922"/>
            </a:srgbClr>
          </a:solidFill>
          <a:ln w="28575" cmpd="sng">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#2:  </a:t>
            </a:r>
            <a:r>
              <a:rPr lang="en-US" sz="1600" dirty="0">
                <a:solidFill>
                  <a:srgbClr val="000000"/>
                </a:solidFill>
                <a:ea typeface="Calibri"/>
                <a:cs typeface="Calibri"/>
              </a:rPr>
              <a:t> The land resources necessary to attract, and keep, agricultural enterprises in Our Town are available and affordable.</a:t>
            </a:r>
            <a:endParaRPr lang="en-US" sz="1600" dirty="0"/>
          </a:p>
        </p:txBody>
      </p:sp>
      <p:sp>
        <p:nvSpPr>
          <p:cNvPr id="7" name="TextBox 6"/>
          <p:cNvSpPr txBox="1"/>
          <p:nvPr/>
        </p:nvSpPr>
        <p:spPr>
          <a:xfrm>
            <a:off x="6764932" y="2540301"/>
            <a:ext cx="2236388" cy="1815882"/>
          </a:xfrm>
          <a:prstGeom prst="rect">
            <a:avLst/>
          </a:prstGeom>
          <a:solidFill>
            <a:srgbClr val="FFFFCC">
              <a:alpha val="43922"/>
            </a:srgbClr>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#3: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Better understanding of agricultural issues by municipal employees, elected officials, and Town committees and commissions.</a:t>
            </a:r>
            <a:endParaRPr lang="en-US" sz="1600" dirty="0">
              <a:latin typeface="+mj-lt"/>
            </a:endParaRPr>
          </a:p>
        </p:txBody>
      </p:sp>
      <p:sp>
        <p:nvSpPr>
          <p:cNvPr id="8" name="TextBox 7"/>
          <p:cNvSpPr txBox="1"/>
          <p:nvPr/>
        </p:nvSpPr>
        <p:spPr>
          <a:xfrm>
            <a:off x="6556971" y="4573528"/>
            <a:ext cx="2236388" cy="1323439"/>
          </a:xfrm>
          <a:prstGeom prst="rect">
            <a:avLst/>
          </a:prstGeom>
          <a:solidFill>
            <a:srgbClr val="FFFFCC">
              <a:alpha val="43922"/>
            </a:srgbClr>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#4: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Producers and residents share the identify of Our Town as an agriculture community.</a:t>
            </a:r>
            <a:endParaRPr lang="en-US" sz="1600" dirty="0">
              <a:latin typeface="+mj-lt"/>
            </a:endParaRPr>
          </a:p>
        </p:txBody>
      </p:sp>
      <p:sp>
        <p:nvSpPr>
          <p:cNvPr id="9" name="TextBox 8"/>
          <p:cNvSpPr txBox="1"/>
          <p:nvPr/>
        </p:nvSpPr>
        <p:spPr>
          <a:xfrm>
            <a:off x="4196680" y="5610959"/>
            <a:ext cx="2236388" cy="1077218"/>
          </a:xfrm>
          <a:prstGeom prst="rect">
            <a:avLst/>
          </a:prstGeom>
          <a:solidFill>
            <a:srgbClr val="FFFFCC">
              <a:alpha val="43922"/>
            </a:srgbClr>
          </a:solidFill>
          <a:ln w="28575" cmpd="sng">
            <a:solidFill>
              <a:srgbClr val="008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#5: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Our Town is realistically (viable) attractive as a place to farm.</a:t>
            </a:r>
            <a:endParaRPr lang="en-US" sz="1600" dirty="0">
              <a:latin typeface="+mj-lt"/>
            </a:endParaRPr>
          </a:p>
        </p:txBody>
      </p:sp>
      <p:sp>
        <p:nvSpPr>
          <p:cNvPr id="10" name="TextBox 9"/>
          <p:cNvSpPr txBox="1"/>
          <p:nvPr/>
        </p:nvSpPr>
        <p:spPr>
          <a:xfrm>
            <a:off x="1755602" y="5369327"/>
            <a:ext cx="2236388" cy="1323439"/>
          </a:xfrm>
          <a:prstGeom prst="rect">
            <a:avLst/>
          </a:prstGeom>
          <a:solidFill>
            <a:srgbClr val="FFFFCC">
              <a:alpha val="43922"/>
            </a:srgbClr>
          </a:solidFill>
          <a:ln w="28575" cmpd="sng">
            <a:solidFill>
              <a:srgbClr val="FF66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#6: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High-level of commitment from University to Our Town’s vision and agriculture strategy.</a:t>
            </a:r>
            <a:endParaRPr lang="en-US" sz="1600" dirty="0">
              <a:latin typeface="+mj-lt"/>
            </a:endParaRPr>
          </a:p>
        </p:txBody>
      </p:sp>
      <p:sp>
        <p:nvSpPr>
          <p:cNvPr id="11" name="TextBox 10"/>
          <p:cNvSpPr txBox="1"/>
          <p:nvPr/>
        </p:nvSpPr>
        <p:spPr>
          <a:xfrm>
            <a:off x="517677" y="4064563"/>
            <a:ext cx="2236388" cy="1077218"/>
          </a:xfrm>
          <a:prstGeom prst="rect">
            <a:avLst/>
          </a:prstGeom>
          <a:solidFill>
            <a:srgbClr val="FFFFCC">
              <a:alpha val="43922"/>
            </a:srgbClr>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#7:  </a:t>
            </a:r>
            <a:r>
              <a:rPr lang="en-US" sz="1600" dirty="0">
                <a:solidFill>
                  <a:srgbClr val="000000"/>
                </a:solidFill>
                <a:ea typeface="Calibri"/>
                <a:cs typeface="Calibri"/>
              </a:rPr>
              <a:t> </a:t>
            </a:r>
            <a:r>
              <a:rPr lang="en-US" sz="1600" b="0" i="0" dirty="0">
                <a:solidFill>
                  <a:srgbClr val="000000"/>
                </a:solidFill>
                <a:ea typeface="Lucida Grande"/>
                <a:cs typeface="Lucida Grande"/>
              </a:rPr>
              <a:t>The number of functional farms in Our Town remains the same or increases. </a:t>
            </a:r>
            <a:endParaRPr lang="en-US" sz="1600" dirty="0"/>
          </a:p>
        </p:txBody>
      </p:sp>
      <p:sp>
        <p:nvSpPr>
          <p:cNvPr id="13" name="TextBox 12"/>
          <p:cNvSpPr txBox="1"/>
          <p:nvPr/>
        </p:nvSpPr>
        <p:spPr>
          <a:xfrm>
            <a:off x="336051" y="3321261"/>
            <a:ext cx="2236388" cy="584776"/>
          </a:xfrm>
          <a:prstGeom prst="rect">
            <a:avLst/>
          </a:prstGeom>
          <a:solidFill>
            <a:srgbClr val="FFFFCC">
              <a:alpha val="43922"/>
            </a:srgbClr>
          </a:solidFill>
          <a:ln w="28575" cmpd="sng">
            <a:solidFill>
              <a:schemeClr val="accent4">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#8:  </a:t>
            </a:r>
            <a:r>
              <a:rPr lang="en-US" sz="1600" dirty="0">
                <a:solidFill>
                  <a:srgbClr val="000000"/>
                </a:solidFill>
                <a:ea typeface="Calibri"/>
                <a:cs typeface="Calibri"/>
              </a:rPr>
              <a:t> </a:t>
            </a:r>
            <a:r>
              <a:rPr lang="en-US" sz="1600" b="0" i="0" dirty="0">
                <a:solidFill>
                  <a:srgbClr val="000000"/>
                </a:solidFill>
                <a:ea typeface="Lucida Grande"/>
                <a:cs typeface="Lucida Grande"/>
              </a:rPr>
              <a:t>Tax equality for all agricultural enterprises</a:t>
            </a:r>
            <a:endParaRPr lang="en-US" sz="1600" dirty="0"/>
          </a:p>
        </p:txBody>
      </p:sp>
      <p:sp>
        <p:nvSpPr>
          <p:cNvPr id="14" name="TextBox 13"/>
          <p:cNvSpPr txBox="1"/>
          <p:nvPr/>
        </p:nvSpPr>
        <p:spPr>
          <a:xfrm>
            <a:off x="236949" y="2303651"/>
            <a:ext cx="2236388" cy="830997"/>
          </a:xfrm>
          <a:prstGeom prst="rect">
            <a:avLst/>
          </a:prstGeom>
          <a:solidFill>
            <a:srgbClr val="FFFFCC">
              <a:alpha val="43922"/>
            </a:srgbClr>
          </a:solidFill>
          <a:ln w="28575" cmpd="sng">
            <a:solidFill>
              <a:schemeClr val="tx2">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t>#9:  </a:t>
            </a:r>
            <a:r>
              <a:rPr lang="en-US" sz="1600" dirty="0">
                <a:solidFill>
                  <a:srgbClr val="000000"/>
                </a:solidFill>
                <a:ea typeface="Calibri"/>
                <a:cs typeface="Calibri"/>
              </a:rPr>
              <a:t> </a:t>
            </a:r>
            <a:r>
              <a:rPr lang="en-US" sz="1600" b="0" i="0" dirty="0">
                <a:solidFill>
                  <a:srgbClr val="000000"/>
                </a:solidFill>
                <a:ea typeface="Lucida Grande"/>
                <a:cs typeface="Lucida Grande"/>
              </a:rPr>
              <a:t>Prioritize existing farmland or farmland preservation</a:t>
            </a:r>
            <a:endParaRPr lang="en-US" sz="1600" dirty="0"/>
          </a:p>
        </p:txBody>
      </p:sp>
      <p:sp>
        <p:nvSpPr>
          <p:cNvPr id="15" name="TextBox 14"/>
          <p:cNvSpPr txBox="1"/>
          <p:nvPr/>
        </p:nvSpPr>
        <p:spPr>
          <a:xfrm>
            <a:off x="637408" y="747617"/>
            <a:ext cx="2236388" cy="1323439"/>
          </a:xfrm>
          <a:prstGeom prst="rect">
            <a:avLst/>
          </a:prstGeom>
          <a:solidFill>
            <a:srgbClr val="FFFFCC">
              <a:alpha val="43922"/>
            </a:srgbClr>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latin typeface="+mj-lt"/>
              </a:rPr>
              <a:t>#10:  </a:t>
            </a:r>
            <a:r>
              <a:rPr lang="en-US" sz="1600" dirty="0">
                <a:solidFill>
                  <a:srgbClr val="000000"/>
                </a:solidFill>
                <a:latin typeface="+mj-lt"/>
                <a:ea typeface="Calibri"/>
                <a:cs typeface="Calibri"/>
              </a:rPr>
              <a:t> </a:t>
            </a:r>
            <a:r>
              <a:rPr lang="en-US" sz="1600" b="0" i="0" dirty="0">
                <a:solidFill>
                  <a:srgbClr val="000000"/>
                </a:solidFill>
                <a:latin typeface="+mj-lt"/>
                <a:ea typeface="Lucida Grande"/>
                <a:cs typeface="Lucida Grande"/>
              </a:rPr>
              <a:t>More coordinated supportive services and complementary agricultural services/enterprises</a:t>
            </a:r>
            <a:endParaRPr lang="en-US" sz="1600" dirty="0">
              <a:latin typeface="+mj-lt"/>
            </a:endParaRPr>
          </a:p>
        </p:txBody>
      </p:sp>
      <p:cxnSp>
        <p:nvCxnSpPr>
          <p:cNvPr id="17" name="Curved Connector 16"/>
          <p:cNvCxnSpPr/>
          <p:nvPr/>
        </p:nvCxnSpPr>
        <p:spPr>
          <a:xfrm>
            <a:off x="5121476" y="1256692"/>
            <a:ext cx="1643456" cy="1534662"/>
          </a:xfrm>
          <a:prstGeom prst="curvedConnector3">
            <a:avLst>
              <a:gd name="adj1" fmla="val 6695"/>
            </a:avLst>
          </a:prstGeom>
          <a:ln w="28575" cmpd="sng">
            <a:solidFill>
              <a:srgbClr val="660066"/>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07458" y="1256691"/>
            <a:ext cx="1451318" cy="4354268"/>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8" idx="1"/>
          </p:cNvCxnSpPr>
          <p:nvPr/>
        </p:nvCxnSpPr>
        <p:spPr>
          <a:xfrm>
            <a:off x="4752514" y="1256692"/>
            <a:ext cx="1804457" cy="3978556"/>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 idx="3"/>
          </p:cNvCxnSpPr>
          <p:nvPr/>
        </p:nvCxnSpPr>
        <p:spPr>
          <a:xfrm flipH="1" flipV="1">
            <a:off x="5314874" y="718083"/>
            <a:ext cx="331864" cy="66933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6070416" y="2317019"/>
            <a:ext cx="486555" cy="2256509"/>
          </a:xfrm>
          <a:prstGeom prst="straightConnector1">
            <a:avLst/>
          </a:prstGeom>
          <a:ln w="28575"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847136" y="2317019"/>
            <a:ext cx="223280" cy="329394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2754065" y="2330529"/>
            <a:ext cx="2877614" cy="2025654"/>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2754065" y="1262148"/>
            <a:ext cx="1469596" cy="2802415"/>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909599" y="4356183"/>
            <a:ext cx="0" cy="217345"/>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5121476" y="4356183"/>
            <a:ext cx="1643456" cy="125477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3991990" y="3887005"/>
            <a:ext cx="2772942" cy="1482322"/>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0800000">
            <a:off x="5314874" y="179475"/>
            <a:ext cx="3323258" cy="2360827"/>
          </a:xfrm>
          <a:prstGeom prst="curvedConnector3">
            <a:avLst>
              <a:gd name="adj1" fmla="val -8789"/>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754065" y="3615022"/>
            <a:ext cx="3982957" cy="1325669"/>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 idx="1"/>
            <a:endCxn id="13" idx="3"/>
          </p:cNvCxnSpPr>
          <p:nvPr/>
        </p:nvCxnSpPr>
        <p:spPr>
          <a:xfrm flipH="1">
            <a:off x="2572439" y="3448242"/>
            <a:ext cx="4192493" cy="165407"/>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4" idx="3"/>
          </p:cNvCxnSpPr>
          <p:nvPr/>
        </p:nvCxnSpPr>
        <p:spPr>
          <a:xfrm flipH="1" flipV="1">
            <a:off x="2473337" y="2719150"/>
            <a:ext cx="4316273" cy="519407"/>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883126" y="2071056"/>
            <a:ext cx="503816" cy="469245"/>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8" idx="2"/>
          </p:cNvCxnSpPr>
          <p:nvPr/>
        </p:nvCxnSpPr>
        <p:spPr>
          <a:xfrm flipH="1">
            <a:off x="6433068" y="5896967"/>
            <a:ext cx="1242097" cy="383572"/>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4912153" y="1262148"/>
            <a:ext cx="1644819" cy="3486757"/>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433068" y="2330529"/>
            <a:ext cx="302087" cy="2243000"/>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11" idx="3"/>
          </p:cNvCxnSpPr>
          <p:nvPr/>
        </p:nvCxnSpPr>
        <p:spPr>
          <a:xfrm flipH="1" flipV="1">
            <a:off x="2754065" y="4603172"/>
            <a:ext cx="3802906" cy="895789"/>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flipV="1">
            <a:off x="2572439" y="3782280"/>
            <a:ext cx="3984532" cy="1606307"/>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2473338" y="3134648"/>
            <a:ext cx="4083634" cy="1829934"/>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2873796" y="1819639"/>
            <a:ext cx="3683177" cy="3001365"/>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2754065" y="4748905"/>
            <a:ext cx="1998449" cy="862054"/>
          </a:xfrm>
          <a:prstGeom prst="straightConnector1">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3265465" y="2071056"/>
            <a:ext cx="2381273" cy="3298271"/>
          </a:xfrm>
          <a:prstGeom prst="straightConnector1">
            <a:avLst/>
          </a:prstGeom>
          <a:ln w="28575" cmpd="sng">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8" idx="1"/>
          </p:cNvCxnSpPr>
          <p:nvPr/>
        </p:nvCxnSpPr>
        <p:spPr>
          <a:xfrm flipV="1">
            <a:off x="3991990" y="5235248"/>
            <a:ext cx="2564981" cy="263713"/>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1755602" y="5141781"/>
            <a:ext cx="604446" cy="246806"/>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873796" y="2071056"/>
            <a:ext cx="204690" cy="3296050"/>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2360048" y="1262148"/>
            <a:ext cx="1537305" cy="2059113"/>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3" idx="3"/>
          </p:cNvCxnSpPr>
          <p:nvPr/>
        </p:nvCxnSpPr>
        <p:spPr>
          <a:xfrm flipV="1">
            <a:off x="2572439" y="1590730"/>
            <a:ext cx="3096544" cy="2022919"/>
          </a:xfrm>
          <a:prstGeom prst="straightConnector1">
            <a:avLst/>
          </a:prstGeom>
          <a:ln w="28575" cmpd="sng">
            <a:solidFill>
              <a:srgbClr val="CCC1DA"/>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530979" y="3906038"/>
            <a:ext cx="2381174" cy="1704921"/>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13" idx="1"/>
            <a:endCxn id="11" idx="1"/>
          </p:cNvCxnSpPr>
          <p:nvPr/>
        </p:nvCxnSpPr>
        <p:spPr>
          <a:xfrm rot="10800000" flipH="1" flipV="1">
            <a:off x="336051" y="3613648"/>
            <a:ext cx="181626" cy="989523"/>
          </a:xfrm>
          <a:prstGeom prst="curvedConnector3">
            <a:avLst>
              <a:gd name="adj1" fmla="val -125863"/>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flipV="1">
            <a:off x="517677" y="339411"/>
            <a:ext cx="2560809" cy="1964240"/>
          </a:xfrm>
          <a:prstGeom prst="curvedConnector3">
            <a:avLst>
              <a:gd name="adj1" fmla="val -985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endCxn id="6" idx="1"/>
          </p:cNvCxnSpPr>
          <p:nvPr/>
        </p:nvCxnSpPr>
        <p:spPr>
          <a:xfrm flipV="1">
            <a:off x="2473337" y="1532189"/>
            <a:ext cx="3173401" cy="1008112"/>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473338" y="2922624"/>
            <a:ext cx="2562567" cy="2688335"/>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4" name="Curved Connector 143"/>
          <p:cNvCxnSpPr>
            <a:stCxn id="14" idx="1"/>
          </p:cNvCxnSpPr>
          <p:nvPr/>
        </p:nvCxnSpPr>
        <p:spPr>
          <a:xfrm rot="10800000" flipH="1" flipV="1">
            <a:off x="236949" y="2719150"/>
            <a:ext cx="280728" cy="1637032"/>
          </a:xfrm>
          <a:prstGeom prst="curvedConnector4">
            <a:avLst>
              <a:gd name="adj1" fmla="val -34635"/>
              <a:gd name="adj2" fmla="val 81418"/>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 idx="3"/>
          </p:cNvCxnSpPr>
          <p:nvPr/>
        </p:nvCxnSpPr>
        <p:spPr>
          <a:xfrm flipV="1">
            <a:off x="2873796" y="1259103"/>
            <a:ext cx="509019" cy="150234"/>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2856463" y="1663323"/>
            <a:ext cx="2759666" cy="3964315"/>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2614749" y="2067543"/>
            <a:ext cx="100261" cy="2038224"/>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9" idx="1"/>
          </p:cNvCxnSpPr>
          <p:nvPr/>
        </p:nvCxnSpPr>
        <p:spPr>
          <a:xfrm flipV="1">
            <a:off x="3975699" y="6149568"/>
            <a:ext cx="220981" cy="182252"/>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402227" y="2784389"/>
            <a:ext cx="3048000" cy="1200329"/>
          </a:xfrm>
          <a:prstGeom prst="rect">
            <a:avLst/>
          </a:prstGeom>
          <a:solidFill>
            <a:schemeClr val="bg1">
              <a:alpha val="59000"/>
            </a:schemeClr>
          </a:solidFill>
        </p:spPr>
        <p:txBody>
          <a:bodyPr wrap="square" rtlCol="0">
            <a:spAutoFit/>
          </a:bodyPr>
          <a:lstStyle/>
          <a:p>
            <a:pPr algn="ctr"/>
            <a:r>
              <a:rPr lang="en-US" sz="3600" dirty="0"/>
              <a:t>What does it mean?</a:t>
            </a:r>
          </a:p>
        </p:txBody>
      </p:sp>
    </p:spTree>
    <p:extLst>
      <p:ext uri="{BB962C8B-B14F-4D97-AF65-F5344CB8AC3E}">
        <p14:creationId xmlns:p14="http://schemas.microsoft.com/office/powerpoint/2010/main" val="3888955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6288613" y="3237041"/>
            <a:ext cx="1854490" cy="1107996"/>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solidFill>
                  <a:schemeClr val="tx1"/>
                </a:solidFill>
                <a:latin typeface="+mj-lt"/>
              </a:rPr>
              <a:t>#3:  </a:t>
            </a:r>
            <a:r>
              <a:rPr lang="en-US" sz="1100" dirty="0">
                <a:solidFill>
                  <a:schemeClr val="tx1"/>
                </a:solidFill>
                <a:latin typeface="+mj-lt"/>
                <a:ea typeface="Calibri"/>
                <a:cs typeface="Calibri"/>
              </a:rPr>
              <a:t> </a:t>
            </a:r>
            <a:r>
              <a:rPr lang="en-US" sz="1100" b="0" i="0" dirty="0">
                <a:solidFill>
                  <a:schemeClr val="tx1"/>
                </a:solidFill>
                <a:latin typeface="+mj-lt"/>
                <a:ea typeface="Lucida Grande"/>
                <a:cs typeface="Lucida Grande"/>
              </a:rPr>
              <a:t>Better understanding of agricultural issues by municipal employees, elected officials, and Town committees and commissions.</a:t>
            </a:r>
            <a:endParaRPr lang="en-US" sz="1100" dirty="0">
              <a:solidFill>
                <a:schemeClr val="tx1"/>
              </a:solidFill>
              <a:latin typeface="+mj-lt"/>
            </a:endParaRPr>
          </a:p>
        </p:txBody>
      </p:sp>
      <p:sp>
        <p:nvSpPr>
          <p:cNvPr id="77" name="TextBox 76"/>
          <p:cNvSpPr txBox="1"/>
          <p:nvPr/>
        </p:nvSpPr>
        <p:spPr>
          <a:xfrm>
            <a:off x="6107926" y="4931301"/>
            <a:ext cx="1854490" cy="769441"/>
          </a:xfrm>
          <a:prstGeom prst="rect">
            <a:avLst/>
          </a:prstGeom>
          <a:solidFill>
            <a:srgbClr val="FFFFCC"/>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#4: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Producers and residents share the identify of Our Town as an agriculture community.</a:t>
            </a:r>
            <a:endParaRPr lang="en-US" sz="1100" dirty="0">
              <a:latin typeface="+mj-lt"/>
            </a:endParaRPr>
          </a:p>
        </p:txBody>
      </p:sp>
      <p:sp>
        <p:nvSpPr>
          <p:cNvPr id="4" name="TextBox 3"/>
          <p:cNvSpPr txBox="1"/>
          <p:nvPr/>
        </p:nvSpPr>
        <p:spPr>
          <a:xfrm>
            <a:off x="3227566" y="1291719"/>
            <a:ext cx="1854490" cy="769441"/>
          </a:xfrm>
          <a:prstGeom prst="rect">
            <a:avLst/>
          </a:prstGeom>
          <a:solidFill>
            <a:srgbClr val="FFFFCC">
              <a:alpha val="43922"/>
            </a:srgbClr>
          </a:solidFill>
          <a:ln w="28575" cmpd="sng">
            <a:solidFill>
              <a:srgbClr val="660066"/>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#1:  </a:t>
            </a:r>
            <a:r>
              <a:rPr lang="en-US" sz="1100" dirty="0">
                <a:solidFill>
                  <a:srgbClr val="000000"/>
                </a:solidFill>
                <a:ea typeface="Calibri"/>
                <a:cs typeface="Calibri"/>
              </a:rPr>
              <a:t>More </a:t>
            </a:r>
            <a:r>
              <a:rPr lang="en-US" sz="1100" dirty="0" err="1">
                <a:solidFill>
                  <a:srgbClr val="000000"/>
                </a:solidFill>
                <a:ea typeface="Calibri"/>
                <a:cs typeface="Calibri"/>
              </a:rPr>
              <a:t>ag</a:t>
            </a:r>
            <a:r>
              <a:rPr lang="en-US" sz="1100" dirty="0">
                <a:solidFill>
                  <a:srgbClr val="000000"/>
                </a:solidFill>
                <a:ea typeface="Calibri"/>
                <a:cs typeface="Calibri"/>
              </a:rPr>
              <a:t>-related enterprises are present, visible and growing in our community.</a:t>
            </a:r>
            <a:endParaRPr lang="en-US" sz="1100" dirty="0"/>
          </a:p>
        </p:txBody>
      </p:sp>
      <p:sp>
        <p:nvSpPr>
          <p:cNvPr id="6" name="TextBox 5"/>
          <p:cNvSpPr txBox="1"/>
          <p:nvPr/>
        </p:nvSpPr>
        <p:spPr>
          <a:xfrm>
            <a:off x="5357249" y="1762629"/>
            <a:ext cx="1854490" cy="938719"/>
          </a:xfrm>
          <a:prstGeom prst="rect">
            <a:avLst/>
          </a:prstGeom>
          <a:solidFill>
            <a:srgbClr val="FFFFCC">
              <a:alpha val="43922"/>
            </a:srgbClr>
          </a:solidFill>
          <a:ln w="28575" cmpd="sng">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#2:  </a:t>
            </a:r>
            <a:r>
              <a:rPr lang="en-US" sz="1100" dirty="0">
                <a:solidFill>
                  <a:srgbClr val="000000"/>
                </a:solidFill>
                <a:ea typeface="Calibri"/>
                <a:cs typeface="Calibri"/>
              </a:rPr>
              <a:t> The land resources necessary to attract, and keep, agricultural enterprises in Our Town are available and affordable.</a:t>
            </a:r>
            <a:endParaRPr lang="en-US" sz="1100" dirty="0"/>
          </a:p>
        </p:txBody>
      </p:sp>
      <p:sp>
        <p:nvSpPr>
          <p:cNvPr id="7" name="TextBox 6"/>
          <p:cNvSpPr txBox="1"/>
          <p:nvPr/>
        </p:nvSpPr>
        <p:spPr>
          <a:xfrm>
            <a:off x="6292732" y="3241161"/>
            <a:ext cx="1854490" cy="1107996"/>
          </a:xfrm>
          <a:prstGeom prst="rect">
            <a:avLst/>
          </a:prstGeom>
          <a:solidFill>
            <a:schemeClr val="accent5">
              <a:lumMod val="50000"/>
              <a:alpha val="64000"/>
            </a:schemeClr>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solidFill>
                  <a:schemeClr val="tx1"/>
                </a:solidFill>
                <a:latin typeface="+mj-lt"/>
              </a:rPr>
              <a:t>#3:  </a:t>
            </a:r>
            <a:r>
              <a:rPr lang="en-US" sz="1100" dirty="0">
                <a:solidFill>
                  <a:schemeClr val="tx1"/>
                </a:solidFill>
                <a:latin typeface="+mj-lt"/>
                <a:ea typeface="Calibri"/>
                <a:cs typeface="Calibri"/>
              </a:rPr>
              <a:t> </a:t>
            </a:r>
            <a:r>
              <a:rPr lang="en-US" sz="1100" b="0" i="0" dirty="0">
                <a:solidFill>
                  <a:schemeClr val="tx1"/>
                </a:solidFill>
                <a:latin typeface="+mj-lt"/>
                <a:ea typeface="Lucida Grande"/>
                <a:cs typeface="Lucida Grande"/>
              </a:rPr>
              <a:t>Better understanding of agricultural issues by municipal employees, elected officials, and Town committees and commissions.</a:t>
            </a:r>
            <a:endParaRPr lang="en-US" sz="1100" dirty="0">
              <a:solidFill>
                <a:schemeClr val="tx1"/>
              </a:solidFill>
              <a:latin typeface="+mj-lt"/>
            </a:endParaRPr>
          </a:p>
        </p:txBody>
      </p:sp>
      <p:sp>
        <p:nvSpPr>
          <p:cNvPr id="8" name="TextBox 7"/>
          <p:cNvSpPr txBox="1"/>
          <p:nvPr/>
        </p:nvSpPr>
        <p:spPr>
          <a:xfrm>
            <a:off x="6112045" y="4927182"/>
            <a:ext cx="1854490" cy="769441"/>
          </a:xfrm>
          <a:prstGeom prst="rect">
            <a:avLst/>
          </a:prstGeom>
          <a:solidFill>
            <a:srgbClr val="FF1BB5">
              <a:alpha val="43922"/>
            </a:srgbClr>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#4: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Producers and residents share the identify of Our Town as an agriculture community.</a:t>
            </a:r>
            <a:endParaRPr lang="en-US" sz="1100" dirty="0">
              <a:latin typeface="+mj-lt"/>
            </a:endParaRPr>
          </a:p>
        </p:txBody>
      </p:sp>
      <p:sp>
        <p:nvSpPr>
          <p:cNvPr id="9" name="TextBox 8"/>
          <p:cNvSpPr txBox="1"/>
          <p:nvPr/>
        </p:nvSpPr>
        <p:spPr>
          <a:xfrm>
            <a:off x="4154811" y="5795694"/>
            <a:ext cx="1854490" cy="600164"/>
          </a:xfrm>
          <a:prstGeom prst="rect">
            <a:avLst/>
          </a:prstGeom>
          <a:solidFill>
            <a:srgbClr val="FFFFCC">
              <a:alpha val="43922"/>
            </a:srgbClr>
          </a:solidFill>
          <a:ln w="28575" cmpd="sng">
            <a:solidFill>
              <a:srgbClr val="008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#5: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Our Town is realistically (viable) attractive as a place to farm.</a:t>
            </a:r>
            <a:endParaRPr lang="en-US" sz="1100" dirty="0">
              <a:latin typeface="+mj-lt"/>
            </a:endParaRPr>
          </a:p>
        </p:txBody>
      </p:sp>
      <p:sp>
        <p:nvSpPr>
          <p:cNvPr id="10" name="TextBox 9"/>
          <p:cNvSpPr txBox="1"/>
          <p:nvPr/>
        </p:nvSpPr>
        <p:spPr>
          <a:xfrm>
            <a:off x="2130584" y="5595324"/>
            <a:ext cx="1854490" cy="769441"/>
          </a:xfrm>
          <a:prstGeom prst="rect">
            <a:avLst/>
          </a:prstGeom>
          <a:solidFill>
            <a:srgbClr val="FFFFCC">
              <a:alpha val="43922"/>
            </a:srgbClr>
          </a:solidFill>
          <a:ln w="28575" cmpd="sng">
            <a:solidFill>
              <a:srgbClr val="FF66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#6: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High-level of commitment from University to Our Town’s vision and agriculture strategy.</a:t>
            </a:r>
            <a:endParaRPr lang="en-US" sz="1100" dirty="0">
              <a:latin typeface="+mj-lt"/>
            </a:endParaRPr>
          </a:p>
        </p:txBody>
      </p:sp>
      <p:sp>
        <p:nvSpPr>
          <p:cNvPr id="11" name="TextBox 10"/>
          <p:cNvSpPr txBox="1"/>
          <p:nvPr/>
        </p:nvSpPr>
        <p:spPr>
          <a:xfrm>
            <a:off x="1104054" y="4513369"/>
            <a:ext cx="1854490" cy="769441"/>
          </a:xfrm>
          <a:prstGeom prst="rect">
            <a:avLst/>
          </a:prstGeom>
          <a:solidFill>
            <a:srgbClr val="FFFFCC">
              <a:alpha val="43922"/>
            </a:srgbClr>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#7:  </a:t>
            </a:r>
            <a:r>
              <a:rPr lang="en-US" sz="1100" dirty="0">
                <a:solidFill>
                  <a:srgbClr val="000000"/>
                </a:solidFill>
                <a:ea typeface="Calibri"/>
                <a:cs typeface="Calibri"/>
              </a:rPr>
              <a:t> </a:t>
            </a:r>
            <a:r>
              <a:rPr lang="en-US" sz="1100" b="0" i="0" dirty="0">
                <a:solidFill>
                  <a:srgbClr val="000000"/>
                </a:solidFill>
                <a:ea typeface="Lucida Grande"/>
                <a:cs typeface="Lucida Grande"/>
              </a:rPr>
              <a:t>The number of functional farms in Our Town remains the same or increases. </a:t>
            </a:r>
            <a:endParaRPr lang="en-US" sz="1100" dirty="0"/>
          </a:p>
        </p:txBody>
      </p:sp>
      <p:sp>
        <p:nvSpPr>
          <p:cNvPr id="13" name="TextBox 12"/>
          <p:cNvSpPr txBox="1"/>
          <p:nvPr/>
        </p:nvSpPr>
        <p:spPr>
          <a:xfrm>
            <a:off x="953444" y="3896997"/>
            <a:ext cx="1854490" cy="430887"/>
          </a:xfrm>
          <a:prstGeom prst="rect">
            <a:avLst/>
          </a:prstGeom>
          <a:solidFill>
            <a:srgbClr val="FFFFCC">
              <a:alpha val="43922"/>
            </a:srgbClr>
          </a:solidFill>
          <a:ln w="28575" cmpd="sng">
            <a:solidFill>
              <a:schemeClr val="accent4">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#8:  </a:t>
            </a:r>
            <a:r>
              <a:rPr lang="en-US" sz="1100" dirty="0">
                <a:solidFill>
                  <a:srgbClr val="000000"/>
                </a:solidFill>
                <a:ea typeface="Calibri"/>
                <a:cs typeface="Calibri"/>
              </a:rPr>
              <a:t> </a:t>
            </a:r>
            <a:r>
              <a:rPr lang="en-US" sz="1100" b="0" i="0" dirty="0">
                <a:solidFill>
                  <a:srgbClr val="000000"/>
                </a:solidFill>
                <a:ea typeface="Lucida Grande"/>
                <a:cs typeface="Lucida Grande"/>
              </a:rPr>
              <a:t>Tax equality for all agricultural enterprises</a:t>
            </a:r>
            <a:endParaRPr lang="en-US" sz="1100" dirty="0"/>
          </a:p>
        </p:txBody>
      </p:sp>
      <p:sp>
        <p:nvSpPr>
          <p:cNvPr id="14" name="TextBox 13"/>
          <p:cNvSpPr txBox="1"/>
          <p:nvPr/>
        </p:nvSpPr>
        <p:spPr>
          <a:xfrm>
            <a:off x="871265" y="3053160"/>
            <a:ext cx="1854490" cy="600164"/>
          </a:xfrm>
          <a:prstGeom prst="rect">
            <a:avLst/>
          </a:prstGeom>
          <a:solidFill>
            <a:srgbClr val="FFFFCC">
              <a:alpha val="43922"/>
            </a:srgbClr>
          </a:solidFill>
          <a:ln w="28575" cmpd="sng">
            <a:solidFill>
              <a:schemeClr val="tx2">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#9:  </a:t>
            </a:r>
            <a:r>
              <a:rPr lang="en-US" sz="1100" dirty="0">
                <a:solidFill>
                  <a:srgbClr val="000000"/>
                </a:solidFill>
                <a:ea typeface="Calibri"/>
                <a:cs typeface="Calibri"/>
              </a:rPr>
              <a:t> </a:t>
            </a:r>
            <a:r>
              <a:rPr lang="en-US" sz="1100" b="0" i="0" dirty="0">
                <a:solidFill>
                  <a:srgbClr val="000000"/>
                </a:solidFill>
                <a:ea typeface="Lucida Grande"/>
                <a:cs typeface="Lucida Grande"/>
              </a:rPr>
              <a:t>Prioritize existing farmland or farmland preservation</a:t>
            </a:r>
            <a:endParaRPr lang="en-US" sz="1100" dirty="0"/>
          </a:p>
        </p:txBody>
      </p:sp>
      <p:sp>
        <p:nvSpPr>
          <p:cNvPr id="15" name="TextBox 14"/>
          <p:cNvSpPr txBox="1"/>
          <p:nvPr/>
        </p:nvSpPr>
        <p:spPr>
          <a:xfrm>
            <a:off x="1203339" y="1762843"/>
            <a:ext cx="1854490" cy="769441"/>
          </a:xfrm>
          <a:prstGeom prst="rect">
            <a:avLst/>
          </a:prstGeom>
          <a:solidFill>
            <a:srgbClr val="FFFFCC">
              <a:alpha val="43922"/>
            </a:srgbClr>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#10: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More coordinated supportive services and complementary agricultural services/enterprises</a:t>
            </a:r>
            <a:endParaRPr lang="en-US" sz="1100" dirty="0">
              <a:latin typeface="+mj-lt"/>
            </a:endParaRPr>
          </a:p>
        </p:txBody>
      </p:sp>
      <p:cxnSp>
        <p:nvCxnSpPr>
          <p:cNvPr id="17" name="Curved Connector 16"/>
          <p:cNvCxnSpPr/>
          <p:nvPr/>
        </p:nvCxnSpPr>
        <p:spPr>
          <a:xfrm>
            <a:off x="4893276" y="2084173"/>
            <a:ext cx="1391217" cy="1373407"/>
          </a:xfrm>
          <a:prstGeom prst="curvedConnector3">
            <a:avLst>
              <a:gd name="adj1" fmla="val 24538"/>
            </a:avLst>
          </a:prstGeom>
          <a:ln w="28575" cmpd="sng">
            <a:solidFill>
              <a:srgbClr val="660066"/>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382530" y="2067697"/>
            <a:ext cx="1233471" cy="3727996"/>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8" idx="1"/>
          </p:cNvCxnSpPr>
          <p:nvPr/>
        </p:nvCxnSpPr>
        <p:spPr>
          <a:xfrm>
            <a:off x="4555524" y="2075935"/>
            <a:ext cx="1556521" cy="3235968"/>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 idx="3"/>
          </p:cNvCxnSpPr>
          <p:nvPr/>
        </p:nvCxnSpPr>
        <p:spPr>
          <a:xfrm flipH="1" flipV="1">
            <a:off x="5082056" y="1676440"/>
            <a:ext cx="275194" cy="616948"/>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914768" y="2710249"/>
            <a:ext cx="197277" cy="2225171"/>
          </a:xfrm>
          <a:prstGeom prst="straightConnector1">
            <a:avLst/>
          </a:prstGeom>
          <a:ln w="28575"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577016" y="2710249"/>
            <a:ext cx="131561" cy="308544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2958545" y="2726724"/>
            <a:ext cx="2758514" cy="2028466"/>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4" idx="2"/>
          </p:cNvCxnSpPr>
          <p:nvPr/>
        </p:nvCxnSpPr>
        <p:spPr>
          <a:xfrm flipH="1">
            <a:off x="2958544" y="2061160"/>
            <a:ext cx="1196267" cy="2452209"/>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7" idx="2"/>
          </p:cNvCxnSpPr>
          <p:nvPr/>
        </p:nvCxnSpPr>
        <p:spPr>
          <a:xfrm>
            <a:off x="7219977" y="4349157"/>
            <a:ext cx="21952" cy="57802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4921684" y="4349578"/>
            <a:ext cx="1594446" cy="144611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3985075" y="4366132"/>
            <a:ext cx="2299419" cy="1229193"/>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0800000">
            <a:off x="5082056" y="1258769"/>
            <a:ext cx="2755760" cy="1957679"/>
          </a:xfrm>
          <a:prstGeom prst="curvedConnector3">
            <a:avLst>
              <a:gd name="adj1" fmla="val -8789"/>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958544" y="4140594"/>
            <a:ext cx="3302806" cy="1099290"/>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 idx="1"/>
            <a:endCxn id="13" idx="3"/>
          </p:cNvCxnSpPr>
          <p:nvPr/>
        </p:nvCxnSpPr>
        <p:spPr>
          <a:xfrm flipH="1">
            <a:off x="2807934" y="3795159"/>
            <a:ext cx="3484798" cy="317282"/>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4" idx="3"/>
          </p:cNvCxnSpPr>
          <p:nvPr/>
        </p:nvCxnSpPr>
        <p:spPr>
          <a:xfrm flipH="1" flipV="1">
            <a:off x="2725755" y="3353242"/>
            <a:ext cx="3579204" cy="475174"/>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043351" y="2685535"/>
            <a:ext cx="586170" cy="530912"/>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stCxn id="8" idx="2"/>
          </p:cNvCxnSpPr>
          <p:nvPr/>
        </p:nvCxnSpPr>
        <p:spPr>
          <a:xfrm flipH="1">
            <a:off x="6009301" y="5696623"/>
            <a:ext cx="1029989" cy="646071"/>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4712043" y="2084173"/>
            <a:ext cx="1400004" cy="2996677"/>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054811" y="2710249"/>
            <a:ext cx="204992" cy="2225173"/>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11" idx="3"/>
          </p:cNvCxnSpPr>
          <p:nvPr/>
        </p:nvCxnSpPr>
        <p:spPr>
          <a:xfrm flipH="1" flipV="1">
            <a:off x="2958544" y="4898090"/>
            <a:ext cx="3153502" cy="804732"/>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flipV="1">
            <a:off x="2807934" y="4279290"/>
            <a:ext cx="3304112" cy="1332005"/>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2725756" y="3742251"/>
            <a:ext cx="3386290" cy="1517444"/>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3057829" y="2651800"/>
            <a:ext cx="3054218" cy="2488835"/>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2958544" y="5080849"/>
            <a:ext cx="1657183" cy="714845"/>
          </a:xfrm>
          <a:prstGeom prst="straightConnector1">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3382615" y="2718486"/>
            <a:ext cx="2128499" cy="2876838"/>
          </a:xfrm>
          <a:prstGeom prst="straightConnector1">
            <a:avLst/>
          </a:prstGeom>
          <a:ln w="28575" cmpd="sng">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a:endCxn id="8" idx="1"/>
          </p:cNvCxnSpPr>
          <p:nvPr/>
        </p:nvCxnSpPr>
        <p:spPr>
          <a:xfrm flipV="1">
            <a:off x="3985075" y="5311903"/>
            <a:ext cx="2126970" cy="382680"/>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2130584" y="5406635"/>
            <a:ext cx="501228" cy="204660"/>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916195" y="2520778"/>
            <a:ext cx="311370" cy="3072704"/>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2631812" y="2084173"/>
            <a:ext cx="1314112" cy="1812825"/>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3" idx="3"/>
          </p:cNvCxnSpPr>
          <p:nvPr/>
        </p:nvCxnSpPr>
        <p:spPr>
          <a:xfrm flipV="1">
            <a:off x="2807934" y="2461981"/>
            <a:ext cx="2567761" cy="1650460"/>
          </a:xfrm>
          <a:prstGeom prst="straightConnector1">
            <a:avLst/>
          </a:prstGeom>
          <a:ln w="28575" cmpd="sng">
            <a:solidFill>
              <a:srgbClr val="CCC1DA"/>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693773" y="4374292"/>
            <a:ext cx="2054333" cy="1421401"/>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13" idx="1"/>
            <a:endCxn id="11" idx="1"/>
          </p:cNvCxnSpPr>
          <p:nvPr/>
        </p:nvCxnSpPr>
        <p:spPr>
          <a:xfrm rot="10800000" flipH="1" flipV="1">
            <a:off x="953444" y="4112440"/>
            <a:ext cx="150610" cy="785649"/>
          </a:xfrm>
          <a:prstGeom prst="curvedConnector3">
            <a:avLst>
              <a:gd name="adj1" fmla="val -151783"/>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flipV="1">
            <a:off x="1104054" y="1424344"/>
            <a:ext cx="2123511" cy="1628816"/>
          </a:xfrm>
          <a:prstGeom prst="curvedConnector3">
            <a:avLst>
              <a:gd name="adj1" fmla="val -985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endCxn id="6" idx="1"/>
          </p:cNvCxnSpPr>
          <p:nvPr/>
        </p:nvCxnSpPr>
        <p:spPr>
          <a:xfrm flipV="1">
            <a:off x="2725755" y="2231989"/>
            <a:ext cx="2631494" cy="1017410"/>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725756" y="3566434"/>
            <a:ext cx="2124969" cy="2229260"/>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4" name="Curved Connector 143"/>
          <p:cNvCxnSpPr>
            <a:stCxn id="14" idx="1"/>
          </p:cNvCxnSpPr>
          <p:nvPr/>
        </p:nvCxnSpPr>
        <p:spPr>
          <a:xfrm rot="10800000" flipH="1" flipV="1">
            <a:off x="871264" y="3353241"/>
            <a:ext cx="232789" cy="1401947"/>
          </a:xfrm>
          <a:prstGeom prst="curvedConnector4">
            <a:avLst>
              <a:gd name="adj1" fmla="val -98201"/>
              <a:gd name="adj2" fmla="val 60702"/>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 idx="3"/>
          </p:cNvCxnSpPr>
          <p:nvPr/>
        </p:nvCxnSpPr>
        <p:spPr>
          <a:xfrm flipV="1">
            <a:off x="3057829" y="2100649"/>
            <a:ext cx="410301" cy="46915"/>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3043456" y="2522178"/>
            <a:ext cx="2288410" cy="3287347"/>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2693773" y="2529016"/>
            <a:ext cx="232386" cy="2018521"/>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9" idx="1"/>
          </p:cNvCxnSpPr>
          <p:nvPr/>
        </p:nvCxnSpPr>
        <p:spPr>
          <a:xfrm flipV="1">
            <a:off x="3971566" y="6095775"/>
            <a:ext cx="183245" cy="297682"/>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4" name="Title 1"/>
          <p:cNvSpPr>
            <a:spLocks noGrp="1"/>
          </p:cNvSpPr>
          <p:nvPr>
            <p:ph type="title" idx="4294967295"/>
          </p:nvPr>
        </p:nvSpPr>
        <p:spPr>
          <a:xfrm>
            <a:off x="0" y="274638"/>
            <a:ext cx="8229600" cy="1143000"/>
          </a:xfrm>
        </p:spPr>
        <p:txBody>
          <a:bodyPr/>
          <a:lstStyle/>
          <a:p>
            <a:r>
              <a:rPr lang="en-US" dirty="0"/>
              <a:t>Key Leverage Indicators</a:t>
            </a:r>
          </a:p>
        </p:txBody>
      </p:sp>
      <p:sp>
        <p:nvSpPr>
          <p:cNvPr id="35" name="TextBox 34"/>
          <p:cNvSpPr txBox="1"/>
          <p:nvPr/>
        </p:nvSpPr>
        <p:spPr>
          <a:xfrm>
            <a:off x="8221363" y="3517557"/>
            <a:ext cx="799070" cy="369332"/>
          </a:xfrm>
          <a:prstGeom prst="rect">
            <a:avLst/>
          </a:prstGeom>
          <a:noFill/>
        </p:spPr>
        <p:txBody>
          <a:bodyPr wrap="square" rtlCol="0">
            <a:spAutoFit/>
          </a:bodyPr>
          <a:lstStyle/>
          <a:p>
            <a:r>
              <a:rPr lang="en-US" dirty="0"/>
              <a:t>KLI #1</a:t>
            </a:r>
          </a:p>
        </p:txBody>
      </p:sp>
      <p:sp>
        <p:nvSpPr>
          <p:cNvPr id="79" name="TextBox 78"/>
          <p:cNvSpPr txBox="1"/>
          <p:nvPr/>
        </p:nvSpPr>
        <p:spPr>
          <a:xfrm>
            <a:off x="8011299" y="5119816"/>
            <a:ext cx="799070" cy="369332"/>
          </a:xfrm>
          <a:prstGeom prst="rect">
            <a:avLst/>
          </a:prstGeom>
          <a:noFill/>
        </p:spPr>
        <p:txBody>
          <a:bodyPr wrap="square" rtlCol="0">
            <a:spAutoFit/>
          </a:bodyPr>
          <a:lstStyle/>
          <a:p>
            <a:r>
              <a:rPr lang="en-US" dirty="0"/>
              <a:t>KLI #2</a:t>
            </a:r>
          </a:p>
        </p:txBody>
      </p:sp>
    </p:spTree>
    <p:extLst>
      <p:ext uri="{BB962C8B-B14F-4D97-AF65-F5344CB8AC3E}">
        <p14:creationId xmlns:p14="http://schemas.microsoft.com/office/powerpoint/2010/main" val="10976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5"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83703" y="1297840"/>
            <a:ext cx="1852389" cy="769441"/>
          </a:xfrm>
          <a:prstGeom prst="rect">
            <a:avLst/>
          </a:prstGeom>
          <a:solidFill>
            <a:srgbClr val="FFFFCC">
              <a:alpha val="44000"/>
            </a:srgbClr>
          </a:solidFill>
          <a:ln w="28575" cmpd="sng">
            <a:solidFill>
              <a:srgbClr val="660066"/>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#1:  </a:t>
            </a:r>
            <a:r>
              <a:rPr lang="en-US" sz="1100" dirty="0">
                <a:solidFill>
                  <a:srgbClr val="000000"/>
                </a:solidFill>
                <a:ea typeface="Calibri"/>
                <a:cs typeface="Calibri"/>
              </a:rPr>
              <a:t>More </a:t>
            </a:r>
            <a:r>
              <a:rPr lang="en-US" sz="1100" dirty="0" err="1">
                <a:solidFill>
                  <a:srgbClr val="000000"/>
                </a:solidFill>
                <a:ea typeface="Calibri"/>
                <a:cs typeface="Calibri"/>
              </a:rPr>
              <a:t>ag</a:t>
            </a:r>
            <a:r>
              <a:rPr lang="en-US" sz="1100" dirty="0">
                <a:solidFill>
                  <a:srgbClr val="000000"/>
                </a:solidFill>
                <a:ea typeface="Calibri"/>
                <a:cs typeface="Calibri"/>
              </a:rPr>
              <a:t>-related enterprises are present, visible and growing in our community.</a:t>
            </a:r>
            <a:endParaRPr lang="en-US" sz="1100" dirty="0"/>
          </a:p>
        </p:txBody>
      </p:sp>
      <p:sp>
        <p:nvSpPr>
          <p:cNvPr id="6" name="TextBox 5"/>
          <p:cNvSpPr txBox="1"/>
          <p:nvPr/>
        </p:nvSpPr>
        <p:spPr>
          <a:xfrm>
            <a:off x="5319211" y="1768216"/>
            <a:ext cx="1852389" cy="938719"/>
          </a:xfrm>
          <a:prstGeom prst="rect">
            <a:avLst/>
          </a:prstGeom>
          <a:solidFill>
            <a:srgbClr val="FFFFCC">
              <a:alpha val="44000"/>
            </a:srgbClr>
          </a:solidFill>
          <a:ln w="28575" cmpd="sng">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#2:  </a:t>
            </a:r>
            <a:r>
              <a:rPr lang="en-US" sz="1100" dirty="0">
                <a:solidFill>
                  <a:srgbClr val="000000"/>
                </a:solidFill>
                <a:ea typeface="Calibri"/>
                <a:cs typeface="Calibri"/>
              </a:rPr>
              <a:t> The land resources necessary to attract, and keep, agricultural enterprises in Our Town are available and affordable.</a:t>
            </a:r>
            <a:endParaRPr lang="en-US" sz="1100" dirty="0"/>
          </a:p>
        </p:txBody>
      </p:sp>
      <p:sp>
        <p:nvSpPr>
          <p:cNvPr id="8" name="TextBox 7"/>
          <p:cNvSpPr txBox="1"/>
          <p:nvPr/>
        </p:nvSpPr>
        <p:spPr>
          <a:xfrm>
            <a:off x="6073152" y="4937412"/>
            <a:ext cx="1852389" cy="769441"/>
          </a:xfrm>
          <a:prstGeom prst="rect">
            <a:avLst/>
          </a:prstGeom>
          <a:solidFill>
            <a:srgbClr val="FFFFCC">
              <a:alpha val="44000"/>
            </a:srgbClr>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#4: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Producers and residents share the identify of Our Town as an agriculture community.</a:t>
            </a:r>
            <a:endParaRPr lang="en-US" sz="1100" dirty="0">
              <a:latin typeface="+mj-lt"/>
            </a:endParaRPr>
          </a:p>
        </p:txBody>
      </p:sp>
      <p:sp>
        <p:nvSpPr>
          <p:cNvPr id="9" name="TextBox 8"/>
          <p:cNvSpPr txBox="1"/>
          <p:nvPr/>
        </p:nvSpPr>
        <p:spPr>
          <a:xfrm>
            <a:off x="4118136" y="5796711"/>
            <a:ext cx="1852389" cy="600164"/>
          </a:xfrm>
          <a:prstGeom prst="rect">
            <a:avLst/>
          </a:prstGeom>
          <a:solidFill>
            <a:srgbClr val="FFFFCC">
              <a:alpha val="44000"/>
            </a:srgbClr>
          </a:solidFill>
          <a:ln w="28575" cmpd="sng">
            <a:solidFill>
              <a:srgbClr val="008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#5: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Our Town is realistically (viable) attractive as a place to farm.</a:t>
            </a:r>
            <a:endParaRPr lang="en-US" sz="1100" dirty="0">
              <a:latin typeface="+mj-lt"/>
            </a:endParaRPr>
          </a:p>
        </p:txBody>
      </p:sp>
      <p:sp>
        <p:nvSpPr>
          <p:cNvPr id="10" name="TextBox 9"/>
          <p:cNvSpPr txBox="1"/>
          <p:nvPr/>
        </p:nvSpPr>
        <p:spPr>
          <a:xfrm>
            <a:off x="2096203" y="5596568"/>
            <a:ext cx="1852389" cy="769441"/>
          </a:xfrm>
          <a:prstGeom prst="rect">
            <a:avLst/>
          </a:prstGeom>
          <a:solidFill>
            <a:srgbClr val="FFFFCC">
              <a:alpha val="44000"/>
            </a:srgbClr>
          </a:solidFill>
          <a:ln w="28575" cmpd="sng">
            <a:solidFill>
              <a:srgbClr val="FF66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#6: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High-level of commitment from University to Our Town’s vision and agriculture strategy.</a:t>
            </a:r>
            <a:endParaRPr lang="en-US" sz="1100" dirty="0">
              <a:latin typeface="+mj-lt"/>
            </a:endParaRPr>
          </a:p>
        </p:txBody>
      </p:sp>
      <p:sp>
        <p:nvSpPr>
          <p:cNvPr id="11" name="TextBox 10"/>
          <p:cNvSpPr txBox="1"/>
          <p:nvPr/>
        </p:nvSpPr>
        <p:spPr>
          <a:xfrm>
            <a:off x="1070837" y="4515839"/>
            <a:ext cx="1852389" cy="769441"/>
          </a:xfrm>
          <a:prstGeom prst="rect">
            <a:avLst/>
          </a:prstGeom>
          <a:solidFill>
            <a:srgbClr val="FFFFCC">
              <a:alpha val="44000"/>
            </a:srgbClr>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#7:  </a:t>
            </a:r>
            <a:r>
              <a:rPr lang="en-US" sz="1100" dirty="0">
                <a:solidFill>
                  <a:srgbClr val="000000"/>
                </a:solidFill>
                <a:ea typeface="Calibri"/>
                <a:cs typeface="Calibri"/>
              </a:rPr>
              <a:t> </a:t>
            </a:r>
            <a:r>
              <a:rPr lang="en-US" sz="1100" b="0" i="0" dirty="0">
                <a:solidFill>
                  <a:srgbClr val="000000"/>
                </a:solidFill>
                <a:ea typeface="Lucida Grande"/>
                <a:cs typeface="Lucida Grande"/>
              </a:rPr>
              <a:t>The number of functional farms in Our Town remains the same or increases. </a:t>
            </a:r>
            <a:endParaRPr lang="en-US" sz="1100" dirty="0"/>
          </a:p>
        </p:txBody>
      </p:sp>
      <p:sp>
        <p:nvSpPr>
          <p:cNvPr id="13" name="TextBox 12"/>
          <p:cNvSpPr txBox="1"/>
          <p:nvPr/>
        </p:nvSpPr>
        <p:spPr>
          <a:xfrm>
            <a:off x="920397" y="3900166"/>
            <a:ext cx="1852389" cy="430887"/>
          </a:xfrm>
          <a:prstGeom prst="rect">
            <a:avLst/>
          </a:prstGeom>
          <a:solidFill>
            <a:srgbClr val="FFFFCC">
              <a:alpha val="44000"/>
            </a:srgbClr>
          </a:solidFill>
          <a:ln w="28575" cmpd="sng">
            <a:solidFill>
              <a:schemeClr val="accent4">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#8:  </a:t>
            </a:r>
            <a:r>
              <a:rPr lang="en-US" sz="1100" dirty="0">
                <a:solidFill>
                  <a:srgbClr val="000000"/>
                </a:solidFill>
                <a:ea typeface="Calibri"/>
                <a:cs typeface="Calibri"/>
              </a:rPr>
              <a:t> </a:t>
            </a:r>
            <a:r>
              <a:rPr lang="en-US" sz="1100" b="0" i="0" dirty="0">
                <a:solidFill>
                  <a:srgbClr val="000000"/>
                </a:solidFill>
                <a:ea typeface="Lucida Grande"/>
                <a:cs typeface="Lucida Grande"/>
              </a:rPr>
              <a:t>Tax equality for all agricultural enterprises</a:t>
            </a:r>
            <a:endParaRPr lang="en-US" sz="1100" dirty="0"/>
          </a:p>
        </p:txBody>
      </p:sp>
      <p:sp>
        <p:nvSpPr>
          <p:cNvPr id="14" name="TextBox 13"/>
          <p:cNvSpPr txBox="1"/>
          <p:nvPr/>
        </p:nvSpPr>
        <p:spPr>
          <a:xfrm>
            <a:off x="838311" y="3057285"/>
            <a:ext cx="1852389" cy="600164"/>
          </a:xfrm>
          <a:prstGeom prst="rect">
            <a:avLst/>
          </a:prstGeom>
          <a:solidFill>
            <a:srgbClr val="FFFFCC">
              <a:alpha val="44000"/>
            </a:srgbClr>
          </a:solidFill>
          <a:ln w="28575" cmpd="sng">
            <a:solidFill>
              <a:schemeClr val="tx2">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#9:  </a:t>
            </a:r>
            <a:r>
              <a:rPr lang="en-US" sz="1100" dirty="0">
                <a:solidFill>
                  <a:srgbClr val="000000"/>
                </a:solidFill>
                <a:ea typeface="Calibri"/>
                <a:cs typeface="Calibri"/>
              </a:rPr>
              <a:t> </a:t>
            </a:r>
            <a:r>
              <a:rPr lang="en-US" sz="1100" b="0" i="0" dirty="0">
                <a:solidFill>
                  <a:srgbClr val="000000"/>
                </a:solidFill>
                <a:ea typeface="Lucida Grande"/>
                <a:cs typeface="Lucida Grande"/>
              </a:rPr>
              <a:t>Prioritize existing farmland or farmland preservation</a:t>
            </a:r>
            <a:endParaRPr lang="en-US" sz="1100" dirty="0"/>
          </a:p>
        </p:txBody>
      </p:sp>
      <p:sp>
        <p:nvSpPr>
          <p:cNvPr id="15" name="TextBox 14"/>
          <p:cNvSpPr txBox="1"/>
          <p:nvPr/>
        </p:nvSpPr>
        <p:spPr>
          <a:xfrm>
            <a:off x="1170009" y="1768430"/>
            <a:ext cx="1852389" cy="769441"/>
          </a:xfrm>
          <a:prstGeom prst="rect">
            <a:avLst/>
          </a:prstGeom>
          <a:solidFill>
            <a:srgbClr val="FFFFCC">
              <a:alpha val="44000"/>
            </a:srgbClr>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#10: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More coordinated supportive services and complementary agricultural services/enterprises</a:t>
            </a:r>
            <a:endParaRPr lang="en-US" sz="1100" dirty="0">
              <a:latin typeface="+mj-lt"/>
            </a:endParaRPr>
          </a:p>
        </p:txBody>
      </p:sp>
      <p:cxnSp>
        <p:nvCxnSpPr>
          <p:cNvPr id="60" name="Straight Arrow Connector 59"/>
          <p:cNvCxnSpPr/>
          <p:nvPr/>
        </p:nvCxnSpPr>
        <p:spPr>
          <a:xfrm flipH="1">
            <a:off x="7959647" y="4807400"/>
            <a:ext cx="389964" cy="360672"/>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0800000">
            <a:off x="5044330" y="1297841"/>
            <a:ext cx="2752637" cy="1955461"/>
          </a:xfrm>
          <a:prstGeom prst="curvedConnector3">
            <a:avLst>
              <a:gd name="adj1" fmla="val -8789"/>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4884140" y="4580238"/>
            <a:ext cx="1467233" cy="1216472"/>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3948592" y="4368769"/>
            <a:ext cx="2296813" cy="1227800"/>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923225" y="4143487"/>
            <a:ext cx="3299063" cy="1098045"/>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endCxn id="13" idx="3"/>
          </p:cNvCxnSpPr>
          <p:nvPr/>
        </p:nvCxnSpPr>
        <p:spPr>
          <a:xfrm flipH="1">
            <a:off x="2772786" y="3915021"/>
            <a:ext cx="3472619" cy="200589"/>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4" idx="3"/>
          </p:cNvCxnSpPr>
          <p:nvPr/>
        </p:nvCxnSpPr>
        <p:spPr>
          <a:xfrm flipH="1" flipV="1">
            <a:off x="2690700" y="3357367"/>
            <a:ext cx="3553581" cy="275519"/>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014691" y="2718486"/>
            <a:ext cx="574217" cy="53481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2" name="Title 1"/>
          <p:cNvSpPr>
            <a:spLocks noGrp="1"/>
          </p:cNvSpPr>
          <p:nvPr>
            <p:ph type="title" idx="4294967295"/>
          </p:nvPr>
        </p:nvSpPr>
        <p:spPr>
          <a:xfrm>
            <a:off x="0" y="274638"/>
            <a:ext cx="8229600" cy="1143000"/>
          </a:xfrm>
        </p:spPr>
        <p:txBody>
          <a:bodyPr/>
          <a:lstStyle/>
          <a:p>
            <a:r>
              <a:rPr lang="en-US" dirty="0"/>
              <a:t>Key Leverage Indicator #1</a:t>
            </a:r>
          </a:p>
        </p:txBody>
      </p:sp>
      <p:sp>
        <p:nvSpPr>
          <p:cNvPr id="43" name="TextBox 42"/>
          <p:cNvSpPr txBox="1"/>
          <p:nvPr/>
        </p:nvSpPr>
        <p:spPr>
          <a:xfrm>
            <a:off x="6237167" y="3236825"/>
            <a:ext cx="2527892" cy="1569660"/>
          </a:xfrm>
          <a:prstGeom prst="rect">
            <a:avLst/>
          </a:prstGeom>
          <a:solidFill>
            <a:schemeClr val="accent5">
              <a:lumMod val="50000"/>
            </a:schemeClr>
          </a:solidFill>
          <a:ln w="28575" cmpd="sng">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dirty="0">
                <a:solidFill>
                  <a:schemeClr val="bg1"/>
                </a:solidFill>
                <a:latin typeface="+mj-lt"/>
              </a:rPr>
              <a:t>#3:  </a:t>
            </a:r>
            <a:r>
              <a:rPr lang="en-US" sz="1600" dirty="0">
                <a:solidFill>
                  <a:schemeClr val="bg1"/>
                </a:solidFill>
                <a:latin typeface="+mj-lt"/>
                <a:ea typeface="Calibri"/>
                <a:cs typeface="Calibri"/>
              </a:rPr>
              <a:t> </a:t>
            </a:r>
            <a:r>
              <a:rPr lang="en-US" sz="1600" b="0" i="0" dirty="0">
                <a:solidFill>
                  <a:schemeClr val="bg1"/>
                </a:solidFill>
                <a:latin typeface="+mj-lt"/>
                <a:ea typeface="Lucida Grande"/>
                <a:cs typeface="Lucida Grande"/>
              </a:rPr>
              <a:t>Better understanding of agricultural issues by municipal employees, elected officials, and Town committees and commissions.</a:t>
            </a:r>
            <a:endParaRPr lang="en-US" sz="1600" dirty="0">
              <a:solidFill>
                <a:schemeClr val="bg1"/>
              </a:solidFill>
              <a:latin typeface="+mj-lt"/>
            </a:endParaRPr>
          </a:p>
        </p:txBody>
      </p:sp>
      <p:sp>
        <p:nvSpPr>
          <p:cNvPr id="20" name="Rectangle 19"/>
          <p:cNvSpPr/>
          <p:nvPr/>
        </p:nvSpPr>
        <p:spPr>
          <a:xfrm>
            <a:off x="3179806" y="1301578"/>
            <a:ext cx="1869990" cy="766119"/>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309287" y="1767016"/>
            <a:ext cx="1874108" cy="934995"/>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a:off x="6075405" y="4938584"/>
            <a:ext cx="1849395" cy="766119"/>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a:off x="4114800" y="5807675"/>
            <a:ext cx="1841158" cy="589006"/>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2096530" y="5605848"/>
            <a:ext cx="1841157" cy="766119"/>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1070919" y="4526691"/>
            <a:ext cx="1857632" cy="766119"/>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926757" y="3900616"/>
            <a:ext cx="1832920" cy="440725"/>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827902" y="3043881"/>
            <a:ext cx="1878227" cy="605481"/>
          </a:xfrm>
          <a:prstGeom prst="rect">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5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249"/>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249"/>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249"/>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249"/>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6" grpId="0" animBg="1"/>
      <p:bldP spid="47" grpId="0" animBg="1"/>
      <p:bldP spid="48" grpId="0" animBg="1"/>
      <p:bldP spid="49" grpId="0" animBg="1"/>
      <p:bldP spid="50" grpId="0" animBg="1"/>
      <p:bldP spid="51" grpId="0" animBg="1"/>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F485A-FC8E-FBC0-90FB-F69A09F3A3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609600"/>
            <a:ext cx="8743950" cy="4918469"/>
          </a:xfrm>
          <a:prstGeom prst="rect">
            <a:avLst/>
          </a:prstGeom>
        </p:spPr>
      </p:pic>
    </p:spTree>
    <p:extLst>
      <p:ext uri="{BB962C8B-B14F-4D97-AF65-F5344CB8AC3E}">
        <p14:creationId xmlns:p14="http://schemas.microsoft.com/office/powerpoint/2010/main" val="146409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1941" y="1297840"/>
            <a:ext cx="1852389" cy="769441"/>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#1:  </a:t>
            </a:r>
            <a:r>
              <a:rPr lang="en-US" sz="1100" dirty="0">
                <a:solidFill>
                  <a:srgbClr val="000000"/>
                </a:solidFill>
                <a:ea typeface="Calibri"/>
                <a:cs typeface="Calibri"/>
              </a:rPr>
              <a:t>More </a:t>
            </a:r>
            <a:r>
              <a:rPr lang="en-US" sz="1100" dirty="0" err="1">
                <a:solidFill>
                  <a:srgbClr val="000000"/>
                </a:solidFill>
                <a:ea typeface="Calibri"/>
                <a:cs typeface="Calibri"/>
              </a:rPr>
              <a:t>ag</a:t>
            </a:r>
            <a:r>
              <a:rPr lang="en-US" sz="1100" dirty="0">
                <a:solidFill>
                  <a:srgbClr val="000000"/>
                </a:solidFill>
                <a:ea typeface="Calibri"/>
                <a:cs typeface="Calibri"/>
              </a:rPr>
              <a:t>-related enterprises are present, visible and growing in our community.</a:t>
            </a:r>
            <a:endParaRPr lang="en-US" sz="1100" dirty="0"/>
          </a:p>
        </p:txBody>
      </p:sp>
      <p:sp>
        <p:nvSpPr>
          <p:cNvPr id="6" name="TextBox 5"/>
          <p:cNvSpPr txBox="1"/>
          <p:nvPr/>
        </p:nvSpPr>
        <p:spPr>
          <a:xfrm>
            <a:off x="5319211" y="1768216"/>
            <a:ext cx="1852389" cy="938719"/>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#2:  </a:t>
            </a:r>
            <a:r>
              <a:rPr lang="en-US" sz="1100" dirty="0">
                <a:solidFill>
                  <a:srgbClr val="000000"/>
                </a:solidFill>
                <a:ea typeface="Calibri"/>
                <a:cs typeface="Calibri"/>
              </a:rPr>
              <a:t> The land resources necessary to attract, and keep, agricultural enterprises in Our Town are available and affordable.</a:t>
            </a:r>
            <a:endParaRPr lang="en-US" sz="1100" dirty="0"/>
          </a:p>
        </p:txBody>
      </p:sp>
      <p:sp>
        <p:nvSpPr>
          <p:cNvPr id="7" name="TextBox 6"/>
          <p:cNvSpPr txBox="1"/>
          <p:nvPr/>
        </p:nvSpPr>
        <p:spPr>
          <a:xfrm>
            <a:off x="6237167" y="3236825"/>
            <a:ext cx="2527892" cy="1169551"/>
          </a:xfrm>
          <a:prstGeom prst="rect">
            <a:avLst/>
          </a:prstGeom>
          <a:solidFill>
            <a:schemeClr val="accent5">
              <a:lumMod val="50000"/>
            </a:schemeClr>
          </a:solidFill>
          <a:ln w="28575" cmpd="sng">
            <a:solidFill>
              <a:schemeClr val="accent5">
                <a:lumMod val="5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bg1"/>
                </a:solidFill>
                <a:latin typeface="+mj-lt"/>
              </a:rPr>
              <a:t>#3:  </a:t>
            </a:r>
            <a:r>
              <a:rPr lang="en-US" sz="1400" dirty="0">
                <a:solidFill>
                  <a:schemeClr val="bg1"/>
                </a:solidFill>
                <a:latin typeface="+mj-lt"/>
                <a:ea typeface="Calibri"/>
                <a:cs typeface="Calibri"/>
              </a:rPr>
              <a:t> </a:t>
            </a:r>
            <a:r>
              <a:rPr lang="en-US" sz="1400" b="0" i="0" dirty="0">
                <a:solidFill>
                  <a:schemeClr val="bg1"/>
                </a:solidFill>
                <a:latin typeface="+mj-lt"/>
                <a:ea typeface="Lucida Grande"/>
                <a:cs typeface="Lucida Grande"/>
              </a:rPr>
              <a:t>Better understanding of agricultural issues by municipal employees, elected officials, and Town committees and commissions.</a:t>
            </a:r>
            <a:endParaRPr lang="en-US" sz="1400" dirty="0">
              <a:solidFill>
                <a:schemeClr val="bg1"/>
              </a:solidFill>
              <a:latin typeface="+mj-lt"/>
            </a:endParaRPr>
          </a:p>
        </p:txBody>
      </p:sp>
      <p:sp>
        <p:nvSpPr>
          <p:cNvPr id="8" name="TextBox 7"/>
          <p:cNvSpPr txBox="1"/>
          <p:nvPr/>
        </p:nvSpPr>
        <p:spPr>
          <a:xfrm>
            <a:off x="6073152" y="4937412"/>
            <a:ext cx="2683670" cy="738664"/>
          </a:xfrm>
          <a:prstGeom prst="rect">
            <a:avLst/>
          </a:prstGeom>
          <a:solidFill>
            <a:srgbClr val="FFFFCC"/>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rgbClr val="000000"/>
                </a:solidFill>
                <a:latin typeface="+mj-lt"/>
              </a:rPr>
              <a:t>#4:  </a:t>
            </a:r>
            <a:r>
              <a:rPr lang="en-US" sz="1400" dirty="0">
                <a:solidFill>
                  <a:srgbClr val="000000"/>
                </a:solidFill>
                <a:latin typeface="+mj-lt"/>
                <a:ea typeface="Calibri"/>
                <a:cs typeface="Calibri"/>
              </a:rPr>
              <a:t> </a:t>
            </a:r>
            <a:r>
              <a:rPr lang="en-US" sz="1400" b="0" i="0" dirty="0">
                <a:solidFill>
                  <a:srgbClr val="000000"/>
                </a:solidFill>
                <a:latin typeface="+mj-lt"/>
                <a:ea typeface="Lucida Grande"/>
                <a:cs typeface="Lucida Grande"/>
              </a:rPr>
              <a:t>Producers and residents share the identify of Our Town as an agriculture community.</a:t>
            </a:r>
            <a:endParaRPr lang="en-US" sz="1400" dirty="0">
              <a:solidFill>
                <a:srgbClr val="000000"/>
              </a:solidFill>
              <a:latin typeface="+mj-lt"/>
            </a:endParaRPr>
          </a:p>
        </p:txBody>
      </p:sp>
      <p:sp>
        <p:nvSpPr>
          <p:cNvPr id="9" name="TextBox 8"/>
          <p:cNvSpPr txBox="1"/>
          <p:nvPr/>
        </p:nvSpPr>
        <p:spPr>
          <a:xfrm>
            <a:off x="4118136" y="5796711"/>
            <a:ext cx="1852389" cy="600164"/>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#5: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Our Town is realistically (viable) attractive as a place to farm.</a:t>
            </a:r>
            <a:endParaRPr lang="en-US" sz="1100" dirty="0">
              <a:latin typeface="+mj-lt"/>
            </a:endParaRPr>
          </a:p>
        </p:txBody>
      </p:sp>
      <p:sp>
        <p:nvSpPr>
          <p:cNvPr id="10" name="TextBox 9"/>
          <p:cNvSpPr txBox="1"/>
          <p:nvPr/>
        </p:nvSpPr>
        <p:spPr>
          <a:xfrm>
            <a:off x="2096203" y="5596568"/>
            <a:ext cx="1852389" cy="769441"/>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#6: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High-level of commitment from University to Our Town’s vision and agriculture strategy.</a:t>
            </a:r>
            <a:endParaRPr lang="en-US" sz="1100" dirty="0">
              <a:latin typeface="+mj-lt"/>
            </a:endParaRPr>
          </a:p>
        </p:txBody>
      </p:sp>
      <p:sp>
        <p:nvSpPr>
          <p:cNvPr id="11" name="TextBox 10"/>
          <p:cNvSpPr txBox="1"/>
          <p:nvPr/>
        </p:nvSpPr>
        <p:spPr>
          <a:xfrm>
            <a:off x="1070837" y="4515839"/>
            <a:ext cx="1852389" cy="769441"/>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#7:  </a:t>
            </a:r>
            <a:r>
              <a:rPr lang="en-US" sz="1100" dirty="0">
                <a:solidFill>
                  <a:srgbClr val="000000"/>
                </a:solidFill>
                <a:ea typeface="Calibri"/>
                <a:cs typeface="Calibri"/>
              </a:rPr>
              <a:t> </a:t>
            </a:r>
            <a:r>
              <a:rPr lang="en-US" sz="1100" b="0" i="0" dirty="0">
                <a:solidFill>
                  <a:srgbClr val="000000"/>
                </a:solidFill>
                <a:ea typeface="Lucida Grande"/>
                <a:cs typeface="Lucida Grande"/>
              </a:rPr>
              <a:t>The number of functional farms in Our Town remains the same or increases. </a:t>
            </a:r>
            <a:endParaRPr lang="en-US" sz="1100" dirty="0"/>
          </a:p>
        </p:txBody>
      </p:sp>
      <p:sp>
        <p:nvSpPr>
          <p:cNvPr id="13" name="TextBox 12"/>
          <p:cNvSpPr txBox="1"/>
          <p:nvPr/>
        </p:nvSpPr>
        <p:spPr>
          <a:xfrm>
            <a:off x="920397" y="3900166"/>
            <a:ext cx="1852389" cy="430887"/>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#8:  </a:t>
            </a:r>
            <a:r>
              <a:rPr lang="en-US" sz="1100" dirty="0">
                <a:solidFill>
                  <a:srgbClr val="000000"/>
                </a:solidFill>
                <a:ea typeface="Calibri"/>
                <a:cs typeface="Calibri"/>
              </a:rPr>
              <a:t> </a:t>
            </a:r>
            <a:r>
              <a:rPr lang="en-US" sz="1100" b="0" i="0" dirty="0">
                <a:solidFill>
                  <a:srgbClr val="000000"/>
                </a:solidFill>
                <a:ea typeface="Lucida Grande"/>
                <a:cs typeface="Lucida Grande"/>
              </a:rPr>
              <a:t>Tax equality for all agricultural enterprises</a:t>
            </a:r>
            <a:endParaRPr lang="en-US" sz="1100" dirty="0"/>
          </a:p>
        </p:txBody>
      </p:sp>
      <p:sp>
        <p:nvSpPr>
          <p:cNvPr id="14" name="TextBox 13"/>
          <p:cNvSpPr txBox="1"/>
          <p:nvPr/>
        </p:nvSpPr>
        <p:spPr>
          <a:xfrm>
            <a:off x="838311" y="3057285"/>
            <a:ext cx="1852389" cy="600164"/>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#9:  </a:t>
            </a:r>
            <a:r>
              <a:rPr lang="en-US" sz="1100" dirty="0">
                <a:solidFill>
                  <a:srgbClr val="000000"/>
                </a:solidFill>
                <a:ea typeface="Calibri"/>
                <a:cs typeface="Calibri"/>
              </a:rPr>
              <a:t> </a:t>
            </a:r>
            <a:r>
              <a:rPr lang="en-US" sz="1100" b="0" i="0" dirty="0">
                <a:solidFill>
                  <a:srgbClr val="000000"/>
                </a:solidFill>
                <a:ea typeface="Lucida Grande"/>
                <a:cs typeface="Lucida Grande"/>
              </a:rPr>
              <a:t>Prioritize existing farmland or farmland preservation</a:t>
            </a:r>
            <a:endParaRPr lang="en-US" sz="1100" dirty="0"/>
          </a:p>
        </p:txBody>
      </p:sp>
      <p:sp>
        <p:nvSpPr>
          <p:cNvPr id="15" name="TextBox 14"/>
          <p:cNvSpPr txBox="1"/>
          <p:nvPr/>
        </p:nvSpPr>
        <p:spPr>
          <a:xfrm>
            <a:off x="1170009" y="1768430"/>
            <a:ext cx="1852389" cy="769441"/>
          </a:xfrm>
          <a:prstGeom prst="rect">
            <a:avLst/>
          </a:prstGeom>
          <a:solidFill>
            <a:srgbClr val="FFFFCC"/>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#10: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More coordinated supportive services and complementary agricultural services/enterprises</a:t>
            </a:r>
            <a:endParaRPr lang="en-US" sz="1100" dirty="0">
              <a:latin typeface="+mj-lt"/>
            </a:endParaRPr>
          </a:p>
        </p:txBody>
      </p:sp>
      <p:cxnSp>
        <p:nvCxnSpPr>
          <p:cNvPr id="60" name="Straight Arrow Connector 59"/>
          <p:cNvCxnSpPr>
            <a:stCxn id="7" idx="2"/>
          </p:cNvCxnSpPr>
          <p:nvPr/>
        </p:nvCxnSpPr>
        <p:spPr>
          <a:xfrm flipH="1">
            <a:off x="7185289" y="4406376"/>
            <a:ext cx="315824" cy="514560"/>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0800000">
            <a:off x="5044330" y="1297841"/>
            <a:ext cx="2752637" cy="1955461"/>
          </a:xfrm>
          <a:prstGeom prst="curvedConnector3">
            <a:avLst>
              <a:gd name="adj1" fmla="val -8789"/>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4884140" y="4423719"/>
            <a:ext cx="1689655" cy="1372991"/>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3948592" y="4368769"/>
            <a:ext cx="2296813" cy="1227800"/>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923225" y="4143487"/>
            <a:ext cx="3299063" cy="1098045"/>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stCxn id="7" idx="1"/>
            <a:endCxn id="13" idx="3"/>
          </p:cNvCxnSpPr>
          <p:nvPr/>
        </p:nvCxnSpPr>
        <p:spPr>
          <a:xfrm flipH="1">
            <a:off x="2772786" y="3821601"/>
            <a:ext cx="3464381" cy="294009"/>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4" idx="3"/>
          </p:cNvCxnSpPr>
          <p:nvPr/>
        </p:nvCxnSpPr>
        <p:spPr>
          <a:xfrm flipH="1" flipV="1">
            <a:off x="2690700" y="3357367"/>
            <a:ext cx="3528868" cy="481465"/>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014691" y="2718486"/>
            <a:ext cx="574217" cy="53481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52" name="Title 1"/>
          <p:cNvSpPr>
            <a:spLocks noGrp="1"/>
          </p:cNvSpPr>
          <p:nvPr>
            <p:ph type="title" idx="4294967295"/>
          </p:nvPr>
        </p:nvSpPr>
        <p:spPr>
          <a:xfrm>
            <a:off x="0" y="274638"/>
            <a:ext cx="8229600" cy="1143000"/>
          </a:xfrm>
        </p:spPr>
        <p:txBody>
          <a:bodyPr/>
          <a:lstStyle/>
          <a:p>
            <a:r>
              <a:rPr lang="en-US" dirty="0"/>
              <a:t>Key Leverage Indicator #2</a:t>
            </a:r>
          </a:p>
        </p:txBody>
      </p:sp>
      <p:cxnSp>
        <p:nvCxnSpPr>
          <p:cNvPr id="22" name="Straight Arrow Connector 21"/>
          <p:cNvCxnSpPr/>
          <p:nvPr/>
        </p:nvCxnSpPr>
        <p:spPr>
          <a:xfrm flipH="1">
            <a:off x="5970525" y="5675870"/>
            <a:ext cx="1048113" cy="675451"/>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683125" y="2092411"/>
            <a:ext cx="1390029" cy="2990266"/>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5898292" y="2726724"/>
            <a:ext cx="322450" cy="2210690"/>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2923227" y="4900560"/>
            <a:ext cx="3156297" cy="758835"/>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2772786" y="4282025"/>
            <a:ext cx="3298500" cy="1237326"/>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2702011" y="3608173"/>
            <a:ext cx="3371143" cy="1653148"/>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2924432" y="2570205"/>
            <a:ext cx="3148722" cy="2572191"/>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1169773" y="1771135"/>
            <a:ext cx="1853514" cy="766119"/>
          </a:xfrm>
          <a:prstGeom prst="rect">
            <a:avLst/>
          </a:prstGeom>
          <a:noFill/>
          <a:ln w="38100">
            <a:solidFill>
              <a:srgbClr val="FF1BB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extBox 36"/>
          <p:cNvSpPr txBox="1"/>
          <p:nvPr/>
        </p:nvSpPr>
        <p:spPr>
          <a:xfrm>
            <a:off x="6073152" y="4933293"/>
            <a:ext cx="2683670" cy="738664"/>
          </a:xfrm>
          <a:prstGeom prst="rect">
            <a:avLst/>
          </a:prstGeom>
          <a:solidFill>
            <a:srgbClr val="FF1BB5"/>
          </a:solidFill>
          <a:ln w="28575" cmpd="sng">
            <a:solidFill>
              <a:srgbClr val="FF1BB5"/>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b="1" dirty="0">
                <a:solidFill>
                  <a:schemeClr val="bg1"/>
                </a:solidFill>
                <a:latin typeface="+mj-lt"/>
              </a:rPr>
              <a:t>#4:  </a:t>
            </a:r>
            <a:r>
              <a:rPr lang="en-US" sz="1400" b="1" dirty="0">
                <a:solidFill>
                  <a:schemeClr val="bg1"/>
                </a:solidFill>
                <a:latin typeface="+mj-lt"/>
                <a:ea typeface="Calibri"/>
                <a:cs typeface="Calibri"/>
              </a:rPr>
              <a:t> </a:t>
            </a:r>
            <a:r>
              <a:rPr lang="en-US" sz="1400" b="1" i="0" dirty="0">
                <a:solidFill>
                  <a:schemeClr val="bg1"/>
                </a:solidFill>
                <a:latin typeface="+mj-lt"/>
                <a:ea typeface="Lucida Grande"/>
                <a:cs typeface="Lucida Grande"/>
              </a:rPr>
              <a:t>Producers and residents share the identity of Our Town as an agriculture community.</a:t>
            </a:r>
            <a:endParaRPr lang="en-US" sz="1400" b="1" dirty="0">
              <a:solidFill>
                <a:schemeClr val="bg1"/>
              </a:solidFill>
              <a:latin typeface="+mj-lt"/>
            </a:endParaRPr>
          </a:p>
        </p:txBody>
      </p:sp>
    </p:spTree>
    <p:extLst>
      <p:ext uri="{BB962C8B-B14F-4D97-AF65-F5344CB8AC3E}">
        <p14:creationId xmlns:p14="http://schemas.microsoft.com/office/powerpoint/2010/main" val="1875967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5"/>
          <p:cNvSpPr txBox="1"/>
          <p:nvPr/>
        </p:nvSpPr>
        <p:spPr>
          <a:xfrm>
            <a:off x="6288613" y="3237041"/>
            <a:ext cx="1854490" cy="1107996"/>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solidFill>
                  <a:schemeClr val="tx1"/>
                </a:solidFill>
                <a:latin typeface="+mj-lt"/>
              </a:rPr>
              <a:t>#3:  </a:t>
            </a:r>
            <a:r>
              <a:rPr lang="en-US" sz="1100" dirty="0">
                <a:solidFill>
                  <a:schemeClr val="tx1"/>
                </a:solidFill>
                <a:latin typeface="+mj-lt"/>
                <a:ea typeface="Calibri"/>
                <a:cs typeface="Calibri"/>
              </a:rPr>
              <a:t> </a:t>
            </a:r>
            <a:r>
              <a:rPr lang="en-US" sz="1100" b="0" i="0" dirty="0">
                <a:solidFill>
                  <a:schemeClr val="tx1"/>
                </a:solidFill>
                <a:latin typeface="+mj-lt"/>
                <a:ea typeface="Lucida Grande"/>
                <a:cs typeface="Lucida Grande"/>
              </a:rPr>
              <a:t>Better understanding of agricultural issues by municipal employees, elected officials, and Town committees and commissions.</a:t>
            </a:r>
            <a:endParaRPr lang="en-US" sz="1100" dirty="0">
              <a:solidFill>
                <a:schemeClr val="tx1"/>
              </a:solidFill>
              <a:latin typeface="+mj-lt"/>
            </a:endParaRPr>
          </a:p>
        </p:txBody>
      </p:sp>
      <p:sp>
        <p:nvSpPr>
          <p:cNvPr id="77" name="TextBox 76"/>
          <p:cNvSpPr txBox="1"/>
          <p:nvPr/>
        </p:nvSpPr>
        <p:spPr>
          <a:xfrm>
            <a:off x="6107926" y="4931301"/>
            <a:ext cx="1854490" cy="769441"/>
          </a:xfrm>
          <a:prstGeom prst="rect">
            <a:avLst/>
          </a:prstGeom>
          <a:solidFill>
            <a:srgbClr val="FFFFCC"/>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#4: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Producers and residents share the identify of Our Town as an agriculture community.</a:t>
            </a:r>
            <a:endParaRPr lang="en-US" sz="1100" dirty="0">
              <a:latin typeface="+mj-lt"/>
            </a:endParaRPr>
          </a:p>
        </p:txBody>
      </p:sp>
      <p:sp>
        <p:nvSpPr>
          <p:cNvPr id="4" name="TextBox 3"/>
          <p:cNvSpPr txBox="1"/>
          <p:nvPr/>
        </p:nvSpPr>
        <p:spPr>
          <a:xfrm>
            <a:off x="3227566" y="1291719"/>
            <a:ext cx="1854490" cy="769441"/>
          </a:xfrm>
          <a:prstGeom prst="rect">
            <a:avLst/>
          </a:prstGeom>
          <a:solidFill>
            <a:srgbClr val="FFFFCC">
              <a:alpha val="43922"/>
            </a:srgbClr>
          </a:solidFill>
          <a:ln w="28575" cmpd="sng">
            <a:solidFill>
              <a:srgbClr val="660066"/>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#1:  </a:t>
            </a:r>
            <a:r>
              <a:rPr lang="en-US" sz="1100" dirty="0">
                <a:solidFill>
                  <a:srgbClr val="000000"/>
                </a:solidFill>
                <a:ea typeface="Calibri"/>
                <a:cs typeface="Calibri"/>
              </a:rPr>
              <a:t>More </a:t>
            </a:r>
            <a:r>
              <a:rPr lang="en-US" sz="1100" dirty="0" err="1">
                <a:solidFill>
                  <a:srgbClr val="000000"/>
                </a:solidFill>
                <a:ea typeface="Calibri"/>
                <a:cs typeface="Calibri"/>
              </a:rPr>
              <a:t>ag</a:t>
            </a:r>
            <a:r>
              <a:rPr lang="en-US" sz="1100" dirty="0">
                <a:solidFill>
                  <a:srgbClr val="000000"/>
                </a:solidFill>
                <a:ea typeface="Calibri"/>
                <a:cs typeface="Calibri"/>
              </a:rPr>
              <a:t>-related enterprises are present, visible and growing in our community.</a:t>
            </a:r>
            <a:endParaRPr lang="en-US" sz="1100" dirty="0"/>
          </a:p>
        </p:txBody>
      </p:sp>
      <p:sp>
        <p:nvSpPr>
          <p:cNvPr id="6" name="TextBox 5"/>
          <p:cNvSpPr txBox="1"/>
          <p:nvPr/>
        </p:nvSpPr>
        <p:spPr>
          <a:xfrm>
            <a:off x="5357249" y="1762629"/>
            <a:ext cx="1854490" cy="938719"/>
          </a:xfrm>
          <a:prstGeom prst="rect">
            <a:avLst/>
          </a:prstGeom>
          <a:solidFill>
            <a:srgbClr val="FFFFCC">
              <a:alpha val="43922"/>
            </a:srgbClr>
          </a:solidFill>
          <a:ln w="28575" cmpd="sng">
            <a:solidFill>
              <a:schemeClr val="accent5">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#2:  </a:t>
            </a:r>
            <a:r>
              <a:rPr lang="en-US" sz="1100" dirty="0">
                <a:solidFill>
                  <a:srgbClr val="000000"/>
                </a:solidFill>
                <a:ea typeface="Calibri"/>
                <a:cs typeface="Calibri"/>
              </a:rPr>
              <a:t> The land resources necessary to attract, and keep, agricultural enterprises in Our Town are available and affordable.</a:t>
            </a:r>
            <a:endParaRPr lang="en-US" sz="1100" dirty="0"/>
          </a:p>
        </p:txBody>
      </p:sp>
      <p:sp>
        <p:nvSpPr>
          <p:cNvPr id="9" name="TextBox 8"/>
          <p:cNvSpPr txBox="1"/>
          <p:nvPr/>
        </p:nvSpPr>
        <p:spPr>
          <a:xfrm>
            <a:off x="4154811" y="5795694"/>
            <a:ext cx="1854490" cy="600164"/>
          </a:xfrm>
          <a:prstGeom prst="rect">
            <a:avLst/>
          </a:prstGeom>
          <a:solidFill>
            <a:srgbClr val="FFFFCC">
              <a:alpha val="43922"/>
            </a:srgbClr>
          </a:solidFill>
          <a:ln w="28575" cmpd="sng">
            <a:solidFill>
              <a:srgbClr val="008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#5: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Our Town is realistically (viable) attractive as a place to farm.</a:t>
            </a:r>
            <a:endParaRPr lang="en-US" sz="1100" dirty="0">
              <a:latin typeface="+mj-lt"/>
            </a:endParaRPr>
          </a:p>
        </p:txBody>
      </p:sp>
      <p:sp>
        <p:nvSpPr>
          <p:cNvPr id="10" name="TextBox 9"/>
          <p:cNvSpPr txBox="1"/>
          <p:nvPr/>
        </p:nvSpPr>
        <p:spPr>
          <a:xfrm>
            <a:off x="2130584" y="5595324"/>
            <a:ext cx="1854490" cy="769441"/>
          </a:xfrm>
          <a:prstGeom prst="rect">
            <a:avLst/>
          </a:prstGeom>
          <a:solidFill>
            <a:srgbClr val="FFFFCC">
              <a:alpha val="43922"/>
            </a:srgbClr>
          </a:solidFill>
          <a:ln w="28575" cmpd="sng">
            <a:solidFill>
              <a:srgbClr val="FF66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#6: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High-level of commitment from University to Our Town’s vision and agriculture strategy.</a:t>
            </a:r>
            <a:endParaRPr lang="en-US" sz="1100" dirty="0">
              <a:latin typeface="+mj-lt"/>
            </a:endParaRPr>
          </a:p>
        </p:txBody>
      </p:sp>
      <p:sp>
        <p:nvSpPr>
          <p:cNvPr id="11" name="TextBox 10"/>
          <p:cNvSpPr txBox="1"/>
          <p:nvPr/>
        </p:nvSpPr>
        <p:spPr>
          <a:xfrm>
            <a:off x="1104054" y="4513369"/>
            <a:ext cx="1854490" cy="769441"/>
          </a:xfrm>
          <a:prstGeom prst="rect">
            <a:avLst/>
          </a:prstGeom>
          <a:solidFill>
            <a:srgbClr val="FFFFCC">
              <a:alpha val="43922"/>
            </a:srgbClr>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#7:  </a:t>
            </a:r>
            <a:r>
              <a:rPr lang="en-US" sz="1100" dirty="0">
                <a:solidFill>
                  <a:srgbClr val="000000"/>
                </a:solidFill>
                <a:ea typeface="Calibri"/>
                <a:cs typeface="Calibri"/>
              </a:rPr>
              <a:t> </a:t>
            </a:r>
            <a:r>
              <a:rPr lang="en-US" sz="1100" b="0" i="0" dirty="0">
                <a:solidFill>
                  <a:srgbClr val="000000"/>
                </a:solidFill>
                <a:ea typeface="Lucida Grande"/>
                <a:cs typeface="Lucida Grande"/>
              </a:rPr>
              <a:t>The number of functional farms in Our Town remains the same or increases. </a:t>
            </a:r>
            <a:endParaRPr lang="en-US" sz="1100" dirty="0"/>
          </a:p>
        </p:txBody>
      </p:sp>
      <p:sp>
        <p:nvSpPr>
          <p:cNvPr id="13" name="TextBox 12"/>
          <p:cNvSpPr txBox="1"/>
          <p:nvPr/>
        </p:nvSpPr>
        <p:spPr>
          <a:xfrm>
            <a:off x="953444" y="3896997"/>
            <a:ext cx="1854490" cy="430887"/>
          </a:xfrm>
          <a:prstGeom prst="rect">
            <a:avLst/>
          </a:prstGeom>
          <a:solidFill>
            <a:srgbClr val="FFFFCC">
              <a:alpha val="43922"/>
            </a:srgbClr>
          </a:solidFill>
          <a:ln w="28575" cmpd="sng">
            <a:solidFill>
              <a:schemeClr val="accent4">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#8:  </a:t>
            </a:r>
            <a:r>
              <a:rPr lang="en-US" sz="1100" dirty="0">
                <a:solidFill>
                  <a:srgbClr val="000000"/>
                </a:solidFill>
                <a:ea typeface="Calibri"/>
                <a:cs typeface="Calibri"/>
              </a:rPr>
              <a:t> </a:t>
            </a:r>
            <a:r>
              <a:rPr lang="en-US" sz="1100" b="0" i="0" dirty="0">
                <a:solidFill>
                  <a:srgbClr val="000000"/>
                </a:solidFill>
                <a:ea typeface="Lucida Grande"/>
                <a:cs typeface="Lucida Grande"/>
              </a:rPr>
              <a:t>Tax equality for all agricultural enterprises</a:t>
            </a:r>
            <a:endParaRPr lang="en-US" sz="1100" dirty="0"/>
          </a:p>
        </p:txBody>
      </p:sp>
      <p:sp>
        <p:nvSpPr>
          <p:cNvPr id="14" name="TextBox 13"/>
          <p:cNvSpPr txBox="1"/>
          <p:nvPr/>
        </p:nvSpPr>
        <p:spPr>
          <a:xfrm>
            <a:off x="871265" y="3053160"/>
            <a:ext cx="1854490" cy="600164"/>
          </a:xfrm>
          <a:prstGeom prst="rect">
            <a:avLst/>
          </a:prstGeom>
          <a:solidFill>
            <a:srgbClr val="FFFFCC">
              <a:alpha val="43922"/>
            </a:srgbClr>
          </a:solidFill>
          <a:ln w="28575" cmpd="sng">
            <a:solidFill>
              <a:schemeClr val="tx2">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t>#9:  </a:t>
            </a:r>
            <a:r>
              <a:rPr lang="en-US" sz="1100" dirty="0">
                <a:solidFill>
                  <a:srgbClr val="000000"/>
                </a:solidFill>
                <a:ea typeface="Calibri"/>
                <a:cs typeface="Calibri"/>
              </a:rPr>
              <a:t> </a:t>
            </a:r>
            <a:r>
              <a:rPr lang="en-US" sz="1100" b="0" i="0" dirty="0">
                <a:solidFill>
                  <a:srgbClr val="000000"/>
                </a:solidFill>
                <a:ea typeface="Lucida Grande"/>
                <a:cs typeface="Lucida Grande"/>
              </a:rPr>
              <a:t>Prioritize existing farmland or farmland preservation</a:t>
            </a:r>
            <a:endParaRPr lang="en-US" sz="1100" dirty="0"/>
          </a:p>
        </p:txBody>
      </p:sp>
      <p:sp>
        <p:nvSpPr>
          <p:cNvPr id="15" name="TextBox 14"/>
          <p:cNvSpPr txBox="1"/>
          <p:nvPr/>
        </p:nvSpPr>
        <p:spPr>
          <a:xfrm>
            <a:off x="1203339" y="1762843"/>
            <a:ext cx="1854490" cy="769441"/>
          </a:xfrm>
          <a:prstGeom prst="rect">
            <a:avLst/>
          </a:prstGeom>
          <a:solidFill>
            <a:srgbClr val="FFFFCC">
              <a:alpha val="43922"/>
            </a:srgbClr>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latin typeface="+mj-lt"/>
              </a:rPr>
              <a:t>#10:  </a:t>
            </a:r>
            <a:r>
              <a:rPr lang="en-US" sz="1100" dirty="0">
                <a:solidFill>
                  <a:srgbClr val="000000"/>
                </a:solidFill>
                <a:latin typeface="+mj-lt"/>
                <a:ea typeface="Calibri"/>
                <a:cs typeface="Calibri"/>
              </a:rPr>
              <a:t> </a:t>
            </a:r>
            <a:r>
              <a:rPr lang="en-US" sz="1100" b="0" i="0" dirty="0">
                <a:solidFill>
                  <a:srgbClr val="000000"/>
                </a:solidFill>
                <a:latin typeface="+mj-lt"/>
                <a:ea typeface="Lucida Grande"/>
                <a:cs typeface="Lucida Grande"/>
              </a:rPr>
              <a:t>More coordinated supportive services and complementary agricultural services/enterprises</a:t>
            </a:r>
            <a:endParaRPr lang="en-US" sz="1100" dirty="0">
              <a:latin typeface="+mj-lt"/>
            </a:endParaRPr>
          </a:p>
        </p:txBody>
      </p:sp>
      <p:cxnSp>
        <p:nvCxnSpPr>
          <p:cNvPr id="17" name="Curved Connector 16"/>
          <p:cNvCxnSpPr/>
          <p:nvPr/>
        </p:nvCxnSpPr>
        <p:spPr>
          <a:xfrm>
            <a:off x="4893276" y="2084173"/>
            <a:ext cx="1391217" cy="1373407"/>
          </a:xfrm>
          <a:prstGeom prst="curvedConnector3">
            <a:avLst>
              <a:gd name="adj1" fmla="val 24538"/>
            </a:avLst>
          </a:prstGeom>
          <a:ln w="28575" cmpd="sng">
            <a:solidFill>
              <a:srgbClr val="660066"/>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382530" y="2067697"/>
            <a:ext cx="1233471" cy="3727996"/>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4555524" y="2075935"/>
            <a:ext cx="1556521" cy="3235968"/>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endCxn id="4" idx="3"/>
          </p:cNvCxnSpPr>
          <p:nvPr/>
        </p:nvCxnSpPr>
        <p:spPr>
          <a:xfrm flipH="1" flipV="1">
            <a:off x="5082056" y="1676440"/>
            <a:ext cx="275194" cy="616948"/>
          </a:xfrm>
          <a:prstGeom prst="straightConnector1">
            <a:avLst/>
          </a:prstGeom>
          <a:ln w="28575" cmpd="sng">
            <a:solidFill>
              <a:srgbClr val="31859C"/>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914768" y="2710249"/>
            <a:ext cx="197277" cy="2225171"/>
          </a:xfrm>
          <a:prstGeom prst="straightConnector1">
            <a:avLst/>
          </a:prstGeom>
          <a:ln w="28575" cmpd="sng">
            <a:solidFill>
              <a:srgbClr val="31859C"/>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5577016" y="2710249"/>
            <a:ext cx="131561" cy="3085445"/>
          </a:xfrm>
          <a:prstGeom prst="straightConnector1">
            <a:avLst/>
          </a:prstGeom>
          <a:ln w="28575" cmpd="sng">
            <a:solidFill>
              <a:srgbClr val="31859C"/>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2958545" y="2726724"/>
            <a:ext cx="2758514" cy="2028466"/>
          </a:xfrm>
          <a:prstGeom prst="straightConnector1">
            <a:avLst/>
          </a:prstGeom>
          <a:ln w="28575" cmpd="sng">
            <a:solidFill>
              <a:srgbClr val="31859C"/>
            </a:solidFill>
            <a:tailEnd type="arrow"/>
          </a:ln>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p:nvPr/>
        </p:nvCxnSpPr>
        <p:spPr>
          <a:xfrm>
            <a:off x="7219977" y="4349156"/>
            <a:ext cx="21952" cy="578026"/>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H="1">
            <a:off x="4921684" y="4366054"/>
            <a:ext cx="1652111" cy="1429640"/>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3985075" y="4366132"/>
            <a:ext cx="2299419" cy="1229193"/>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7" name="Curved Connector 66"/>
          <p:cNvCxnSpPr/>
          <p:nvPr/>
        </p:nvCxnSpPr>
        <p:spPr>
          <a:xfrm rot="10800000">
            <a:off x="5082056" y="1291720"/>
            <a:ext cx="2755760" cy="1957679"/>
          </a:xfrm>
          <a:prstGeom prst="curvedConnector3">
            <a:avLst>
              <a:gd name="adj1" fmla="val -8789"/>
            </a:avLst>
          </a:prstGeom>
          <a:ln>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a:endCxn id="13" idx="3"/>
          </p:cNvCxnSpPr>
          <p:nvPr/>
        </p:nvCxnSpPr>
        <p:spPr>
          <a:xfrm flipH="1">
            <a:off x="2807934" y="3795158"/>
            <a:ext cx="3484798" cy="317283"/>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endCxn id="14" idx="3"/>
          </p:cNvCxnSpPr>
          <p:nvPr/>
        </p:nvCxnSpPr>
        <p:spPr>
          <a:xfrm flipH="1" flipV="1">
            <a:off x="2725755" y="3353242"/>
            <a:ext cx="3579204" cy="475174"/>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flipV="1">
            <a:off x="7043351" y="2718486"/>
            <a:ext cx="586170" cy="530912"/>
          </a:xfrm>
          <a:prstGeom prst="straightConnector1">
            <a:avLst/>
          </a:prstGeom>
          <a:ln w="28575" cmpd="sng">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H="1">
            <a:off x="6009301" y="5696623"/>
            <a:ext cx="1029989" cy="646071"/>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flipV="1">
            <a:off x="4712043" y="2084173"/>
            <a:ext cx="1400004" cy="2996677"/>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054811" y="2710249"/>
            <a:ext cx="204992" cy="2225173"/>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flipV="1">
            <a:off x="2807934" y="4279290"/>
            <a:ext cx="3304112" cy="1332005"/>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flipH="1" flipV="1">
            <a:off x="2725756" y="3742251"/>
            <a:ext cx="3386290" cy="1517444"/>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94" name="Straight Arrow Connector 93"/>
          <p:cNvCxnSpPr/>
          <p:nvPr/>
        </p:nvCxnSpPr>
        <p:spPr>
          <a:xfrm flipH="1" flipV="1">
            <a:off x="3057829" y="2651800"/>
            <a:ext cx="3054218" cy="2488835"/>
          </a:xfrm>
          <a:prstGeom prst="straightConnector1">
            <a:avLst/>
          </a:prstGeom>
          <a:ln w="28575" cmpd="sng">
            <a:solidFill>
              <a:srgbClr val="FF1BB5"/>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3382615" y="2718486"/>
            <a:ext cx="2128499" cy="2876838"/>
          </a:xfrm>
          <a:prstGeom prst="straightConnector1">
            <a:avLst/>
          </a:prstGeom>
          <a:ln w="28575" cmpd="sng">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01" name="Straight Arrow Connector 100"/>
          <p:cNvCxnSpPr/>
          <p:nvPr/>
        </p:nvCxnSpPr>
        <p:spPr>
          <a:xfrm flipV="1">
            <a:off x="3985075" y="5311903"/>
            <a:ext cx="2126970" cy="382680"/>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V="1">
            <a:off x="2130584" y="5296930"/>
            <a:ext cx="530238" cy="314365"/>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flipH="1" flipV="1">
            <a:off x="2916195" y="2520778"/>
            <a:ext cx="311370" cy="3072704"/>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2631812" y="2084173"/>
            <a:ext cx="1314112" cy="1812825"/>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stCxn id="13" idx="3"/>
          </p:cNvCxnSpPr>
          <p:nvPr/>
        </p:nvCxnSpPr>
        <p:spPr>
          <a:xfrm flipV="1">
            <a:off x="2807934" y="2461981"/>
            <a:ext cx="2567761" cy="1650460"/>
          </a:xfrm>
          <a:prstGeom prst="straightConnector1">
            <a:avLst/>
          </a:prstGeom>
          <a:ln w="28575" cmpd="sng">
            <a:solidFill>
              <a:srgbClr val="CCC1DA"/>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2693773" y="4374292"/>
            <a:ext cx="2054333" cy="1421401"/>
          </a:xfrm>
          <a:prstGeom prst="straightConnector1">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30" name="Curved Connector 129"/>
          <p:cNvCxnSpPr/>
          <p:nvPr/>
        </p:nvCxnSpPr>
        <p:spPr>
          <a:xfrm flipV="1">
            <a:off x="1104054" y="1424344"/>
            <a:ext cx="2123511" cy="1628816"/>
          </a:xfrm>
          <a:prstGeom prst="curvedConnector3">
            <a:avLst>
              <a:gd name="adj1" fmla="val -985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1" name="Straight Arrow Connector 140"/>
          <p:cNvCxnSpPr>
            <a:endCxn id="6" idx="1"/>
          </p:cNvCxnSpPr>
          <p:nvPr/>
        </p:nvCxnSpPr>
        <p:spPr>
          <a:xfrm flipV="1">
            <a:off x="2725755" y="2231989"/>
            <a:ext cx="2631494" cy="1017410"/>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42" name="Straight Arrow Connector 141"/>
          <p:cNvCxnSpPr/>
          <p:nvPr/>
        </p:nvCxnSpPr>
        <p:spPr>
          <a:xfrm>
            <a:off x="2725756" y="3566434"/>
            <a:ext cx="2124969" cy="2229260"/>
          </a:xfrm>
          <a:prstGeom prst="straightConnector1">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64" name="Straight Arrow Connector 163"/>
          <p:cNvCxnSpPr>
            <a:stCxn id="15" idx="3"/>
          </p:cNvCxnSpPr>
          <p:nvPr/>
        </p:nvCxnSpPr>
        <p:spPr>
          <a:xfrm flipV="1">
            <a:off x="3057829" y="2100649"/>
            <a:ext cx="410301" cy="46915"/>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65" name="Straight Arrow Connector 164"/>
          <p:cNvCxnSpPr/>
          <p:nvPr/>
        </p:nvCxnSpPr>
        <p:spPr>
          <a:xfrm>
            <a:off x="3043456" y="2522178"/>
            <a:ext cx="2288410" cy="3287347"/>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2693773" y="2529016"/>
            <a:ext cx="232386" cy="2018521"/>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endCxn id="9" idx="1"/>
          </p:cNvCxnSpPr>
          <p:nvPr/>
        </p:nvCxnSpPr>
        <p:spPr>
          <a:xfrm flipV="1">
            <a:off x="3971566" y="6095775"/>
            <a:ext cx="183245" cy="297682"/>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4" name="Title 1"/>
          <p:cNvSpPr>
            <a:spLocks noGrp="1"/>
          </p:cNvSpPr>
          <p:nvPr>
            <p:ph type="title" idx="4294967295"/>
          </p:nvPr>
        </p:nvSpPr>
        <p:spPr>
          <a:xfrm>
            <a:off x="0" y="274638"/>
            <a:ext cx="8229600" cy="1143000"/>
          </a:xfrm>
        </p:spPr>
        <p:txBody>
          <a:bodyPr/>
          <a:lstStyle/>
          <a:p>
            <a:r>
              <a:rPr lang="en-US" dirty="0"/>
              <a:t>Key Results Indicator</a:t>
            </a:r>
          </a:p>
        </p:txBody>
      </p:sp>
      <p:sp>
        <p:nvSpPr>
          <p:cNvPr id="57" name="TextBox 56"/>
          <p:cNvSpPr txBox="1"/>
          <p:nvPr/>
        </p:nvSpPr>
        <p:spPr>
          <a:xfrm>
            <a:off x="1128584" y="4433461"/>
            <a:ext cx="1853513" cy="830997"/>
          </a:xfrm>
          <a:prstGeom prst="rect">
            <a:avLst/>
          </a:prstGeom>
          <a:solidFill>
            <a:srgbClr val="FFFF00"/>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200" b="1" dirty="0">
                <a:effectLst/>
              </a:rPr>
              <a:t>#7:  </a:t>
            </a:r>
            <a:r>
              <a:rPr lang="en-US" sz="1200" b="1" dirty="0">
                <a:solidFill>
                  <a:srgbClr val="000000"/>
                </a:solidFill>
                <a:effectLst/>
                <a:ea typeface="Calibri"/>
                <a:cs typeface="Calibri"/>
              </a:rPr>
              <a:t> </a:t>
            </a:r>
            <a:r>
              <a:rPr lang="en-US" sz="1200" b="1" i="0" dirty="0">
                <a:solidFill>
                  <a:srgbClr val="000000"/>
                </a:solidFill>
                <a:effectLst/>
                <a:ea typeface="Lucida Grande"/>
                <a:cs typeface="Lucida Grande"/>
              </a:rPr>
              <a:t>The number of functional farms in Our Town remains the same or increases. </a:t>
            </a:r>
            <a:endParaRPr lang="en-US" sz="1200" b="1" dirty="0">
              <a:effectLst/>
            </a:endParaRPr>
          </a:p>
        </p:txBody>
      </p:sp>
      <p:cxnSp>
        <p:nvCxnSpPr>
          <p:cNvPr id="55" name="Straight Arrow Connector 54"/>
          <p:cNvCxnSpPr>
            <a:stCxn id="4" idx="2"/>
          </p:cNvCxnSpPr>
          <p:nvPr/>
        </p:nvCxnSpPr>
        <p:spPr>
          <a:xfrm flipH="1">
            <a:off x="2958544" y="2061160"/>
            <a:ext cx="1196267" cy="2452209"/>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2958544" y="4140594"/>
            <a:ext cx="3302806" cy="1099290"/>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11" idx="3"/>
          </p:cNvCxnSpPr>
          <p:nvPr/>
        </p:nvCxnSpPr>
        <p:spPr>
          <a:xfrm flipH="1" flipV="1">
            <a:off x="2958544" y="4898090"/>
            <a:ext cx="3153502" cy="804732"/>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2958544" y="5080849"/>
            <a:ext cx="1657183" cy="714845"/>
          </a:xfrm>
          <a:prstGeom prst="straightConnector1">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13" idx="1"/>
            <a:endCxn id="11" idx="1"/>
          </p:cNvCxnSpPr>
          <p:nvPr/>
        </p:nvCxnSpPr>
        <p:spPr>
          <a:xfrm rot="10800000" flipH="1" flipV="1">
            <a:off x="953444" y="4112440"/>
            <a:ext cx="150610" cy="785649"/>
          </a:xfrm>
          <a:prstGeom prst="curvedConnector3">
            <a:avLst>
              <a:gd name="adj1" fmla="val -151783"/>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44" name="Curved Connector 143"/>
          <p:cNvCxnSpPr>
            <a:stCxn id="14" idx="1"/>
          </p:cNvCxnSpPr>
          <p:nvPr/>
        </p:nvCxnSpPr>
        <p:spPr>
          <a:xfrm rot="10800000" flipH="1" flipV="1">
            <a:off x="871264" y="3353241"/>
            <a:ext cx="232789" cy="1401947"/>
          </a:xfrm>
          <a:prstGeom prst="curvedConnector4">
            <a:avLst>
              <a:gd name="adj1" fmla="val -98201"/>
              <a:gd name="adj2" fmla="val 60702"/>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56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7013" y="1297840"/>
            <a:ext cx="1852389" cy="769441"/>
          </a:xfrm>
          <a:prstGeom prst="rect">
            <a:avLst/>
          </a:prstGeom>
          <a:solidFill>
            <a:srgbClr val="FFFFCC"/>
          </a:solidFill>
          <a:ln w="28575" cmpd="sng">
            <a:solidFill>
              <a:srgbClr val="660066"/>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rPr>
              <a:t>#1:  </a:t>
            </a:r>
            <a:r>
              <a:rPr lang="en-US" sz="1100" dirty="0">
                <a:solidFill>
                  <a:srgbClr val="000000"/>
                </a:solidFill>
                <a:effectLst/>
                <a:ea typeface="Calibri"/>
                <a:cs typeface="Calibri"/>
              </a:rPr>
              <a:t>More </a:t>
            </a:r>
            <a:r>
              <a:rPr lang="en-US" sz="1100" dirty="0" err="1">
                <a:solidFill>
                  <a:srgbClr val="000000"/>
                </a:solidFill>
                <a:effectLst/>
                <a:ea typeface="Calibri"/>
                <a:cs typeface="Calibri"/>
              </a:rPr>
              <a:t>ag</a:t>
            </a:r>
            <a:r>
              <a:rPr lang="en-US" sz="1100" dirty="0">
                <a:solidFill>
                  <a:srgbClr val="000000"/>
                </a:solidFill>
                <a:effectLst/>
                <a:ea typeface="Calibri"/>
                <a:cs typeface="Calibri"/>
              </a:rPr>
              <a:t>-related enterprises are present, visible and growing in our community.</a:t>
            </a:r>
            <a:endParaRPr lang="en-US" sz="1100" dirty="0">
              <a:effectLst/>
            </a:endParaRPr>
          </a:p>
        </p:txBody>
      </p:sp>
      <p:sp>
        <p:nvSpPr>
          <p:cNvPr id="6" name="TextBox 5"/>
          <p:cNvSpPr txBox="1"/>
          <p:nvPr/>
        </p:nvSpPr>
        <p:spPr>
          <a:xfrm>
            <a:off x="5534283" y="1768216"/>
            <a:ext cx="1852389" cy="938719"/>
          </a:xfrm>
          <a:prstGeom prst="rect">
            <a:avLst/>
          </a:prstGeom>
          <a:solidFill>
            <a:srgbClr val="FFFFCC"/>
          </a:solidFill>
          <a:ln w="28575" cmpd="sng">
            <a:solidFill>
              <a:srgbClr val="FF0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rPr>
              <a:t>#2:  </a:t>
            </a:r>
            <a:r>
              <a:rPr lang="en-US" sz="1100" dirty="0">
                <a:solidFill>
                  <a:srgbClr val="000000"/>
                </a:solidFill>
                <a:effectLst/>
                <a:ea typeface="Calibri"/>
                <a:cs typeface="Calibri"/>
              </a:rPr>
              <a:t> The land resources necessary to attract, and keep, agricultural enterprises in Our Town are available and affordable.</a:t>
            </a:r>
            <a:endParaRPr lang="en-US" sz="1100" dirty="0">
              <a:effectLst/>
            </a:endParaRPr>
          </a:p>
        </p:txBody>
      </p:sp>
      <p:sp>
        <p:nvSpPr>
          <p:cNvPr id="7" name="TextBox 6"/>
          <p:cNvSpPr txBox="1"/>
          <p:nvPr/>
        </p:nvSpPr>
        <p:spPr>
          <a:xfrm>
            <a:off x="6460477" y="3253301"/>
            <a:ext cx="1852389" cy="1107996"/>
          </a:xfrm>
          <a:prstGeom prst="rect">
            <a:avLst/>
          </a:prstGeom>
          <a:solidFill>
            <a:srgbClr val="FFFFCC"/>
          </a:solidFill>
          <a:ln w="28575" cmpd="sng">
            <a:solidFill>
              <a:schemeClr val="accent5">
                <a:lumMod val="5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latin typeface="+mj-lt"/>
              </a:rPr>
              <a:t>#3:  </a:t>
            </a:r>
            <a:r>
              <a:rPr lang="en-US" sz="1100" dirty="0">
                <a:solidFill>
                  <a:srgbClr val="000000"/>
                </a:solidFill>
                <a:effectLst/>
                <a:latin typeface="+mj-lt"/>
                <a:ea typeface="Calibri"/>
                <a:cs typeface="Calibri"/>
              </a:rPr>
              <a:t> </a:t>
            </a:r>
            <a:r>
              <a:rPr lang="en-US" sz="1100" b="0" i="0" dirty="0">
                <a:solidFill>
                  <a:srgbClr val="000000"/>
                </a:solidFill>
                <a:effectLst/>
                <a:latin typeface="+mj-lt"/>
                <a:ea typeface="Lucida Grande"/>
                <a:cs typeface="Lucida Grande"/>
              </a:rPr>
              <a:t>Better understanding of agricultural issues by municipal employees, elected officials, and Town committees and commissions.</a:t>
            </a:r>
            <a:endParaRPr lang="en-US" sz="1100" dirty="0">
              <a:effectLst/>
              <a:latin typeface="+mj-lt"/>
            </a:endParaRPr>
          </a:p>
        </p:txBody>
      </p:sp>
      <p:sp>
        <p:nvSpPr>
          <p:cNvPr id="8" name="TextBox 7"/>
          <p:cNvSpPr txBox="1"/>
          <p:nvPr/>
        </p:nvSpPr>
        <p:spPr>
          <a:xfrm>
            <a:off x="6288224" y="4937412"/>
            <a:ext cx="1852389" cy="769441"/>
          </a:xfrm>
          <a:prstGeom prst="rect">
            <a:avLst/>
          </a:prstGeom>
          <a:solidFill>
            <a:srgbClr val="FFFFCC"/>
          </a:solidFill>
          <a:ln w="28575" cmpd="sng">
            <a:solidFill>
              <a:srgbClr val="FF1BB5"/>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latin typeface="+mj-lt"/>
              </a:rPr>
              <a:t>#4:  </a:t>
            </a:r>
            <a:r>
              <a:rPr lang="en-US" sz="1100" dirty="0">
                <a:solidFill>
                  <a:srgbClr val="000000"/>
                </a:solidFill>
                <a:effectLst/>
                <a:latin typeface="+mj-lt"/>
                <a:ea typeface="Calibri"/>
                <a:cs typeface="Calibri"/>
              </a:rPr>
              <a:t> </a:t>
            </a:r>
            <a:r>
              <a:rPr lang="en-US" sz="1100" b="0" i="0" dirty="0">
                <a:solidFill>
                  <a:srgbClr val="000000"/>
                </a:solidFill>
                <a:effectLst/>
                <a:latin typeface="+mj-lt"/>
                <a:ea typeface="Lucida Grande"/>
                <a:cs typeface="Lucida Grande"/>
              </a:rPr>
              <a:t>Producers and residents share the identify of Our Town as an agriculture community.</a:t>
            </a:r>
            <a:endParaRPr lang="en-US" sz="1100" dirty="0">
              <a:effectLst/>
              <a:latin typeface="+mj-lt"/>
            </a:endParaRPr>
          </a:p>
        </p:txBody>
      </p:sp>
      <p:sp>
        <p:nvSpPr>
          <p:cNvPr id="9" name="TextBox 8"/>
          <p:cNvSpPr txBox="1"/>
          <p:nvPr/>
        </p:nvSpPr>
        <p:spPr>
          <a:xfrm>
            <a:off x="4333208" y="5796711"/>
            <a:ext cx="1852389" cy="600164"/>
          </a:xfrm>
          <a:prstGeom prst="rect">
            <a:avLst/>
          </a:prstGeom>
          <a:solidFill>
            <a:srgbClr val="FFFFCC"/>
          </a:solidFill>
          <a:ln w="28575" cmpd="sng">
            <a:solidFill>
              <a:srgbClr val="0080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latin typeface="+mj-lt"/>
              </a:rPr>
              <a:t>#5:  </a:t>
            </a:r>
            <a:r>
              <a:rPr lang="en-US" sz="1100" dirty="0">
                <a:solidFill>
                  <a:srgbClr val="000000"/>
                </a:solidFill>
                <a:effectLst/>
                <a:latin typeface="+mj-lt"/>
                <a:ea typeface="Calibri"/>
                <a:cs typeface="Calibri"/>
              </a:rPr>
              <a:t> </a:t>
            </a:r>
            <a:r>
              <a:rPr lang="en-US" sz="1100" b="0" i="0" dirty="0">
                <a:solidFill>
                  <a:srgbClr val="000000"/>
                </a:solidFill>
                <a:effectLst/>
                <a:latin typeface="+mj-lt"/>
                <a:ea typeface="Lucida Grande"/>
                <a:cs typeface="Lucida Grande"/>
              </a:rPr>
              <a:t>Our Town </a:t>
            </a:r>
            <a:r>
              <a:rPr lang="en-US" sz="1100" b="0" i="0">
                <a:solidFill>
                  <a:srgbClr val="000000"/>
                </a:solidFill>
                <a:effectLst/>
                <a:latin typeface="+mj-lt"/>
                <a:ea typeface="Lucida Grande"/>
                <a:cs typeface="Lucida Grande"/>
              </a:rPr>
              <a:t>is realistically </a:t>
            </a:r>
            <a:r>
              <a:rPr lang="en-US" sz="1100" b="0" i="0" dirty="0">
                <a:solidFill>
                  <a:srgbClr val="000000"/>
                </a:solidFill>
                <a:effectLst/>
                <a:latin typeface="+mj-lt"/>
                <a:ea typeface="Lucida Grande"/>
                <a:cs typeface="Lucida Grande"/>
              </a:rPr>
              <a:t>(viable) attractive as a place to farm.</a:t>
            </a:r>
            <a:endParaRPr lang="en-US" sz="1100" dirty="0">
              <a:effectLst/>
              <a:latin typeface="+mj-lt"/>
            </a:endParaRPr>
          </a:p>
        </p:txBody>
      </p:sp>
      <p:sp>
        <p:nvSpPr>
          <p:cNvPr id="10" name="TextBox 9"/>
          <p:cNvSpPr txBox="1"/>
          <p:nvPr/>
        </p:nvSpPr>
        <p:spPr>
          <a:xfrm>
            <a:off x="2311275" y="6016706"/>
            <a:ext cx="1852389" cy="769441"/>
          </a:xfrm>
          <a:prstGeom prst="rect">
            <a:avLst/>
          </a:prstGeom>
          <a:solidFill>
            <a:srgbClr val="FFFFCC"/>
          </a:solidFill>
          <a:ln w="28575" cmpd="sng">
            <a:solidFill>
              <a:srgbClr val="FF66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latin typeface="+mj-lt"/>
              </a:rPr>
              <a:t>#6:  </a:t>
            </a:r>
            <a:r>
              <a:rPr lang="en-US" sz="1100" dirty="0">
                <a:solidFill>
                  <a:srgbClr val="000000"/>
                </a:solidFill>
                <a:effectLst/>
                <a:latin typeface="+mj-lt"/>
                <a:ea typeface="Calibri"/>
                <a:cs typeface="Calibri"/>
              </a:rPr>
              <a:t> </a:t>
            </a:r>
            <a:r>
              <a:rPr lang="en-US" sz="1100" b="0" i="0" dirty="0">
                <a:solidFill>
                  <a:srgbClr val="000000"/>
                </a:solidFill>
                <a:effectLst/>
                <a:latin typeface="+mj-lt"/>
                <a:ea typeface="Lucida Grande"/>
                <a:cs typeface="Lucida Grande"/>
              </a:rPr>
              <a:t>High-level of commitment from University to Our Town’s vision and agriculture strategy.</a:t>
            </a:r>
            <a:endParaRPr lang="en-US" sz="1100" dirty="0">
              <a:effectLst/>
              <a:latin typeface="+mj-lt"/>
            </a:endParaRPr>
          </a:p>
        </p:txBody>
      </p:sp>
      <p:sp>
        <p:nvSpPr>
          <p:cNvPr id="11" name="TextBox 10"/>
          <p:cNvSpPr txBox="1"/>
          <p:nvPr/>
        </p:nvSpPr>
        <p:spPr>
          <a:xfrm>
            <a:off x="1285909" y="4515839"/>
            <a:ext cx="1852389" cy="1323439"/>
          </a:xfrm>
          <a:prstGeom prst="rect">
            <a:avLst/>
          </a:prstGeom>
          <a:solidFill>
            <a:srgbClr val="FFFF00"/>
          </a:solidFill>
          <a:ln w="28575" cmpd="sng">
            <a:solidFill>
              <a:srgbClr val="FFFF00"/>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b="1" dirty="0">
                <a:effectLst/>
              </a:rPr>
              <a:t>#7:  </a:t>
            </a:r>
            <a:r>
              <a:rPr lang="en-US" sz="1600" b="1" dirty="0">
                <a:solidFill>
                  <a:srgbClr val="000000"/>
                </a:solidFill>
                <a:effectLst/>
                <a:ea typeface="Calibri"/>
                <a:cs typeface="Calibri"/>
              </a:rPr>
              <a:t> </a:t>
            </a:r>
            <a:r>
              <a:rPr lang="en-US" sz="1600" b="1" i="0" dirty="0">
                <a:solidFill>
                  <a:srgbClr val="000000"/>
                </a:solidFill>
                <a:effectLst/>
                <a:ea typeface="Lucida Grande"/>
                <a:cs typeface="Lucida Grande"/>
              </a:rPr>
              <a:t>The number of functional farms in Our Town remains the same or increases. </a:t>
            </a:r>
            <a:endParaRPr lang="en-US" sz="1600" b="1" dirty="0">
              <a:effectLst/>
            </a:endParaRPr>
          </a:p>
        </p:txBody>
      </p:sp>
      <p:sp>
        <p:nvSpPr>
          <p:cNvPr id="13" name="TextBox 12"/>
          <p:cNvSpPr txBox="1"/>
          <p:nvPr/>
        </p:nvSpPr>
        <p:spPr>
          <a:xfrm>
            <a:off x="1135469" y="3900166"/>
            <a:ext cx="1852389" cy="430887"/>
          </a:xfrm>
          <a:prstGeom prst="rect">
            <a:avLst/>
          </a:prstGeom>
          <a:solidFill>
            <a:srgbClr val="FFFFCC"/>
          </a:solidFill>
          <a:ln w="28575" cmpd="sng">
            <a:solidFill>
              <a:schemeClr val="accent4">
                <a:lumMod val="40000"/>
                <a:lumOff val="60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rPr>
              <a:t>#8:  </a:t>
            </a:r>
            <a:r>
              <a:rPr lang="en-US" sz="1100" dirty="0">
                <a:solidFill>
                  <a:srgbClr val="000000"/>
                </a:solidFill>
                <a:effectLst/>
                <a:ea typeface="Calibri"/>
                <a:cs typeface="Calibri"/>
              </a:rPr>
              <a:t> </a:t>
            </a:r>
            <a:r>
              <a:rPr lang="en-US" sz="1100" b="0" i="0" dirty="0">
                <a:solidFill>
                  <a:srgbClr val="000000"/>
                </a:solidFill>
                <a:effectLst/>
                <a:ea typeface="Lucida Grande"/>
                <a:cs typeface="Lucida Grande"/>
              </a:rPr>
              <a:t>Tax equality for all agricultural enterprises</a:t>
            </a:r>
            <a:endParaRPr lang="en-US" sz="1100" dirty="0">
              <a:effectLst/>
            </a:endParaRPr>
          </a:p>
        </p:txBody>
      </p:sp>
      <p:sp>
        <p:nvSpPr>
          <p:cNvPr id="14" name="TextBox 13"/>
          <p:cNvSpPr txBox="1"/>
          <p:nvPr/>
        </p:nvSpPr>
        <p:spPr>
          <a:xfrm>
            <a:off x="1053383" y="3057285"/>
            <a:ext cx="1852389" cy="600164"/>
          </a:xfrm>
          <a:prstGeom prst="rect">
            <a:avLst/>
          </a:prstGeom>
          <a:solidFill>
            <a:srgbClr val="FFFFCC"/>
          </a:solidFill>
          <a:ln w="28575" cmpd="sng">
            <a:solidFill>
              <a:schemeClr val="tx2">
                <a:lumMod val="75000"/>
              </a:schemeClr>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rPr>
              <a:t>#9:  </a:t>
            </a:r>
            <a:r>
              <a:rPr lang="en-US" sz="1100" dirty="0">
                <a:solidFill>
                  <a:srgbClr val="000000"/>
                </a:solidFill>
                <a:effectLst/>
                <a:ea typeface="Calibri"/>
                <a:cs typeface="Calibri"/>
              </a:rPr>
              <a:t> </a:t>
            </a:r>
            <a:r>
              <a:rPr lang="en-US" sz="1100" b="0" i="0" dirty="0">
                <a:solidFill>
                  <a:srgbClr val="000000"/>
                </a:solidFill>
                <a:effectLst/>
                <a:ea typeface="Lucida Grande"/>
                <a:cs typeface="Lucida Grande"/>
              </a:rPr>
              <a:t>Prioritize existing farmland or farmland preservation</a:t>
            </a:r>
            <a:endParaRPr lang="en-US" sz="1100" dirty="0">
              <a:effectLst/>
            </a:endParaRPr>
          </a:p>
        </p:txBody>
      </p:sp>
      <p:sp>
        <p:nvSpPr>
          <p:cNvPr id="15" name="TextBox 14"/>
          <p:cNvSpPr txBox="1"/>
          <p:nvPr/>
        </p:nvSpPr>
        <p:spPr>
          <a:xfrm>
            <a:off x="1385081" y="1768430"/>
            <a:ext cx="1852389" cy="769441"/>
          </a:xfrm>
          <a:prstGeom prst="rect">
            <a:avLst/>
          </a:prstGeom>
          <a:solidFill>
            <a:srgbClr val="FFFFCC"/>
          </a:solidFill>
          <a:ln w="28575" cmpd="sng">
            <a:solidFill>
              <a:srgbClr val="8EFFBC"/>
            </a:solidFill>
          </a:ln>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100" dirty="0">
                <a:effectLst/>
                <a:latin typeface="+mj-lt"/>
              </a:rPr>
              <a:t>#10:  </a:t>
            </a:r>
            <a:r>
              <a:rPr lang="en-US" sz="1100" dirty="0">
                <a:solidFill>
                  <a:srgbClr val="000000"/>
                </a:solidFill>
                <a:effectLst/>
                <a:latin typeface="+mj-lt"/>
                <a:ea typeface="Calibri"/>
                <a:cs typeface="Calibri"/>
              </a:rPr>
              <a:t> </a:t>
            </a:r>
            <a:r>
              <a:rPr lang="en-US" sz="1100" b="0" i="0" dirty="0">
                <a:solidFill>
                  <a:srgbClr val="000000"/>
                </a:solidFill>
                <a:effectLst/>
                <a:latin typeface="+mj-lt"/>
                <a:ea typeface="Lucida Grande"/>
                <a:cs typeface="Lucida Grande"/>
              </a:rPr>
              <a:t>More coordinated supportive services and complementary agricultural services/enterprises</a:t>
            </a:r>
            <a:endParaRPr lang="en-US" sz="1100" dirty="0">
              <a:effectLst/>
              <a:latin typeface="+mj-lt"/>
            </a:endParaRPr>
          </a:p>
        </p:txBody>
      </p:sp>
      <p:cxnSp>
        <p:nvCxnSpPr>
          <p:cNvPr id="53" name="Straight Arrow Connector 52"/>
          <p:cNvCxnSpPr/>
          <p:nvPr/>
        </p:nvCxnSpPr>
        <p:spPr>
          <a:xfrm flipH="1">
            <a:off x="3138298" y="2734962"/>
            <a:ext cx="2873026" cy="2022425"/>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138298" y="2075935"/>
            <a:ext cx="1279493" cy="2439904"/>
          </a:xfrm>
          <a:prstGeom prst="straightConnector1">
            <a:avLst/>
          </a:prstGeom>
          <a:ln w="28575" cmpd="sng">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a:off x="3146854" y="4143487"/>
            <a:ext cx="3290507" cy="832167"/>
          </a:xfrm>
          <a:prstGeom prst="straightConnector1">
            <a:avLst/>
          </a:prstGeom>
          <a:ln w="28575" cmpd="sng">
            <a:solidFill>
              <a:schemeClr val="accent5">
                <a:lumMod val="50000"/>
              </a:scheme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11" idx="3"/>
          </p:cNvCxnSpPr>
          <p:nvPr/>
        </p:nvCxnSpPr>
        <p:spPr>
          <a:xfrm flipH="1" flipV="1">
            <a:off x="3138298" y="5177559"/>
            <a:ext cx="3149928" cy="526385"/>
          </a:xfrm>
          <a:prstGeom prst="straightConnector1">
            <a:avLst/>
          </a:prstGeom>
          <a:ln w="28575" cmpd="sng">
            <a:solidFill>
              <a:srgbClr val="FF1BB5"/>
            </a:solidFill>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flipH="1" flipV="1">
            <a:off x="3122141" y="5461686"/>
            <a:ext cx="1671462" cy="335026"/>
          </a:xfrm>
          <a:prstGeom prst="straightConnector1">
            <a:avLst/>
          </a:prstGeom>
          <a:ln w="28575"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flipH="1" flipV="1">
            <a:off x="1680519" y="5857103"/>
            <a:ext cx="622518" cy="183787"/>
          </a:xfrm>
          <a:prstGeom prst="straightConnector1">
            <a:avLst/>
          </a:prstGeom>
          <a:ln w="28575" cmpd="sng">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23" name="Curved Connector 122"/>
          <p:cNvCxnSpPr>
            <a:stCxn id="13" idx="1"/>
            <a:endCxn id="11" idx="1"/>
          </p:cNvCxnSpPr>
          <p:nvPr/>
        </p:nvCxnSpPr>
        <p:spPr>
          <a:xfrm rot="10800000" flipH="1" flipV="1">
            <a:off x="1135469" y="4115609"/>
            <a:ext cx="150440" cy="1061949"/>
          </a:xfrm>
          <a:prstGeom prst="curvedConnector3">
            <a:avLst>
              <a:gd name="adj1" fmla="val -151954"/>
            </a:avLst>
          </a:prstGeom>
          <a:ln w="28575" cmpd="sng">
            <a:solidFill>
              <a:srgbClr val="CCC1DA"/>
            </a:solidFill>
            <a:tailEnd type="arrow"/>
          </a:ln>
        </p:spPr>
        <p:style>
          <a:lnRef idx="2">
            <a:schemeClr val="accent1"/>
          </a:lnRef>
          <a:fillRef idx="0">
            <a:schemeClr val="accent1"/>
          </a:fillRef>
          <a:effectRef idx="1">
            <a:schemeClr val="accent1"/>
          </a:effectRef>
          <a:fontRef idx="minor">
            <a:schemeClr val="tx1"/>
          </a:fontRef>
        </p:style>
      </p:cxnSp>
      <p:cxnSp>
        <p:nvCxnSpPr>
          <p:cNvPr id="144" name="Curved Connector 143"/>
          <p:cNvCxnSpPr>
            <a:stCxn id="14" idx="1"/>
          </p:cNvCxnSpPr>
          <p:nvPr/>
        </p:nvCxnSpPr>
        <p:spPr>
          <a:xfrm rot="10800000" flipH="1" flipV="1">
            <a:off x="1053383" y="3357367"/>
            <a:ext cx="232526" cy="1400018"/>
          </a:xfrm>
          <a:prstGeom prst="curvedConnector4">
            <a:avLst>
              <a:gd name="adj1" fmla="val -98312"/>
              <a:gd name="adj2" fmla="val 60717"/>
            </a:avLst>
          </a:prstGeom>
          <a:ln w="28575" cmpd="sng">
            <a:solidFill>
              <a:srgbClr val="17375E"/>
            </a:solidFill>
            <a:tailEnd type="arrow"/>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a:off x="3006941" y="2537254"/>
            <a:ext cx="99007" cy="2012714"/>
          </a:xfrm>
          <a:prstGeom prst="straightConnector1">
            <a:avLst/>
          </a:prstGeom>
          <a:ln w="28575" cmpd="sng">
            <a:solidFill>
              <a:srgbClr val="8EFFBC"/>
            </a:solidFill>
            <a:tailEnd type="arrow"/>
          </a:ln>
        </p:spPr>
        <p:style>
          <a:lnRef idx="2">
            <a:schemeClr val="accent1"/>
          </a:lnRef>
          <a:fillRef idx="0">
            <a:schemeClr val="accent1"/>
          </a:fillRef>
          <a:effectRef idx="1">
            <a:schemeClr val="accent1"/>
          </a:effectRef>
          <a:fontRef idx="minor">
            <a:schemeClr val="tx1"/>
          </a:fontRef>
        </p:style>
      </p:cxnSp>
      <p:sp>
        <p:nvSpPr>
          <p:cNvPr id="52" name="Title 1"/>
          <p:cNvSpPr>
            <a:spLocks noGrp="1"/>
          </p:cNvSpPr>
          <p:nvPr>
            <p:ph type="title" idx="4294967295"/>
          </p:nvPr>
        </p:nvSpPr>
        <p:spPr>
          <a:xfrm>
            <a:off x="0" y="274638"/>
            <a:ext cx="8229600" cy="1143000"/>
          </a:xfrm>
        </p:spPr>
        <p:txBody>
          <a:bodyPr/>
          <a:lstStyle/>
          <a:p>
            <a:r>
              <a:rPr lang="en-US" dirty="0"/>
              <a:t>Key Results Indicator</a:t>
            </a:r>
          </a:p>
        </p:txBody>
      </p:sp>
    </p:spTree>
    <p:extLst>
      <p:ext uri="{BB962C8B-B14F-4D97-AF65-F5344CB8AC3E}">
        <p14:creationId xmlns:p14="http://schemas.microsoft.com/office/powerpoint/2010/main" val="3260209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1687BE9-82F1-6624-47A0-241C5F47CC0B}"/>
              </a:ext>
            </a:extLst>
          </p:cNvPr>
          <p:cNvSpPr>
            <a:spLocks noGrp="1"/>
          </p:cNvSpPr>
          <p:nvPr>
            <p:ph type="title"/>
          </p:nvPr>
        </p:nvSpPr>
        <p:spPr>
          <a:xfrm>
            <a:off x="476250" y="640823"/>
            <a:ext cx="2563994" cy="5583148"/>
          </a:xfrm>
        </p:spPr>
        <p:txBody>
          <a:bodyPr anchor="ctr">
            <a:normAutofit/>
          </a:bodyPr>
          <a:lstStyle/>
          <a:p>
            <a:r>
              <a:rPr lang="en-US" sz="4700"/>
              <a:t>How to Develop Measures</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2">
            <a:extLst>
              <a:ext uri="{FF2B5EF4-FFF2-40B4-BE49-F238E27FC236}">
                <a16:creationId xmlns:a16="http://schemas.microsoft.com/office/drawing/2014/main" id="{77EC91C9-0483-ABF7-6917-2EBF5A8D72BB}"/>
              </a:ext>
            </a:extLst>
          </p:cNvPr>
          <p:cNvGraphicFramePr>
            <a:graphicFrameLocks noGrp="1"/>
          </p:cNvGraphicFramePr>
          <p:nvPr>
            <p:ph idx="1"/>
            <p:extLst>
              <p:ext uri="{D42A27DB-BD31-4B8C-83A1-F6EECF244321}">
                <p14:modId xmlns:p14="http://schemas.microsoft.com/office/powerpoint/2010/main" val="1844101808"/>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780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7AF09-02FE-BD15-E719-63E03DD0B89A}"/>
              </a:ext>
            </a:extLst>
          </p:cNvPr>
          <p:cNvSpPr>
            <a:spLocks noGrp="1"/>
          </p:cNvSpPr>
          <p:nvPr>
            <p:ph type="title"/>
          </p:nvPr>
        </p:nvSpPr>
        <p:spPr>
          <a:xfrm>
            <a:off x="251988" y="1608667"/>
            <a:ext cx="2609621" cy="4501127"/>
          </a:xfrm>
        </p:spPr>
        <p:txBody>
          <a:bodyPr anchor="t">
            <a:normAutofit fontScale="90000"/>
          </a:bodyPr>
          <a:lstStyle/>
          <a:p>
            <a:pPr marL="0" indent="0">
              <a:buNone/>
            </a:pPr>
            <a:r>
              <a:rPr lang="en-US" sz="2800"/>
              <a:t>Key Indicator:</a:t>
            </a:r>
            <a:br>
              <a:rPr lang="en-US" sz="2800"/>
            </a:br>
            <a:br>
              <a:rPr lang="en-US" sz="2800"/>
            </a:br>
            <a:r>
              <a:rPr lang="en-US" sz="2800" u="sng" kern="100">
                <a:effectLst/>
                <a:latin typeface="Aptos" panose="020B0004020202020204" pitchFamily="34" charset="0"/>
                <a:ea typeface="Aptos" panose="020B0004020202020204" pitchFamily="34" charset="0"/>
                <a:cs typeface="Times New Roman" panose="02020603050405020304" pitchFamily="18" charset="0"/>
              </a:rPr>
              <a:t>Better understanding</a:t>
            </a:r>
            <a:r>
              <a:rPr lang="en-US" sz="2800" kern="100">
                <a:effectLst/>
                <a:latin typeface="Aptos" panose="020B0004020202020204" pitchFamily="34" charset="0"/>
                <a:ea typeface="Aptos" panose="020B0004020202020204" pitchFamily="34" charset="0"/>
                <a:cs typeface="Times New Roman" panose="02020603050405020304" pitchFamily="18" charset="0"/>
              </a:rPr>
              <a:t> of </a:t>
            </a:r>
            <a:r>
              <a:rPr lang="en-US" sz="2800" u="sng" kern="100">
                <a:effectLst/>
                <a:latin typeface="Aptos" panose="020B0004020202020204" pitchFamily="34" charset="0"/>
                <a:ea typeface="Aptos" panose="020B0004020202020204" pitchFamily="34" charset="0"/>
                <a:cs typeface="Times New Roman" panose="02020603050405020304" pitchFamily="18" charset="0"/>
              </a:rPr>
              <a:t>agricultural issues</a:t>
            </a:r>
            <a:r>
              <a:rPr lang="en-US" sz="2800" kern="100">
                <a:effectLst/>
                <a:latin typeface="Aptos" panose="020B0004020202020204" pitchFamily="34" charset="0"/>
                <a:ea typeface="Aptos" panose="020B0004020202020204" pitchFamily="34" charset="0"/>
                <a:cs typeface="Times New Roman" panose="02020603050405020304" pitchFamily="18" charset="0"/>
              </a:rPr>
              <a:t> by </a:t>
            </a:r>
            <a:r>
              <a:rPr lang="en-US" sz="2800" u="sng" kern="100">
                <a:effectLst/>
                <a:latin typeface="Aptos" panose="020B0004020202020204" pitchFamily="34" charset="0"/>
                <a:ea typeface="Aptos" panose="020B0004020202020204" pitchFamily="34" charset="0"/>
                <a:cs typeface="Times New Roman" panose="02020603050405020304" pitchFamily="18" charset="0"/>
              </a:rPr>
              <a:t>municipal employees</a:t>
            </a:r>
            <a:r>
              <a:rPr lang="en-US" sz="2800" kern="100">
                <a:effectLst/>
                <a:latin typeface="Aptos" panose="020B0004020202020204" pitchFamily="34" charset="0"/>
                <a:ea typeface="Aptos" panose="020B0004020202020204" pitchFamily="34" charset="0"/>
                <a:cs typeface="Times New Roman" panose="02020603050405020304" pitchFamily="18" charset="0"/>
              </a:rPr>
              <a:t>, </a:t>
            </a:r>
            <a:r>
              <a:rPr lang="en-US" sz="2800" u="sng" kern="100">
                <a:effectLst/>
                <a:latin typeface="Aptos" panose="020B0004020202020204" pitchFamily="34" charset="0"/>
                <a:ea typeface="Aptos" panose="020B0004020202020204" pitchFamily="34" charset="0"/>
                <a:cs typeface="Times New Roman" panose="02020603050405020304" pitchFamily="18" charset="0"/>
              </a:rPr>
              <a:t>elected officials</a:t>
            </a:r>
            <a:r>
              <a:rPr lang="en-US" sz="2800" kern="100">
                <a:effectLst/>
                <a:latin typeface="Aptos" panose="020B0004020202020204" pitchFamily="34" charset="0"/>
                <a:ea typeface="Aptos" panose="020B0004020202020204" pitchFamily="34" charset="0"/>
                <a:cs typeface="Times New Roman" panose="02020603050405020304" pitchFamily="18" charset="0"/>
              </a:rPr>
              <a:t>, and </a:t>
            </a:r>
            <a:r>
              <a:rPr lang="en-US" sz="2800" u="sng" kern="100">
                <a:effectLst/>
                <a:latin typeface="Aptos" panose="020B0004020202020204" pitchFamily="34" charset="0"/>
                <a:ea typeface="Aptos" panose="020B0004020202020204" pitchFamily="34" charset="0"/>
                <a:cs typeface="Times New Roman" panose="02020603050405020304" pitchFamily="18" charset="0"/>
              </a:rPr>
              <a:t>Town committees and commissions</a:t>
            </a:r>
            <a:r>
              <a:rPr lang="en-US" sz="2800" kern="100">
                <a:effectLst/>
                <a:latin typeface="Aptos" panose="020B0004020202020204" pitchFamily="34" charset="0"/>
                <a:ea typeface="Aptos" panose="020B0004020202020204" pitchFamily="34" charset="0"/>
                <a:cs typeface="Times New Roman" panose="02020603050405020304" pitchFamily="18" charset="0"/>
              </a:rPr>
              <a:t>.</a:t>
            </a:r>
            <a:br>
              <a:rPr lang="en-US" sz="2800" kern="100">
                <a:effectLst/>
                <a:latin typeface="Aptos" panose="020B0004020202020204" pitchFamily="34" charset="0"/>
                <a:ea typeface="Aptos" panose="020B0004020202020204" pitchFamily="34" charset="0"/>
                <a:cs typeface="Times New Roman" panose="02020603050405020304" pitchFamily="18"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E6BE031A-BCD5-A504-8581-0DB02FBF4255}"/>
              </a:ext>
            </a:extLst>
          </p:cNvPr>
          <p:cNvSpPr>
            <a:spLocks noGrp="1"/>
          </p:cNvSpPr>
          <p:nvPr>
            <p:ph sz="half" idx="1"/>
          </p:nvPr>
        </p:nvSpPr>
        <p:spPr>
          <a:xfrm>
            <a:off x="3410773" y="228601"/>
            <a:ext cx="5108939" cy="5881194"/>
          </a:xfrm>
        </p:spPr>
        <p:txBody>
          <a:bodyPr>
            <a:normAutofit fontScale="25000" lnSpcReduction="20000"/>
          </a:bodyPr>
          <a:lstStyle/>
          <a:p>
            <a:pPr marL="0" indent="0">
              <a:buNone/>
            </a:pPr>
            <a:endParaRPr lang="en-US" sz="4800" dirty="0">
              <a:ea typeface="Lucida Grande"/>
              <a:cs typeface="Lucida Grande"/>
            </a:endParaRPr>
          </a:p>
          <a:p>
            <a:pPr marL="0" indent="0">
              <a:buNone/>
            </a:pPr>
            <a:r>
              <a:rPr lang="en-US" sz="9600" b="1" dirty="0">
                <a:cs typeface="Lucida Grande"/>
              </a:rPr>
              <a:t>Definitions: </a:t>
            </a:r>
          </a:p>
          <a:p>
            <a:pPr marL="0" marR="0" indent="0">
              <a:lnSpc>
                <a:spcPct val="115000"/>
              </a:lnSpc>
              <a:spcAft>
                <a:spcPts val="800"/>
              </a:spcAft>
              <a:buNone/>
            </a:pPr>
            <a:r>
              <a:rPr lang="en-US" sz="4800" u="sng" kern="100" dirty="0">
                <a:effectLst/>
                <a:latin typeface="Aptos" panose="020B0004020202020204" pitchFamily="34" charset="0"/>
                <a:ea typeface="Aptos" panose="020B0004020202020204" pitchFamily="34" charset="0"/>
                <a:cs typeface="Times New Roman" panose="02020603050405020304" pitchFamily="18" charset="0"/>
              </a:rPr>
              <a:t>Agricultural issues </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Which issues are most salient to the goal at this point for this community?</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Purchases from local farms by public and private institutions and individuals</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Raise visibility  of Our Town as an agricultural community</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Protect agricultural lands in small and large parcels</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Allow for self-provisioning activities including gardens, community gardens, edible landscaping, chickens. </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Employ local youth employment on local farms</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Include Farmers in local municipal decision-making </a:t>
            </a:r>
          </a:p>
          <a:p>
            <a:pPr marL="0" marR="0" indent="0">
              <a:lnSpc>
                <a:spcPct val="115000"/>
              </a:lnSpc>
              <a:spcAft>
                <a:spcPts val="800"/>
              </a:spcAft>
              <a:buNone/>
            </a:pPr>
            <a:r>
              <a:rPr lang="en-US" sz="4800" u="sng" kern="100" dirty="0">
                <a:effectLst/>
                <a:latin typeface="Aptos" panose="020B0004020202020204" pitchFamily="34" charset="0"/>
                <a:ea typeface="Aptos" panose="020B0004020202020204" pitchFamily="34" charset="0"/>
                <a:cs typeface="Times New Roman" panose="02020603050405020304" pitchFamily="18" charset="0"/>
              </a:rPr>
              <a:t>Municipal employees</a:t>
            </a:r>
            <a:r>
              <a:rPr lang="en-US" sz="4800" u="sng" kern="100" dirty="0">
                <a:latin typeface="Aptos" panose="020B0004020202020204" pitchFamily="34" charset="0"/>
                <a:ea typeface="Aptos" panose="020B0004020202020204" pitchFamily="34" charset="0"/>
                <a:cs typeface="Times New Roman" panose="02020603050405020304" pitchFamily="18" charset="0"/>
              </a:rPr>
              <a:t> - </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Town clerk, town planner, town administrator, road crew</a:t>
            </a:r>
          </a:p>
          <a:p>
            <a:pPr marL="0" marR="0" indent="0">
              <a:lnSpc>
                <a:spcPct val="115000"/>
              </a:lnSpc>
              <a:spcAft>
                <a:spcPts val="800"/>
              </a:spcAft>
              <a:buNone/>
            </a:pPr>
            <a:r>
              <a:rPr lang="en-US" sz="4800" u="sng" kern="100" dirty="0">
                <a:effectLst/>
                <a:latin typeface="Aptos" panose="020B0004020202020204" pitchFamily="34" charset="0"/>
                <a:ea typeface="Aptos" panose="020B0004020202020204" pitchFamily="34" charset="0"/>
                <a:cs typeface="Times New Roman" panose="02020603050405020304" pitchFamily="18" charset="0"/>
              </a:rPr>
              <a:t>Elected Officials</a:t>
            </a:r>
            <a:r>
              <a:rPr lang="en-US" sz="4800" u="sng" kern="100" dirty="0">
                <a:latin typeface="Aptos" panose="020B0004020202020204" pitchFamily="34" charset="0"/>
                <a:ea typeface="Aptos" panose="020B0004020202020204" pitchFamily="34" charset="0"/>
                <a:cs typeface="Times New Roman" panose="02020603050405020304" pitchFamily="18" charset="0"/>
              </a:rPr>
              <a:t> - </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County representatives, Selectboard members, School Board members</a:t>
            </a:r>
          </a:p>
          <a:p>
            <a:pPr marL="0" marR="0" indent="0">
              <a:lnSpc>
                <a:spcPct val="115000"/>
              </a:lnSpc>
              <a:spcAft>
                <a:spcPts val="800"/>
              </a:spcAft>
              <a:buNone/>
            </a:pPr>
            <a:r>
              <a:rPr lang="en-US" sz="4800" u="sng" kern="100" dirty="0">
                <a:effectLst/>
                <a:latin typeface="Aptos" panose="020B0004020202020204" pitchFamily="34" charset="0"/>
                <a:ea typeface="Aptos" panose="020B0004020202020204" pitchFamily="34" charset="0"/>
                <a:cs typeface="Times New Roman" panose="02020603050405020304" pitchFamily="18" charset="0"/>
              </a:rPr>
              <a:t>Town Committees and Commissions</a:t>
            </a:r>
            <a:r>
              <a:rPr lang="en-US" sz="4800" u="sng" kern="100" dirty="0">
                <a:latin typeface="Aptos" panose="020B0004020202020204" pitchFamily="34" charset="0"/>
                <a:ea typeface="Aptos" panose="020B0004020202020204" pitchFamily="34" charset="0"/>
                <a:cs typeface="Times New Roman" panose="02020603050405020304" pitchFamily="18" charset="0"/>
              </a:rPr>
              <a:t> - </a:t>
            </a:r>
            <a:r>
              <a:rPr lang="en-US" sz="4800" kern="100" dirty="0">
                <a:effectLst/>
                <a:latin typeface="Aptos" panose="020B0004020202020204" pitchFamily="34" charset="0"/>
                <a:ea typeface="Aptos" panose="020B0004020202020204" pitchFamily="34" charset="0"/>
                <a:cs typeface="Times New Roman" panose="02020603050405020304" pitchFamily="18" charset="0"/>
              </a:rPr>
              <a:t>Planning Committee, Zoning Committee, Recreation Committee, Fundraising Committee</a:t>
            </a:r>
          </a:p>
          <a:p>
            <a:pPr marL="0" marR="0" indent="0">
              <a:lnSpc>
                <a:spcPct val="115000"/>
              </a:lnSpc>
              <a:spcAft>
                <a:spcPts val="800"/>
              </a:spcAft>
              <a:buNone/>
            </a:pPr>
            <a:r>
              <a:rPr lang="en-US" sz="4800" u="sng" kern="100" dirty="0">
                <a:effectLst/>
                <a:latin typeface="Aptos" panose="020B0004020202020204" pitchFamily="34" charset="0"/>
                <a:ea typeface="Aptos" panose="020B0004020202020204" pitchFamily="34" charset="0"/>
                <a:cs typeface="Times New Roman" panose="02020603050405020304" pitchFamily="18" charset="0"/>
              </a:rPr>
              <a:t>Better understanding</a:t>
            </a:r>
            <a:endParaRPr lang="en-US" sz="4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Farmers are present or otherwise invited to voice their perspectives in discussions of municipal issues.</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Impacts on local agriculture and agricultural land use are considered and documented in every policy decision. </a:t>
            </a:r>
          </a:p>
          <a:p>
            <a:pPr>
              <a:lnSpc>
                <a:spcPct val="115000"/>
              </a:lnSpc>
              <a:spcAft>
                <a:spcPts val="800"/>
              </a:spcAft>
            </a:pPr>
            <a:r>
              <a:rPr lang="en-US" sz="4800" kern="100" dirty="0">
                <a:effectLst/>
                <a:latin typeface="Aptos" panose="020B0004020202020204" pitchFamily="34" charset="0"/>
                <a:ea typeface="Aptos" panose="020B0004020202020204" pitchFamily="34" charset="0"/>
                <a:cs typeface="Times New Roman" panose="02020603050405020304" pitchFamily="18" charset="0"/>
              </a:rPr>
              <a:t>Actions taken support one or more the agricultural issues. </a:t>
            </a:r>
          </a:p>
          <a:p>
            <a:pPr marL="0" indent="0">
              <a:buNone/>
            </a:pPr>
            <a:endParaRPr lang="en-US" sz="1700" dirty="0"/>
          </a:p>
        </p:txBody>
      </p:sp>
    </p:spTree>
    <p:extLst>
      <p:ext uri="{BB962C8B-B14F-4D97-AF65-F5344CB8AC3E}">
        <p14:creationId xmlns:p14="http://schemas.microsoft.com/office/powerpoint/2010/main" val="3353103972"/>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a:extLst>
            <a:ext uri="{FF2B5EF4-FFF2-40B4-BE49-F238E27FC236}">
              <a16:creationId xmlns:a16="http://schemas.microsoft.com/office/drawing/2014/main" id="{D62A226D-4532-A520-3CF8-95538AE562F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C5AF096-F0C0-74E5-3688-6C6A2D0559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288"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1" name="Rectangle 10">
            <a:extLst>
              <a:ext uri="{FF2B5EF4-FFF2-40B4-BE49-F238E27FC236}">
                <a16:creationId xmlns:a16="http://schemas.microsoft.com/office/drawing/2014/main" id="{BCE5CCAC-3E08-A748-930B-D5BDAEEE6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4288" y="0"/>
            <a:ext cx="2414186"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27B5B6-215D-8E6D-B14B-19273D6F418F}"/>
              </a:ext>
            </a:extLst>
          </p:cNvPr>
          <p:cNvSpPr>
            <a:spLocks noGrp="1"/>
          </p:cNvSpPr>
          <p:nvPr>
            <p:ph type="title"/>
          </p:nvPr>
        </p:nvSpPr>
        <p:spPr>
          <a:xfrm>
            <a:off x="251988" y="1608667"/>
            <a:ext cx="2609621" cy="4501127"/>
          </a:xfrm>
        </p:spPr>
        <p:txBody>
          <a:bodyPr anchor="t">
            <a:normAutofit fontScale="90000"/>
          </a:bodyPr>
          <a:lstStyle/>
          <a:p>
            <a:pPr marL="0" indent="0">
              <a:buNone/>
            </a:pPr>
            <a:r>
              <a:rPr lang="en-US" sz="2800" dirty="0"/>
              <a:t>Key Indicator:</a:t>
            </a:r>
            <a:br>
              <a:rPr lang="en-US" sz="2800" dirty="0"/>
            </a:br>
            <a:br>
              <a:rPr lang="en-US" sz="2800" dirty="0"/>
            </a:br>
            <a:r>
              <a:rPr lang="en-US" sz="2800" u="sng" kern="100" dirty="0">
                <a:effectLst/>
                <a:latin typeface="Aptos" panose="020B0004020202020204" pitchFamily="34" charset="0"/>
                <a:ea typeface="Aptos" panose="020B0004020202020204" pitchFamily="34" charset="0"/>
                <a:cs typeface="Times New Roman" panose="02020603050405020304" pitchFamily="18" charset="0"/>
              </a:rPr>
              <a:t>Better understanding</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of </a:t>
            </a:r>
            <a:r>
              <a:rPr lang="en-US" sz="2800" u="sng" kern="100" dirty="0">
                <a:effectLst/>
                <a:latin typeface="Aptos" panose="020B0004020202020204" pitchFamily="34" charset="0"/>
                <a:ea typeface="Aptos" panose="020B0004020202020204" pitchFamily="34" charset="0"/>
                <a:cs typeface="Times New Roman" panose="02020603050405020304" pitchFamily="18" charset="0"/>
              </a:rPr>
              <a:t>agricultural issues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by </a:t>
            </a:r>
            <a:r>
              <a:rPr lang="en-US" sz="2800" u="sng" kern="100" dirty="0">
                <a:effectLst/>
                <a:latin typeface="Aptos" panose="020B0004020202020204" pitchFamily="34" charset="0"/>
                <a:ea typeface="Aptos" panose="020B0004020202020204" pitchFamily="34" charset="0"/>
                <a:cs typeface="Times New Roman" panose="02020603050405020304" pitchFamily="18" charset="0"/>
              </a:rPr>
              <a:t>municipal employees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800" u="sng" kern="100" dirty="0">
                <a:effectLst/>
                <a:latin typeface="Aptos" panose="020B0004020202020204" pitchFamily="34" charset="0"/>
                <a:ea typeface="Aptos" panose="020B0004020202020204" pitchFamily="34" charset="0"/>
                <a:cs typeface="Times New Roman" panose="02020603050405020304" pitchFamily="18" charset="0"/>
              </a:rPr>
              <a:t>elected officials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 and </a:t>
            </a:r>
            <a:r>
              <a:rPr lang="en-US" sz="2800" u="sng" kern="100" dirty="0">
                <a:effectLst/>
                <a:latin typeface="Aptos" panose="020B0004020202020204" pitchFamily="34" charset="0"/>
                <a:ea typeface="Aptos" panose="020B0004020202020204" pitchFamily="34" charset="0"/>
                <a:cs typeface="Times New Roman" panose="02020603050405020304" pitchFamily="18" charset="0"/>
              </a:rPr>
              <a:t>Town committees and commissions</a:t>
            </a:r>
            <a:r>
              <a:rPr lang="en-US" sz="2800" kern="100" dirty="0">
                <a:effectLst/>
                <a:latin typeface="Aptos" panose="020B0004020202020204" pitchFamily="34" charset="0"/>
                <a:ea typeface="Aptos" panose="020B0004020202020204" pitchFamily="34" charset="0"/>
                <a:cs typeface="Times New Roman" panose="02020603050405020304" pitchFamily="18" charset="0"/>
              </a:rPr>
              <a:t>.</a:t>
            </a:r>
            <a:br>
              <a:rPr lang="en-US" sz="2800" kern="100" dirty="0">
                <a:effectLst/>
                <a:latin typeface="Aptos" panose="020B0004020202020204" pitchFamily="34" charset="0"/>
                <a:ea typeface="Aptos" panose="020B0004020202020204" pitchFamily="34" charset="0"/>
                <a:cs typeface="Times New Roman" panose="02020603050405020304" pitchFamily="18" charset="0"/>
              </a:rPr>
            </a:br>
            <a:endParaRPr lang="en-US" sz="2800" dirty="0">
              <a:solidFill>
                <a:srgbClr val="FFFFFF"/>
              </a:solidFill>
            </a:endParaRPr>
          </a:p>
        </p:txBody>
      </p:sp>
      <p:sp>
        <p:nvSpPr>
          <p:cNvPr id="3" name="Content Placeholder 2">
            <a:extLst>
              <a:ext uri="{FF2B5EF4-FFF2-40B4-BE49-F238E27FC236}">
                <a16:creationId xmlns:a16="http://schemas.microsoft.com/office/drawing/2014/main" id="{766F56AE-CFC3-018C-3A8C-40618F5055DD}"/>
              </a:ext>
            </a:extLst>
          </p:cNvPr>
          <p:cNvSpPr>
            <a:spLocks noGrp="1"/>
          </p:cNvSpPr>
          <p:nvPr>
            <p:ph sz="half" idx="1"/>
          </p:nvPr>
        </p:nvSpPr>
        <p:spPr>
          <a:xfrm>
            <a:off x="3352800" y="838200"/>
            <a:ext cx="5108939" cy="5881194"/>
          </a:xfrm>
        </p:spPr>
        <p:txBody>
          <a:bodyPr>
            <a:normAutofit fontScale="40000" lnSpcReduction="20000"/>
          </a:bodyPr>
          <a:lstStyle/>
          <a:p>
            <a:pPr marL="0" indent="0">
              <a:buNone/>
            </a:pPr>
            <a:endParaRPr lang="en-US" sz="4800" dirty="0">
              <a:ea typeface="Lucida Grande"/>
              <a:cs typeface="Lucida Grande"/>
            </a:endParaRPr>
          </a:p>
          <a:p>
            <a:pPr marL="0" marR="0" indent="0">
              <a:lnSpc>
                <a:spcPct val="115000"/>
              </a:lnSpc>
              <a:spcAft>
                <a:spcPts val="800"/>
              </a:spcAft>
              <a:buNone/>
            </a:pPr>
            <a:r>
              <a:rPr lang="en-US" sz="7400" b="1" kern="100" dirty="0">
                <a:latin typeface="Aptos" panose="020B0004020202020204" pitchFamily="34" charset="0"/>
                <a:ea typeface="Aptos" panose="020B0004020202020204" pitchFamily="34" charset="0"/>
                <a:cs typeface="Times New Roman" panose="02020603050405020304" pitchFamily="18" charset="0"/>
              </a:rPr>
              <a:t>Measures </a:t>
            </a:r>
          </a:p>
          <a:p>
            <a:pPr marL="0" marR="0" indent="0">
              <a:lnSpc>
                <a:spcPct val="115000"/>
              </a:lnSpc>
              <a:spcAft>
                <a:spcPts val="800"/>
              </a:spcAft>
              <a:buNone/>
            </a:pPr>
            <a:endParaRPr lang="en-US" sz="49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15000"/>
              </a:lnSpc>
              <a:spcAft>
                <a:spcPts val="800"/>
              </a:spcAft>
              <a:buNone/>
            </a:pPr>
            <a:r>
              <a:rPr lang="en-US" sz="4900" b="1" kern="100" dirty="0">
                <a:effectLst/>
                <a:latin typeface="Aptos" panose="020B0004020202020204" pitchFamily="34" charset="0"/>
                <a:ea typeface="Aptos" panose="020B0004020202020204" pitchFamily="34" charset="0"/>
                <a:cs typeface="Times New Roman" panose="02020603050405020304" pitchFamily="18" charset="0"/>
              </a:rPr>
              <a:t>Unit of Measure: </a:t>
            </a:r>
            <a:r>
              <a:rPr lang="en-US" sz="4900" kern="100" dirty="0">
                <a:effectLst/>
                <a:latin typeface="Aptos" panose="020B0004020202020204" pitchFamily="34" charset="0"/>
                <a:ea typeface="Aptos" panose="020B0004020202020204" pitchFamily="34" charset="0"/>
                <a:cs typeface="Times New Roman" panose="02020603050405020304" pitchFamily="18" charset="0"/>
              </a:rPr>
              <a:t>The number of policies passed and other actions taken by municipal employees, elected officials, town committees and/or commissions that document impact on one or more of the identified agricultural issues over a calendar year.</a:t>
            </a:r>
          </a:p>
          <a:p>
            <a:pPr marL="0" marR="0" indent="0">
              <a:lnSpc>
                <a:spcPct val="115000"/>
              </a:lnSpc>
              <a:spcAft>
                <a:spcPts val="800"/>
              </a:spcAft>
              <a:buNone/>
            </a:pPr>
            <a:r>
              <a:rPr lang="en-US" sz="4900" b="1" kern="100" dirty="0">
                <a:effectLst/>
                <a:latin typeface="Aptos" panose="020B0004020202020204" pitchFamily="34" charset="0"/>
                <a:ea typeface="Aptos" panose="020B0004020202020204" pitchFamily="34" charset="0"/>
                <a:cs typeface="Times New Roman" panose="02020603050405020304" pitchFamily="18" charset="0"/>
              </a:rPr>
              <a:t>Baseline: </a:t>
            </a:r>
            <a:r>
              <a:rPr lang="en-US" sz="4900" kern="100" dirty="0">
                <a:effectLst/>
                <a:latin typeface="Aptos" panose="020B0004020202020204" pitchFamily="34" charset="0"/>
                <a:ea typeface="Aptos" panose="020B0004020202020204" pitchFamily="34" charset="0"/>
                <a:cs typeface="Times New Roman" panose="02020603050405020304" pitchFamily="18" charset="0"/>
              </a:rPr>
              <a:t>The number of policies passed and other actions taken by municipal employees, elected officials, town committees and/o commissions that document the impact on one or more of the identified agricultural issues over the past three years.</a:t>
            </a:r>
          </a:p>
          <a:p>
            <a:pPr marL="0" indent="0">
              <a:buNone/>
            </a:pPr>
            <a:endParaRPr lang="en-US" sz="1700" dirty="0"/>
          </a:p>
        </p:txBody>
      </p:sp>
    </p:spTree>
    <p:extLst>
      <p:ext uri="{BB962C8B-B14F-4D97-AF65-F5344CB8AC3E}">
        <p14:creationId xmlns:p14="http://schemas.microsoft.com/office/powerpoint/2010/main" val="24674171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AE221-90FD-C4BE-D7D9-9D69FE85F884}"/>
              </a:ext>
            </a:extLst>
          </p:cNvPr>
          <p:cNvSpPr>
            <a:spLocks noGrp="1"/>
          </p:cNvSpPr>
          <p:nvPr>
            <p:ph type="title"/>
          </p:nvPr>
        </p:nvSpPr>
        <p:spPr>
          <a:xfrm>
            <a:off x="457200" y="273050"/>
            <a:ext cx="3008313" cy="1162050"/>
          </a:xfrm>
        </p:spPr>
        <p:txBody>
          <a:bodyPr anchor="b">
            <a:normAutofit/>
          </a:bodyPr>
          <a:lstStyle/>
          <a:p>
            <a:r>
              <a:rPr lang="en-US" dirty="0"/>
              <a:t>Framing Measures: Based on Research </a:t>
            </a:r>
          </a:p>
        </p:txBody>
      </p:sp>
      <p:sp>
        <p:nvSpPr>
          <p:cNvPr id="9" name="Text Placeholder 3">
            <a:extLst>
              <a:ext uri="{FF2B5EF4-FFF2-40B4-BE49-F238E27FC236}">
                <a16:creationId xmlns:a16="http://schemas.microsoft.com/office/drawing/2014/main" id="{62F00D5F-EDC3-03BA-CADD-20F381146764}"/>
              </a:ext>
            </a:extLst>
          </p:cNvPr>
          <p:cNvSpPr>
            <a:spLocks noGrp="1"/>
          </p:cNvSpPr>
          <p:nvPr>
            <p:ph type="body" sz="half" idx="2"/>
          </p:nvPr>
        </p:nvSpPr>
        <p:spPr>
          <a:xfrm>
            <a:off x="457200" y="1435100"/>
            <a:ext cx="3008313" cy="4691063"/>
          </a:xfrm>
        </p:spPr>
        <p:txBody>
          <a:bodyPr/>
          <a:lstStyle/>
          <a:p>
            <a:endParaRPr lang="en-US" dirty="0"/>
          </a:p>
        </p:txBody>
      </p:sp>
      <p:graphicFrame>
        <p:nvGraphicFramePr>
          <p:cNvPr id="5" name="Content Placeholder 2">
            <a:extLst>
              <a:ext uri="{FF2B5EF4-FFF2-40B4-BE49-F238E27FC236}">
                <a16:creationId xmlns:a16="http://schemas.microsoft.com/office/drawing/2014/main" id="{B726D02F-684C-E3C6-49EC-9A2984E84BD3}"/>
              </a:ext>
            </a:extLst>
          </p:cNvPr>
          <p:cNvGraphicFramePr>
            <a:graphicFrameLocks noGrp="1"/>
          </p:cNvGraphicFramePr>
          <p:nvPr>
            <p:ph idx="1"/>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815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0AEB72-8678-164E-AE71-552F5B7F5AF1}"/>
              </a:ext>
            </a:extLst>
          </p:cNvPr>
          <p:cNvSpPr>
            <a:spLocks noGrp="1"/>
          </p:cNvSpPr>
          <p:nvPr>
            <p:ph type="title"/>
          </p:nvPr>
        </p:nvSpPr>
        <p:spPr>
          <a:xfrm>
            <a:off x="515125" y="1153572"/>
            <a:ext cx="2400300" cy="4461163"/>
          </a:xfrm>
        </p:spPr>
        <p:txBody>
          <a:bodyPr vert="horz" lIns="91440" tIns="45720" rIns="91440" bIns="45720" rtlCol="0" anchor="ctr">
            <a:normAutofit/>
          </a:bodyPr>
          <a:lstStyle/>
          <a:p>
            <a:pPr>
              <a:lnSpc>
                <a:spcPct val="90000"/>
              </a:lnSpc>
            </a:pPr>
            <a:r>
              <a:rPr lang="en-US" sz="3700" kern="1200">
                <a:solidFill>
                  <a:srgbClr val="FFFFFF"/>
                </a:solidFill>
                <a:latin typeface="+mj-lt"/>
                <a:ea typeface="+mj-ea"/>
                <a:cs typeface="+mj-cs"/>
              </a:rPr>
              <a:t>Example of a Framing Measure related to the Case Study</a:t>
            </a:r>
            <a:br>
              <a:rPr lang="en-US" sz="3700" kern="1200">
                <a:solidFill>
                  <a:srgbClr val="FFFFFF"/>
                </a:solidFill>
                <a:latin typeface="+mj-lt"/>
                <a:ea typeface="+mj-ea"/>
                <a:cs typeface="+mj-cs"/>
              </a:rPr>
            </a:br>
            <a:endParaRPr lang="en-US" sz="37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18EAD97-79D6-7447-9312-86E25AA780FA}"/>
              </a:ext>
            </a:extLst>
          </p:cNvPr>
          <p:cNvSpPr>
            <a:spLocks noGrp="1"/>
          </p:cNvSpPr>
          <p:nvPr>
            <p:ph idx="1"/>
          </p:nvPr>
        </p:nvSpPr>
        <p:spPr>
          <a:xfrm>
            <a:off x="3335481" y="591344"/>
            <a:ext cx="5179868" cy="5585619"/>
          </a:xfrm>
        </p:spPr>
        <p:txBody>
          <a:bodyPr vert="horz" lIns="91440" tIns="45720" rIns="91440" bIns="45720" rtlCol="0" anchor="ctr">
            <a:normAutofit/>
          </a:bodyPr>
          <a:lstStyle/>
          <a:p>
            <a:pPr indent="-228600">
              <a:lnSpc>
                <a:spcPct val="90000"/>
              </a:lnSpc>
            </a:pPr>
            <a:r>
              <a:rPr lang="en-US" b="1" dirty="0"/>
              <a:t>Framing measure: </a:t>
            </a:r>
            <a:r>
              <a:rPr lang="en-US" dirty="0"/>
              <a:t>Identify towns within the state that are demonstrating support for local agriculture. </a:t>
            </a:r>
          </a:p>
          <a:p>
            <a:pPr lvl="1" indent="-228600">
              <a:lnSpc>
                <a:spcPct val="90000"/>
              </a:lnSpc>
              <a:buFont typeface="Arial" panose="020B0604020202020204" pitchFamily="34" charset="0"/>
              <a:buChar char="•"/>
            </a:pPr>
            <a:r>
              <a:rPr lang="en-US" dirty="0"/>
              <a:t>What have they accomplished in relation to each issue area? </a:t>
            </a:r>
          </a:p>
          <a:p>
            <a:pPr lvl="1" indent="-228600">
              <a:lnSpc>
                <a:spcPct val="90000"/>
              </a:lnSpc>
              <a:buFont typeface="Arial" panose="020B0604020202020204" pitchFamily="34" charset="0"/>
              <a:buChar char="•"/>
            </a:pPr>
            <a:r>
              <a:rPr lang="en-US" dirty="0"/>
              <a:t>How can you use their experience to set targets for this town? </a:t>
            </a:r>
          </a:p>
          <a:p>
            <a:pPr lvl="1" indent="-228600">
              <a:lnSpc>
                <a:spcPct val="90000"/>
              </a:lnSpc>
              <a:buFont typeface="Arial" panose="020B0604020202020204" pitchFamily="34" charset="0"/>
              <a:buChar char="•"/>
            </a:pPr>
            <a:r>
              <a:rPr lang="en-US" dirty="0"/>
              <a:t>Note: this may lead to refined measures related to specific issues.</a:t>
            </a:r>
          </a:p>
          <a:p>
            <a:pPr indent="-228600">
              <a:lnSpc>
                <a:spcPct val="90000"/>
              </a:lnSpc>
            </a:pPr>
            <a:endParaRPr lang="en-US" dirty="0"/>
          </a:p>
        </p:txBody>
      </p:sp>
    </p:spTree>
    <p:extLst>
      <p:ext uri="{BB962C8B-B14F-4D97-AF65-F5344CB8AC3E}">
        <p14:creationId xmlns:p14="http://schemas.microsoft.com/office/powerpoint/2010/main" val="3838342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D6306-F20D-54A7-436E-19E5354D4531}"/>
              </a:ext>
            </a:extLst>
          </p:cNvPr>
          <p:cNvSpPr>
            <a:spLocks noGrp="1"/>
          </p:cNvSpPr>
          <p:nvPr>
            <p:ph type="title"/>
          </p:nvPr>
        </p:nvSpPr>
        <p:spPr>
          <a:xfrm>
            <a:off x="628650" y="365125"/>
            <a:ext cx="7886700" cy="1325563"/>
          </a:xfrm>
        </p:spPr>
        <p:txBody>
          <a:bodyPr>
            <a:normAutofit/>
          </a:bodyPr>
          <a:lstStyle/>
          <a:p>
            <a:pPr>
              <a:lnSpc>
                <a:spcPct val="90000"/>
              </a:lnSpc>
            </a:pPr>
            <a:r>
              <a:rPr lang="en-US" sz="4300"/>
              <a:t>Action Plans and Measurement Plans</a:t>
            </a:r>
          </a:p>
        </p:txBody>
      </p:sp>
      <p:sp>
        <p:nvSpPr>
          <p:cNvPr id="2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650" y="1865313"/>
            <a:ext cx="7818120" cy="18288"/>
          </a:xfrm>
          <a:custGeom>
            <a:avLst/>
            <a:gdLst>
              <a:gd name="connsiteX0" fmla="*/ 0 w 7818120"/>
              <a:gd name="connsiteY0" fmla="*/ 0 h 18288"/>
              <a:gd name="connsiteX1" fmla="*/ 416966 w 7818120"/>
              <a:gd name="connsiteY1" fmla="*/ 0 h 18288"/>
              <a:gd name="connsiteX2" fmla="*/ 1146658 w 7818120"/>
              <a:gd name="connsiteY2" fmla="*/ 0 h 18288"/>
              <a:gd name="connsiteX3" fmla="*/ 1563624 w 7818120"/>
              <a:gd name="connsiteY3" fmla="*/ 0 h 18288"/>
              <a:gd name="connsiteX4" fmla="*/ 2136953 w 7818120"/>
              <a:gd name="connsiteY4" fmla="*/ 0 h 18288"/>
              <a:gd name="connsiteX5" fmla="*/ 2944825 w 7818120"/>
              <a:gd name="connsiteY5" fmla="*/ 0 h 18288"/>
              <a:gd name="connsiteX6" fmla="*/ 3596335 w 7818120"/>
              <a:gd name="connsiteY6" fmla="*/ 0 h 18288"/>
              <a:gd name="connsiteX7" fmla="*/ 4326026 w 7818120"/>
              <a:gd name="connsiteY7" fmla="*/ 0 h 18288"/>
              <a:gd name="connsiteX8" fmla="*/ 4899355 w 7818120"/>
              <a:gd name="connsiteY8" fmla="*/ 0 h 18288"/>
              <a:gd name="connsiteX9" fmla="*/ 5550865 w 7818120"/>
              <a:gd name="connsiteY9" fmla="*/ 0 h 18288"/>
              <a:gd name="connsiteX10" fmla="*/ 6358738 w 7818120"/>
              <a:gd name="connsiteY10" fmla="*/ 0 h 18288"/>
              <a:gd name="connsiteX11" fmla="*/ 6853885 w 7818120"/>
              <a:gd name="connsiteY11" fmla="*/ 0 h 18288"/>
              <a:gd name="connsiteX12" fmla="*/ 7818120 w 7818120"/>
              <a:gd name="connsiteY12" fmla="*/ 0 h 18288"/>
              <a:gd name="connsiteX13" fmla="*/ 7818120 w 7818120"/>
              <a:gd name="connsiteY13" fmla="*/ 18288 h 18288"/>
              <a:gd name="connsiteX14" fmla="*/ 7244791 w 7818120"/>
              <a:gd name="connsiteY14" fmla="*/ 18288 h 18288"/>
              <a:gd name="connsiteX15" fmla="*/ 6827825 w 7818120"/>
              <a:gd name="connsiteY15" fmla="*/ 18288 h 18288"/>
              <a:gd name="connsiteX16" fmla="*/ 6176315 w 7818120"/>
              <a:gd name="connsiteY16" fmla="*/ 18288 h 18288"/>
              <a:gd name="connsiteX17" fmla="*/ 5681167 w 7818120"/>
              <a:gd name="connsiteY17" fmla="*/ 18288 h 18288"/>
              <a:gd name="connsiteX18" fmla="*/ 5029657 w 7818120"/>
              <a:gd name="connsiteY18" fmla="*/ 18288 h 18288"/>
              <a:gd name="connsiteX19" fmla="*/ 4378147 w 7818120"/>
              <a:gd name="connsiteY19" fmla="*/ 18288 h 18288"/>
              <a:gd name="connsiteX20" fmla="*/ 3726637 w 7818120"/>
              <a:gd name="connsiteY20" fmla="*/ 18288 h 18288"/>
              <a:gd name="connsiteX21" fmla="*/ 3075127 w 7818120"/>
              <a:gd name="connsiteY21" fmla="*/ 18288 h 18288"/>
              <a:gd name="connsiteX22" fmla="*/ 2501798 w 7818120"/>
              <a:gd name="connsiteY22" fmla="*/ 18288 h 18288"/>
              <a:gd name="connsiteX23" fmla="*/ 1772107 w 7818120"/>
              <a:gd name="connsiteY23" fmla="*/ 18288 h 18288"/>
              <a:gd name="connsiteX24" fmla="*/ 1120597 w 7818120"/>
              <a:gd name="connsiteY24" fmla="*/ 18288 h 18288"/>
              <a:gd name="connsiteX25" fmla="*/ 0 w 7818120"/>
              <a:gd name="connsiteY25" fmla="*/ 18288 h 18288"/>
              <a:gd name="connsiteX26" fmla="*/ 0 w 7818120"/>
              <a:gd name="connsiteY2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18120" h="18288" fill="none" extrusionOk="0">
                <a:moveTo>
                  <a:pt x="0" y="0"/>
                </a:moveTo>
                <a:cubicBezTo>
                  <a:pt x="121520" y="-12182"/>
                  <a:pt x="211324" y="18247"/>
                  <a:pt x="416966" y="0"/>
                </a:cubicBezTo>
                <a:cubicBezTo>
                  <a:pt x="622608" y="-18247"/>
                  <a:pt x="891241" y="-13744"/>
                  <a:pt x="1146658" y="0"/>
                </a:cubicBezTo>
                <a:cubicBezTo>
                  <a:pt x="1402075" y="13744"/>
                  <a:pt x="1378880" y="-8543"/>
                  <a:pt x="1563624" y="0"/>
                </a:cubicBezTo>
                <a:cubicBezTo>
                  <a:pt x="1748368" y="8543"/>
                  <a:pt x="1972300" y="7443"/>
                  <a:pt x="2136953" y="0"/>
                </a:cubicBezTo>
                <a:cubicBezTo>
                  <a:pt x="2301606" y="-7443"/>
                  <a:pt x="2679634" y="12382"/>
                  <a:pt x="2944825" y="0"/>
                </a:cubicBezTo>
                <a:cubicBezTo>
                  <a:pt x="3210016" y="-12382"/>
                  <a:pt x="3409232" y="17967"/>
                  <a:pt x="3596335" y="0"/>
                </a:cubicBezTo>
                <a:cubicBezTo>
                  <a:pt x="3783438" y="-17967"/>
                  <a:pt x="4002523" y="-28578"/>
                  <a:pt x="4326026" y="0"/>
                </a:cubicBezTo>
                <a:cubicBezTo>
                  <a:pt x="4649529" y="28578"/>
                  <a:pt x="4777384" y="-3624"/>
                  <a:pt x="4899355" y="0"/>
                </a:cubicBezTo>
                <a:cubicBezTo>
                  <a:pt x="5021326" y="3624"/>
                  <a:pt x="5317653" y="1281"/>
                  <a:pt x="5550865" y="0"/>
                </a:cubicBezTo>
                <a:cubicBezTo>
                  <a:pt x="5784077" y="-1281"/>
                  <a:pt x="6142956" y="-39637"/>
                  <a:pt x="6358738" y="0"/>
                </a:cubicBezTo>
                <a:cubicBezTo>
                  <a:pt x="6574520" y="39637"/>
                  <a:pt x="6724785" y="-4460"/>
                  <a:pt x="6853885" y="0"/>
                </a:cubicBezTo>
                <a:cubicBezTo>
                  <a:pt x="6982985" y="4460"/>
                  <a:pt x="7403044" y="-1955"/>
                  <a:pt x="7818120" y="0"/>
                </a:cubicBezTo>
                <a:cubicBezTo>
                  <a:pt x="7817988" y="7702"/>
                  <a:pt x="7817908" y="13511"/>
                  <a:pt x="7818120" y="18288"/>
                </a:cubicBezTo>
                <a:cubicBezTo>
                  <a:pt x="7698847" y="-3267"/>
                  <a:pt x="7390924" y="22979"/>
                  <a:pt x="7244791" y="18288"/>
                </a:cubicBezTo>
                <a:cubicBezTo>
                  <a:pt x="7098658" y="13597"/>
                  <a:pt x="6952735" y="29357"/>
                  <a:pt x="6827825" y="18288"/>
                </a:cubicBezTo>
                <a:cubicBezTo>
                  <a:pt x="6702915" y="7219"/>
                  <a:pt x="6338661" y="34530"/>
                  <a:pt x="6176315" y="18288"/>
                </a:cubicBezTo>
                <a:cubicBezTo>
                  <a:pt x="6013969" y="2047"/>
                  <a:pt x="5850602" y="6362"/>
                  <a:pt x="5681167" y="18288"/>
                </a:cubicBezTo>
                <a:cubicBezTo>
                  <a:pt x="5511732" y="30214"/>
                  <a:pt x="5312143" y="419"/>
                  <a:pt x="5029657" y="18288"/>
                </a:cubicBezTo>
                <a:cubicBezTo>
                  <a:pt x="4747171" y="36158"/>
                  <a:pt x="4655062" y="30740"/>
                  <a:pt x="4378147" y="18288"/>
                </a:cubicBezTo>
                <a:cubicBezTo>
                  <a:pt x="4101232" y="5837"/>
                  <a:pt x="4037646" y="44706"/>
                  <a:pt x="3726637" y="18288"/>
                </a:cubicBezTo>
                <a:cubicBezTo>
                  <a:pt x="3415628" y="-8130"/>
                  <a:pt x="3321756" y="45507"/>
                  <a:pt x="3075127" y="18288"/>
                </a:cubicBezTo>
                <a:cubicBezTo>
                  <a:pt x="2828498" y="-8931"/>
                  <a:pt x="2684733" y="14853"/>
                  <a:pt x="2501798" y="18288"/>
                </a:cubicBezTo>
                <a:cubicBezTo>
                  <a:pt x="2318863" y="21723"/>
                  <a:pt x="2121844" y="-13013"/>
                  <a:pt x="1772107" y="18288"/>
                </a:cubicBezTo>
                <a:cubicBezTo>
                  <a:pt x="1422370" y="49589"/>
                  <a:pt x="1431548" y="31666"/>
                  <a:pt x="1120597" y="18288"/>
                </a:cubicBezTo>
                <a:cubicBezTo>
                  <a:pt x="809646" y="4911"/>
                  <a:pt x="246393" y="56240"/>
                  <a:pt x="0" y="18288"/>
                </a:cubicBezTo>
                <a:cubicBezTo>
                  <a:pt x="129" y="13298"/>
                  <a:pt x="-675" y="6857"/>
                  <a:pt x="0" y="0"/>
                </a:cubicBezTo>
                <a:close/>
              </a:path>
              <a:path w="7818120" h="18288" stroke="0" extrusionOk="0">
                <a:moveTo>
                  <a:pt x="0" y="0"/>
                </a:moveTo>
                <a:cubicBezTo>
                  <a:pt x="177487" y="-4302"/>
                  <a:pt x="287499" y="4997"/>
                  <a:pt x="573329" y="0"/>
                </a:cubicBezTo>
                <a:cubicBezTo>
                  <a:pt x="859159" y="-4997"/>
                  <a:pt x="821965" y="-336"/>
                  <a:pt x="990295" y="0"/>
                </a:cubicBezTo>
                <a:cubicBezTo>
                  <a:pt x="1158625" y="336"/>
                  <a:pt x="1587918" y="-4681"/>
                  <a:pt x="1798168" y="0"/>
                </a:cubicBezTo>
                <a:cubicBezTo>
                  <a:pt x="2008418" y="4681"/>
                  <a:pt x="2088841" y="-2754"/>
                  <a:pt x="2371496" y="0"/>
                </a:cubicBezTo>
                <a:cubicBezTo>
                  <a:pt x="2654151" y="2754"/>
                  <a:pt x="2701462" y="-24976"/>
                  <a:pt x="2944825" y="0"/>
                </a:cubicBezTo>
                <a:cubicBezTo>
                  <a:pt x="3188188" y="24976"/>
                  <a:pt x="3511636" y="25407"/>
                  <a:pt x="3752698" y="0"/>
                </a:cubicBezTo>
                <a:cubicBezTo>
                  <a:pt x="3993760" y="-25407"/>
                  <a:pt x="4107153" y="6432"/>
                  <a:pt x="4247845" y="0"/>
                </a:cubicBezTo>
                <a:cubicBezTo>
                  <a:pt x="4388537" y="-6432"/>
                  <a:pt x="4835598" y="-5108"/>
                  <a:pt x="5055718" y="0"/>
                </a:cubicBezTo>
                <a:cubicBezTo>
                  <a:pt x="5275838" y="5108"/>
                  <a:pt x="5461006" y="-24536"/>
                  <a:pt x="5863590" y="0"/>
                </a:cubicBezTo>
                <a:cubicBezTo>
                  <a:pt x="6266174" y="24536"/>
                  <a:pt x="6355549" y="-19657"/>
                  <a:pt x="6515100" y="0"/>
                </a:cubicBezTo>
                <a:cubicBezTo>
                  <a:pt x="6674651" y="19657"/>
                  <a:pt x="7275423" y="-57462"/>
                  <a:pt x="7818120" y="0"/>
                </a:cubicBezTo>
                <a:cubicBezTo>
                  <a:pt x="7818132" y="8833"/>
                  <a:pt x="7818660" y="9830"/>
                  <a:pt x="7818120" y="18288"/>
                </a:cubicBezTo>
                <a:cubicBezTo>
                  <a:pt x="7610240" y="4606"/>
                  <a:pt x="7521789" y="7721"/>
                  <a:pt x="7401154" y="18288"/>
                </a:cubicBezTo>
                <a:cubicBezTo>
                  <a:pt x="7280519" y="28855"/>
                  <a:pt x="6930719" y="4225"/>
                  <a:pt x="6593281" y="18288"/>
                </a:cubicBezTo>
                <a:cubicBezTo>
                  <a:pt x="6255843" y="32351"/>
                  <a:pt x="6286682" y="1162"/>
                  <a:pt x="6098134" y="18288"/>
                </a:cubicBezTo>
                <a:cubicBezTo>
                  <a:pt x="5909586" y="35414"/>
                  <a:pt x="5602789" y="48596"/>
                  <a:pt x="5446624" y="18288"/>
                </a:cubicBezTo>
                <a:cubicBezTo>
                  <a:pt x="5290459" y="-12020"/>
                  <a:pt x="4917039" y="21960"/>
                  <a:pt x="4638751" y="18288"/>
                </a:cubicBezTo>
                <a:cubicBezTo>
                  <a:pt x="4360463" y="14616"/>
                  <a:pt x="4304690" y="5450"/>
                  <a:pt x="3987241" y="18288"/>
                </a:cubicBezTo>
                <a:cubicBezTo>
                  <a:pt x="3669792" y="31127"/>
                  <a:pt x="3758742" y="32551"/>
                  <a:pt x="3570275" y="18288"/>
                </a:cubicBezTo>
                <a:cubicBezTo>
                  <a:pt x="3381808" y="4025"/>
                  <a:pt x="3267153" y="36200"/>
                  <a:pt x="3075127" y="18288"/>
                </a:cubicBezTo>
                <a:cubicBezTo>
                  <a:pt x="2883101" y="376"/>
                  <a:pt x="2665825" y="10973"/>
                  <a:pt x="2267255" y="18288"/>
                </a:cubicBezTo>
                <a:cubicBezTo>
                  <a:pt x="1868685" y="25603"/>
                  <a:pt x="1884698" y="28410"/>
                  <a:pt x="1615745" y="18288"/>
                </a:cubicBezTo>
                <a:cubicBezTo>
                  <a:pt x="1346792" y="8167"/>
                  <a:pt x="1320952" y="10430"/>
                  <a:pt x="1120597" y="18288"/>
                </a:cubicBezTo>
                <a:cubicBezTo>
                  <a:pt x="920242" y="26146"/>
                  <a:pt x="556507" y="50790"/>
                  <a:pt x="0" y="18288"/>
                </a:cubicBezTo>
                <a:cubicBezTo>
                  <a:pt x="74" y="14054"/>
                  <a:pt x="-46" y="699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F327DC05-96A1-13E3-536F-BC4184AF68EB}"/>
              </a:ext>
            </a:extLst>
          </p:cNvPr>
          <p:cNvGraphicFramePr>
            <a:graphicFrameLocks noGrp="1"/>
          </p:cNvGraphicFramePr>
          <p:nvPr>
            <p:ph idx="1"/>
            <p:extLst>
              <p:ext uri="{D42A27DB-BD31-4B8C-83A1-F6EECF244321}">
                <p14:modId xmlns:p14="http://schemas.microsoft.com/office/powerpoint/2010/main" val="378825602"/>
              </p:ext>
            </p:extLst>
          </p:nvPr>
        </p:nvGraphicFramePr>
        <p:xfrm>
          <a:off x="628650" y="2228087"/>
          <a:ext cx="78867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2225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97F8383-0A0A-CF85-4FF9-98321C4599A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04B78-2281-CCEE-A589-8A7F13F3E7D2}"/>
              </a:ext>
            </a:extLst>
          </p:cNvPr>
          <p:cNvSpPr>
            <a:spLocks noGrp="1"/>
          </p:cNvSpPr>
          <p:nvPr>
            <p:ph type="title" idx="4294967295"/>
          </p:nvPr>
        </p:nvSpPr>
        <p:spPr>
          <a:xfrm>
            <a:off x="630936" y="548640"/>
            <a:ext cx="2700645" cy="5431536"/>
          </a:xfrm>
        </p:spPr>
        <p:txBody>
          <a:bodyPr vert="horz" lIns="91440" tIns="45720" rIns="91440" bIns="45720" rtlCol="0" anchor="ctr">
            <a:normAutofit/>
          </a:bodyPr>
          <a:lstStyle/>
          <a:p>
            <a:pPr algn="l">
              <a:lnSpc>
                <a:spcPct val="90000"/>
              </a:lnSpc>
            </a:pPr>
            <a:r>
              <a:rPr lang="en-US" sz="4000" kern="1200" dirty="0">
                <a:solidFill>
                  <a:schemeClr val="tx1"/>
                </a:solidFill>
                <a:latin typeface="+mj-lt"/>
                <a:ea typeface="+mj-ea"/>
                <a:cs typeface="+mj-cs"/>
              </a:rPr>
              <a:t>Possibilities for Integration of HCD and YGWYM in Planning</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4CE033-BC5F-3AEB-558D-430A70F5221E}"/>
              </a:ext>
            </a:extLst>
          </p:cNvPr>
          <p:cNvSpPr>
            <a:spLocks noGrp="1"/>
          </p:cNvSpPr>
          <p:nvPr>
            <p:ph idx="4294967295"/>
          </p:nvPr>
        </p:nvSpPr>
        <p:spPr>
          <a:xfrm>
            <a:off x="3844813" y="552091"/>
            <a:ext cx="4668251" cy="5431536"/>
          </a:xfrm>
        </p:spPr>
        <p:txBody>
          <a:bodyPr vert="horz" lIns="91440" tIns="45720" rIns="91440" bIns="45720" rtlCol="0" anchor="ctr">
            <a:normAutofit/>
          </a:bodyPr>
          <a:lstStyle/>
          <a:p>
            <a:pPr indent="-228600">
              <a:lnSpc>
                <a:spcPct val="90000"/>
              </a:lnSpc>
            </a:pPr>
            <a:r>
              <a:rPr lang="en-US" sz="1900" dirty="0"/>
              <a:t>Select/articulate a challenge area</a:t>
            </a:r>
          </a:p>
          <a:p>
            <a:pPr indent="-228600">
              <a:lnSpc>
                <a:spcPct val="90000"/>
              </a:lnSpc>
            </a:pPr>
            <a:r>
              <a:rPr lang="en-US" sz="1900" dirty="0"/>
              <a:t>Create a focus question </a:t>
            </a:r>
            <a:r>
              <a:rPr lang="en-US" sz="1900" dirty="0">
                <a:highlight>
                  <a:srgbClr val="FFFF00"/>
                </a:highlight>
              </a:rPr>
              <a:t>and a goal</a:t>
            </a:r>
          </a:p>
          <a:p>
            <a:pPr indent="-228600">
              <a:lnSpc>
                <a:spcPct val="90000"/>
              </a:lnSpc>
            </a:pPr>
            <a:r>
              <a:rPr lang="en-US" sz="1900" dirty="0"/>
              <a:t>Define target population and community</a:t>
            </a:r>
          </a:p>
          <a:p>
            <a:pPr indent="-228600">
              <a:lnSpc>
                <a:spcPct val="90000"/>
              </a:lnSpc>
            </a:pPr>
            <a:r>
              <a:rPr lang="en-US" sz="1900" dirty="0"/>
              <a:t>Develop a multi-stakeholder team</a:t>
            </a:r>
          </a:p>
          <a:p>
            <a:pPr indent="-228600">
              <a:lnSpc>
                <a:spcPct val="90000"/>
              </a:lnSpc>
            </a:pPr>
            <a:r>
              <a:rPr lang="en-US" sz="1900" dirty="0"/>
              <a:t>Conduct primary and secondary research</a:t>
            </a:r>
          </a:p>
          <a:p>
            <a:pPr indent="-228600">
              <a:lnSpc>
                <a:spcPct val="90000"/>
              </a:lnSpc>
            </a:pPr>
            <a:r>
              <a:rPr lang="en-US" sz="1900" dirty="0"/>
              <a:t>Make sense of the research</a:t>
            </a:r>
          </a:p>
          <a:p>
            <a:pPr indent="-228600">
              <a:lnSpc>
                <a:spcPct val="90000"/>
              </a:lnSpc>
            </a:pPr>
            <a:r>
              <a:rPr lang="en-US" sz="1900" dirty="0"/>
              <a:t>Generate 3 solution concepts/action plans </a:t>
            </a:r>
          </a:p>
          <a:p>
            <a:pPr indent="-228600">
              <a:lnSpc>
                <a:spcPct val="90000"/>
              </a:lnSpc>
            </a:pPr>
            <a:r>
              <a:rPr lang="en-US" sz="1900" dirty="0"/>
              <a:t>Select most promising concept solution. </a:t>
            </a:r>
          </a:p>
          <a:p>
            <a:pPr indent="-228600">
              <a:lnSpc>
                <a:spcPct val="90000"/>
              </a:lnSpc>
            </a:pPr>
            <a:r>
              <a:rPr lang="en-US" sz="1900" dirty="0"/>
              <a:t>Test assumptions in the field</a:t>
            </a:r>
          </a:p>
          <a:p>
            <a:pPr indent="-228600">
              <a:lnSpc>
                <a:spcPct val="90000"/>
              </a:lnSpc>
            </a:pPr>
            <a:r>
              <a:rPr lang="en-US" sz="1900" dirty="0">
                <a:highlight>
                  <a:srgbClr val="FFFF00"/>
                </a:highlight>
              </a:rPr>
              <a:t>Apply YGWYM – restate the goal, indicators, analysis, definitions, baseline measures</a:t>
            </a:r>
          </a:p>
          <a:p>
            <a:pPr indent="-228600">
              <a:lnSpc>
                <a:spcPct val="90000"/>
              </a:lnSpc>
            </a:pPr>
            <a:r>
              <a:rPr lang="en-US" sz="1900" dirty="0"/>
              <a:t>Develop and present team pitch</a:t>
            </a:r>
          </a:p>
          <a:p>
            <a:pPr indent="-228600">
              <a:lnSpc>
                <a:spcPct val="90000"/>
              </a:lnSpc>
            </a:pPr>
            <a:endParaRPr lang="en-US" sz="1900" dirty="0"/>
          </a:p>
          <a:p>
            <a:pPr lvl="1" indent="-228600">
              <a:lnSpc>
                <a:spcPct val="90000"/>
              </a:lnSpc>
              <a:buFont typeface="Arial" panose="020B0604020202020204" pitchFamily="34" charset="0"/>
              <a:buChar char="•"/>
            </a:pPr>
            <a:endParaRPr lang="en-US" sz="1900" dirty="0"/>
          </a:p>
        </p:txBody>
      </p:sp>
    </p:spTree>
    <p:extLst>
      <p:ext uri="{BB962C8B-B14F-4D97-AF65-F5344CB8AC3E}">
        <p14:creationId xmlns:p14="http://schemas.microsoft.com/office/powerpoint/2010/main" val="2900338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5E53-9683-315A-1A7E-9B52C09D7AF1}"/>
              </a:ext>
            </a:extLst>
          </p:cNvPr>
          <p:cNvSpPr>
            <a:spLocks noGrp="1"/>
          </p:cNvSpPr>
          <p:nvPr>
            <p:ph type="title"/>
          </p:nvPr>
        </p:nvSpPr>
        <p:spPr/>
        <p:txBody>
          <a:bodyPr/>
          <a:lstStyle/>
          <a:p>
            <a:r>
              <a:rPr lang="en-US" dirty="0"/>
              <a:t>AGENDA</a:t>
            </a:r>
          </a:p>
        </p:txBody>
      </p:sp>
      <p:graphicFrame>
        <p:nvGraphicFramePr>
          <p:cNvPr id="6" name="Content Placeholder 2">
            <a:extLst>
              <a:ext uri="{FF2B5EF4-FFF2-40B4-BE49-F238E27FC236}">
                <a16:creationId xmlns:a16="http://schemas.microsoft.com/office/drawing/2014/main" id="{66ABF279-6D61-E8B7-4EC4-4925EE116868}"/>
              </a:ext>
            </a:extLst>
          </p:cNvPr>
          <p:cNvGraphicFramePr>
            <a:graphicFrameLocks noGrp="1"/>
          </p:cNvGraphicFramePr>
          <p:nvPr>
            <p:ph idx="1"/>
            <p:extLst>
              <p:ext uri="{D42A27DB-BD31-4B8C-83A1-F6EECF244321}">
                <p14:modId xmlns:p14="http://schemas.microsoft.com/office/powerpoint/2010/main" val="4111082965"/>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E6D0E2DA-9840-4E27-124F-1F82A184EF0E}"/>
              </a:ext>
            </a:extLst>
          </p:cNvPr>
          <p:cNvSpPr>
            <a:spLocks noGrp="1"/>
          </p:cNvSpPr>
          <p:nvPr>
            <p:ph type="body" sz="half" idx="2"/>
          </p:nvPr>
        </p:nvSpPr>
        <p:spPr/>
        <p:txBody>
          <a:bodyPr/>
          <a:lstStyle/>
          <a:p>
            <a:endParaRPr lang="en-US" dirty="0"/>
          </a:p>
          <a:p>
            <a:r>
              <a:rPr lang="en-US" dirty="0"/>
              <a:t>GOAL: We have an integrated process for CCAM-TAC that we have co-created that results in outcome measures that matter.</a:t>
            </a:r>
          </a:p>
        </p:txBody>
      </p:sp>
    </p:spTree>
    <p:extLst>
      <p:ext uri="{BB962C8B-B14F-4D97-AF65-F5344CB8AC3E}">
        <p14:creationId xmlns:p14="http://schemas.microsoft.com/office/powerpoint/2010/main" val="2584196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32E63B-C086-5422-DA9C-A89D93A861F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5664D-5EFA-C6EA-26FE-26AFBA5238A0}"/>
              </a:ext>
            </a:extLst>
          </p:cNvPr>
          <p:cNvSpPr>
            <a:spLocks noGrp="1"/>
          </p:cNvSpPr>
          <p:nvPr>
            <p:ph type="title" idx="4294967295"/>
          </p:nvPr>
        </p:nvSpPr>
        <p:spPr>
          <a:xfrm>
            <a:off x="755815" y="552091"/>
            <a:ext cx="2700645" cy="5431536"/>
          </a:xfrm>
        </p:spPr>
        <p:txBody>
          <a:bodyPr vert="horz" lIns="91440" tIns="45720" rIns="91440" bIns="45720" rtlCol="0" anchor="ctr">
            <a:normAutofit/>
          </a:bodyPr>
          <a:lstStyle/>
          <a:p>
            <a:pPr algn="l">
              <a:lnSpc>
                <a:spcPct val="90000"/>
              </a:lnSpc>
            </a:pPr>
            <a:r>
              <a:rPr lang="en-US" sz="4000" kern="1200" dirty="0">
                <a:solidFill>
                  <a:schemeClr val="tx1"/>
                </a:solidFill>
                <a:latin typeface="+mj-lt"/>
                <a:ea typeface="+mj-ea"/>
                <a:cs typeface="+mj-cs"/>
              </a:rPr>
              <a:t>Possibilities for Integration of HCD and YGWYM in Implementation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347917" y="3261001"/>
            <a:ext cx="4480560" cy="13716"/>
          </a:xfrm>
          <a:custGeom>
            <a:avLst/>
            <a:gdLst>
              <a:gd name="connsiteX0" fmla="*/ 0 w 4480560"/>
              <a:gd name="connsiteY0" fmla="*/ 0 h 13716"/>
              <a:gd name="connsiteX1" fmla="*/ 595274 w 4480560"/>
              <a:gd name="connsiteY1" fmla="*/ 0 h 13716"/>
              <a:gd name="connsiteX2" fmla="*/ 1100938 w 4480560"/>
              <a:gd name="connsiteY2" fmla="*/ 0 h 13716"/>
              <a:gd name="connsiteX3" fmla="*/ 1651406 w 4480560"/>
              <a:gd name="connsiteY3" fmla="*/ 0 h 13716"/>
              <a:gd name="connsiteX4" fmla="*/ 2336292 w 4480560"/>
              <a:gd name="connsiteY4" fmla="*/ 0 h 13716"/>
              <a:gd name="connsiteX5" fmla="*/ 2931566 w 4480560"/>
              <a:gd name="connsiteY5" fmla="*/ 0 h 13716"/>
              <a:gd name="connsiteX6" fmla="*/ 3482035 w 4480560"/>
              <a:gd name="connsiteY6" fmla="*/ 0 h 13716"/>
              <a:gd name="connsiteX7" fmla="*/ 4480560 w 4480560"/>
              <a:gd name="connsiteY7" fmla="*/ 0 h 13716"/>
              <a:gd name="connsiteX8" fmla="*/ 4480560 w 4480560"/>
              <a:gd name="connsiteY8" fmla="*/ 13716 h 13716"/>
              <a:gd name="connsiteX9" fmla="*/ 3840480 w 4480560"/>
              <a:gd name="connsiteY9" fmla="*/ 13716 h 13716"/>
              <a:gd name="connsiteX10" fmla="*/ 3290011 w 4480560"/>
              <a:gd name="connsiteY10" fmla="*/ 13716 h 13716"/>
              <a:gd name="connsiteX11" fmla="*/ 2560320 w 4480560"/>
              <a:gd name="connsiteY11" fmla="*/ 13716 h 13716"/>
              <a:gd name="connsiteX12" fmla="*/ 1965046 w 4480560"/>
              <a:gd name="connsiteY12" fmla="*/ 13716 h 13716"/>
              <a:gd name="connsiteX13" fmla="*/ 1459382 w 4480560"/>
              <a:gd name="connsiteY13" fmla="*/ 13716 h 13716"/>
              <a:gd name="connsiteX14" fmla="*/ 774497 w 4480560"/>
              <a:gd name="connsiteY14" fmla="*/ 13716 h 13716"/>
              <a:gd name="connsiteX15" fmla="*/ 0 w 4480560"/>
              <a:gd name="connsiteY15" fmla="*/ 13716 h 13716"/>
              <a:gd name="connsiteX16" fmla="*/ 0 w 4480560"/>
              <a:gd name="connsiteY1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3716"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273" y="3379"/>
                  <a:pt x="4480768" y="9289"/>
                  <a:pt x="4480560" y="13716"/>
                </a:cubicBezTo>
                <a:cubicBezTo>
                  <a:pt x="4314132" y="10352"/>
                  <a:pt x="4028383" y="32060"/>
                  <a:pt x="3840480" y="13716"/>
                </a:cubicBezTo>
                <a:cubicBezTo>
                  <a:pt x="3652577" y="-4628"/>
                  <a:pt x="3547615" y="-1724"/>
                  <a:pt x="3290011" y="13716"/>
                </a:cubicBezTo>
                <a:cubicBezTo>
                  <a:pt x="3032407" y="29156"/>
                  <a:pt x="2830268" y="4147"/>
                  <a:pt x="2560320" y="13716"/>
                </a:cubicBezTo>
                <a:cubicBezTo>
                  <a:pt x="2290372" y="23285"/>
                  <a:pt x="2147422" y="2156"/>
                  <a:pt x="1965046" y="13716"/>
                </a:cubicBezTo>
                <a:cubicBezTo>
                  <a:pt x="1782670" y="25276"/>
                  <a:pt x="1689791" y="36108"/>
                  <a:pt x="1459382" y="13716"/>
                </a:cubicBezTo>
                <a:cubicBezTo>
                  <a:pt x="1228973" y="-8676"/>
                  <a:pt x="915486" y="31929"/>
                  <a:pt x="774497" y="13716"/>
                </a:cubicBezTo>
                <a:cubicBezTo>
                  <a:pt x="633508" y="-4497"/>
                  <a:pt x="361442" y="-15679"/>
                  <a:pt x="0" y="13716"/>
                </a:cubicBezTo>
                <a:cubicBezTo>
                  <a:pt x="-362" y="8190"/>
                  <a:pt x="-434" y="6098"/>
                  <a:pt x="0" y="0"/>
                </a:cubicBezTo>
                <a:close/>
              </a:path>
              <a:path w="4480560" h="13716"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0360" y="3832"/>
                  <a:pt x="4481152" y="9314"/>
                  <a:pt x="4480560" y="13716"/>
                </a:cubicBezTo>
                <a:cubicBezTo>
                  <a:pt x="4279652" y="-11422"/>
                  <a:pt x="4200762" y="36994"/>
                  <a:pt x="3930091" y="13716"/>
                </a:cubicBezTo>
                <a:cubicBezTo>
                  <a:pt x="3659420" y="-9562"/>
                  <a:pt x="3456052" y="17722"/>
                  <a:pt x="3290011" y="13716"/>
                </a:cubicBezTo>
                <a:cubicBezTo>
                  <a:pt x="3123970" y="9710"/>
                  <a:pt x="2882392" y="28246"/>
                  <a:pt x="2649931" y="13716"/>
                </a:cubicBezTo>
                <a:cubicBezTo>
                  <a:pt x="2417470" y="-814"/>
                  <a:pt x="2238426" y="2765"/>
                  <a:pt x="2054657" y="13716"/>
                </a:cubicBezTo>
                <a:cubicBezTo>
                  <a:pt x="1870888" y="24667"/>
                  <a:pt x="1566368" y="40468"/>
                  <a:pt x="1324966" y="13716"/>
                </a:cubicBezTo>
                <a:cubicBezTo>
                  <a:pt x="1083564" y="-13036"/>
                  <a:pt x="787410" y="6374"/>
                  <a:pt x="595274" y="13716"/>
                </a:cubicBezTo>
                <a:cubicBezTo>
                  <a:pt x="403138" y="21058"/>
                  <a:pt x="169622" y="5927"/>
                  <a:pt x="0" y="13716"/>
                </a:cubicBezTo>
                <a:cubicBezTo>
                  <a:pt x="-475" y="8699"/>
                  <a:pt x="-565" y="440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0D9F9D-9228-A9E8-7CD9-17B55FDB3808}"/>
              </a:ext>
            </a:extLst>
          </p:cNvPr>
          <p:cNvSpPr>
            <a:spLocks noGrp="1"/>
          </p:cNvSpPr>
          <p:nvPr>
            <p:ph idx="4294967295"/>
          </p:nvPr>
        </p:nvSpPr>
        <p:spPr>
          <a:xfrm>
            <a:off x="3844813" y="552091"/>
            <a:ext cx="4668251" cy="5431536"/>
          </a:xfrm>
        </p:spPr>
        <p:txBody>
          <a:bodyPr vert="horz" lIns="91440" tIns="45720" rIns="91440" bIns="45720" rtlCol="0" anchor="ctr">
            <a:normAutofit/>
          </a:bodyPr>
          <a:lstStyle/>
          <a:p>
            <a:pPr indent="-228600">
              <a:lnSpc>
                <a:spcPct val="90000"/>
              </a:lnSpc>
            </a:pPr>
            <a:r>
              <a:rPr lang="en-US" sz="1900" dirty="0"/>
              <a:t>Based on completing human centered design planning process</a:t>
            </a:r>
          </a:p>
          <a:p>
            <a:pPr indent="-228600">
              <a:lnSpc>
                <a:spcPct val="90000"/>
              </a:lnSpc>
            </a:pPr>
            <a:r>
              <a:rPr lang="en-US" sz="1900" dirty="0"/>
              <a:t>CCAM-TAC facilitator:</a:t>
            </a:r>
          </a:p>
          <a:p>
            <a:pPr lvl="1" indent="-228600">
              <a:lnSpc>
                <a:spcPct val="90000"/>
              </a:lnSpc>
              <a:buFont typeface="Arial" panose="020B0604020202020204" pitchFamily="34" charset="0"/>
              <a:buChar char="•"/>
            </a:pPr>
            <a:r>
              <a:rPr lang="en-US" sz="1900" dirty="0"/>
              <a:t>Assists in coordinating with federal &amp; other partners</a:t>
            </a:r>
          </a:p>
          <a:p>
            <a:pPr lvl="1" indent="-228600">
              <a:lnSpc>
                <a:spcPct val="90000"/>
              </a:lnSpc>
              <a:buFont typeface="Arial" panose="020B0604020202020204" pitchFamily="34" charset="0"/>
              <a:buChar char="•"/>
            </a:pPr>
            <a:r>
              <a:rPr lang="en-US" sz="1900" dirty="0"/>
              <a:t>Helps identify missing information</a:t>
            </a:r>
          </a:p>
          <a:p>
            <a:pPr lvl="1" indent="-228600">
              <a:lnSpc>
                <a:spcPct val="90000"/>
              </a:lnSpc>
              <a:buFont typeface="Arial" panose="020B0604020202020204" pitchFamily="34" charset="0"/>
              <a:buChar char="•"/>
            </a:pPr>
            <a:r>
              <a:rPr lang="en-US" sz="1900" dirty="0">
                <a:highlight>
                  <a:srgbClr val="FFFF00"/>
                </a:highlight>
              </a:rPr>
              <a:t>Build on indicator analysis focused on solution concept and related goals</a:t>
            </a:r>
          </a:p>
          <a:p>
            <a:pPr lvl="1" indent="-228600">
              <a:lnSpc>
                <a:spcPct val="90000"/>
              </a:lnSpc>
              <a:buFont typeface="Arial" panose="020B0604020202020204" pitchFamily="34" charset="0"/>
              <a:buChar char="•"/>
            </a:pPr>
            <a:r>
              <a:rPr lang="en-US" sz="1900" dirty="0">
                <a:highlight>
                  <a:srgbClr val="FFFF00"/>
                </a:highlight>
              </a:rPr>
              <a:t>Review definitions of key leverage indicators and measures.</a:t>
            </a:r>
          </a:p>
          <a:p>
            <a:pPr lvl="1" indent="-228600">
              <a:lnSpc>
                <a:spcPct val="90000"/>
              </a:lnSpc>
              <a:buFont typeface="Arial" panose="020B0604020202020204" pitchFamily="34" charset="0"/>
              <a:buChar char="•"/>
            </a:pPr>
            <a:r>
              <a:rPr lang="en-US" sz="1900" dirty="0">
                <a:highlight>
                  <a:srgbClr val="FFFF00"/>
                </a:highlight>
              </a:rPr>
              <a:t>Finetune measures and measurement plans. </a:t>
            </a:r>
          </a:p>
          <a:p>
            <a:pPr lvl="1" indent="-228600">
              <a:lnSpc>
                <a:spcPct val="90000"/>
              </a:lnSpc>
              <a:buFont typeface="Arial" panose="020B0604020202020204" pitchFamily="34" charset="0"/>
              <a:buChar char="•"/>
            </a:pPr>
            <a:r>
              <a:rPr lang="en-US" sz="1900" dirty="0">
                <a:highlight>
                  <a:srgbClr val="FFFF00"/>
                </a:highlight>
              </a:rPr>
              <a:t>Implement measurement plans.</a:t>
            </a:r>
          </a:p>
          <a:p>
            <a:pPr lvl="1" indent="-228600">
              <a:lnSpc>
                <a:spcPct val="90000"/>
              </a:lnSpc>
              <a:buFont typeface="Arial" panose="020B0604020202020204" pitchFamily="34" charset="0"/>
              <a:buChar char="•"/>
            </a:pPr>
            <a:r>
              <a:rPr lang="en-US" sz="1900" dirty="0">
                <a:highlight>
                  <a:srgbClr val="FFFF00"/>
                </a:highlight>
              </a:rPr>
              <a:t>Develop and implement action plans</a:t>
            </a:r>
          </a:p>
          <a:p>
            <a:pPr lvl="1" indent="-228600">
              <a:lnSpc>
                <a:spcPct val="90000"/>
              </a:lnSpc>
              <a:buFont typeface="Arial" panose="020B0604020202020204" pitchFamily="34" charset="0"/>
              <a:buChar char="•"/>
            </a:pPr>
            <a:r>
              <a:rPr lang="en-US" sz="1900" dirty="0">
                <a:highlight>
                  <a:srgbClr val="FFFF00"/>
                </a:highlight>
              </a:rPr>
              <a:t>Develop baseline and framing measures and remeasurement plan</a:t>
            </a:r>
          </a:p>
          <a:p>
            <a:pPr lvl="1" indent="-228600">
              <a:lnSpc>
                <a:spcPct val="90000"/>
              </a:lnSpc>
              <a:buFont typeface="Arial" panose="020B0604020202020204" pitchFamily="34" charset="0"/>
              <a:buChar char="•"/>
            </a:pPr>
            <a:r>
              <a:rPr lang="en-US" sz="1900" dirty="0"/>
              <a:t>Provides ongoing support and resources</a:t>
            </a:r>
          </a:p>
          <a:p>
            <a:pPr marL="457200" lvl="1" indent="-228600">
              <a:lnSpc>
                <a:spcPct val="90000"/>
              </a:lnSpc>
              <a:buFont typeface="Arial" panose="020B0604020202020204" pitchFamily="34" charset="0"/>
              <a:buChar char="•"/>
            </a:pPr>
            <a:endParaRPr lang="en-US" sz="1900" dirty="0"/>
          </a:p>
          <a:p>
            <a:pPr lvl="1" indent="-228600">
              <a:lnSpc>
                <a:spcPct val="90000"/>
              </a:lnSpc>
              <a:buFont typeface="Arial" panose="020B0604020202020204" pitchFamily="34" charset="0"/>
              <a:buChar char="•"/>
            </a:pPr>
            <a:endParaRPr lang="en-US" sz="1900" dirty="0"/>
          </a:p>
        </p:txBody>
      </p:sp>
    </p:spTree>
    <p:extLst>
      <p:ext uri="{BB962C8B-B14F-4D97-AF65-F5344CB8AC3E}">
        <p14:creationId xmlns:p14="http://schemas.microsoft.com/office/powerpoint/2010/main" val="9019703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1C985C-232E-918B-43EB-7D938139F608}"/>
              </a:ext>
            </a:extLst>
          </p:cNvPr>
          <p:cNvSpPr>
            <a:spLocks noGrp="1"/>
          </p:cNvSpPr>
          <p:nvPr>
            <p:ph type="title" idx="4294967295"/>
          </p:nvPr>
        </p:nvSpPr>
        <p:spPr>
          <a:xfrm>
            <a:off x="483798" y="1463040"/>
            <a:ext cx="2847230" cy="2690949"/>
          </a:xfrm>
        </p:spPr>
        <p:txBody>
          <a:bodyPr vert="horz" lIns="91440" tIns="45720" rIns="91440" bIns="45720" rtlCol="0" anchor="t">
            <a:normAutofit/>
          </a:bodyPr>
          <a:lstStyle/>
          <a:p>
            <a:pPr algn="l">
              <a:lnSpc>
                <a:spcPct val="90000"/>
              </a:lnSpc>
            </a:pPr>
            <a:r>
              <a:rPr lang="en-US" sz="4200" kern="1200">
                <a:solidFill>
                  <a:schemeClr val="tx1"/>
                </a:solidFill>
                <a:latin typeface="+mj-lt"/>
                <a:ea typeface="+mj-ea"/>
                <a:cs typeface="+mj-cs"/>
              </a:rPr>
              <a:t>Discussion: Next Steps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250" y="4415246"/>
            <a:ext cx="8986749"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0279" y="587829"/>
            <a:ext cx="4878975"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ontent Placeholder 2">
            <a:extLst>
              <a:ext uri="{FF2B5EF4-FFF2-40B4-BE49-F238E27FC236}">
                <a16:creationId xmlns:a16="http://schemas.microsoft.com/office/drawing/2014/main" id="{CDDAE3B3-0D0D-DE30-3DBE-B85F5C0BE2F4}"/>
              </a:ext>
            </a:extLst>
          </p:cNvPr>
          <p:cNvSpPr>
            <a:spLocks noGrp="1"/>
          </p:cNvSpPr>
          <p:nvPr>
            <p:ph idx="4294967295"/>
          </p:nvPr>
        </p:nvSpPr>
        <p:spPr>
          <a:xfrm>
            <a:off x="4242163" y="1463039"/>
            <a:ext cx="4156790" cy="4300447"/>
          </a:xfrm>
        </p:spPr>
        <p:txBody>
          <a:bodyPr vert="horz" lIns="91440" tIns="45720" rIns="91440" bIns="45720" rtlCol="0" anchor="t">
            <a:normAutofit/>
          </a:bodyPr>
          <a:lstStyle/>
          <a:p>
            <a:pPr marL="457200" lvl="1" indent="-228600">
              <a:lnSpc>
                <a:spcPct val="90000"/>
              </a:lnSpc>
              <a:buFont typeface="Arial" panose="020B0604020202020204" pitchFamily="34" charset="0"/>
              <a:buChar char="•"/>
            </a:pPr>
            <a:endParaRPr lang="en-US" sz="1900" dirty="0"/>
          </a:p>
          <a:p>
            <a:pPr lvl="1" indent="-228600">
              <a:lnSpc>
                <a:spcPct val="90000"/>
              </a:lnSpc>
              <a:buFont typeface="Arial" panose="020B0604020202020204" pitchFamily="34" charset="0"/>
              <a:buChar char="•"/>
            </a:pPr>
            <a:r>
              <a:rPr lang="en-US" sz="2300" dirty="0"/>
              <a:t>Q&amp;A about YGWYM</a:t>
            </a:r>
          </a:p>
          <a:p>
            <a:pPr lvl="1" indent="-228600">
              <a:lnSpc>
                <a:spcPct val="90000"/>
              </a:lnSpc>
              <a:buFont typeface="Arial" panose="020B0604020202020204" pitchFamily="34" charset="0"/>
              <a:buChar char="•"/>
            </a:pPr>
            <a:r>
              <a:rPr lang="en-US" sz="2300" dirty="0"/>
              <a:t>Q&amp;A about preliminary ideas for integration</a:t>
            </a:r>
          </a:p>
          <a:p>
            <a:pPr lvl="1" indent="-228600">
              <a:lnSpc>
                <a:spcPct val="90000"/>
              </a:lnSpc>
              <a:buFont typeface="Arial" panose="020B0604020202020204" pitchFamily="34" charset="0"/>
              <a:buChar char="•"/>
            </a:pPr>
            <a:r>
              <a:rPr lang="en-US" sz="2300" dirty="0"/>
              <a:t>Other</a:t>
            </a:r>
          </a:p>
          <a:p>
            <a:pPr lvl="1" indent="-228600">
              <a:lnSpc>
                <a:spcPct val="90000"/>
              </a:lnSpc>
              <a:buFont typeface="Arial" panose="020B0604020202020204" pitchFamily="34" charset="0"/>
              <a:buChar char="•"/>
            </a:pPr>
            <a:endParaRPr lang="en-US" sz="2300" dirty="0"/>
          </a:p>
          <a:p>
            <a:pPr lvl="1" indent="-228600">
              <a:lnSpc>
                <a:spcPct val="90000"/>
              </a:lnSpc>
              <a:buFont typeface="Arial" panose="020B0604020202020204" pitchFamily="34" charset="0"/>
              <a:buChar char="•"/>
            </a:pPr>
            <a:r>
              <a:rPr lang="en-US" sz="2300" dirty="0"/>
              <a:t>Next steps – plan for workshop in June and more extensive trainings beyond. </a:t>
            </a:r>
            <a:endParaRPr lang="en-US" sz="1900" dirty="0"/>
          </a:p>
        </p:txBody>
      </p:sp>
    </p:spTree>
    <p:extLst>
      <p:ext uri="{BB962C8B-B14F-4D97-AF65-F5344CB8AC3E}">
        <p14:creationId xmlns:p14="http://schemas.microsoft.com/office/powerpoint/2010/main" val="135398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C61B3-A7D5-8579-F357-9BA44DA615C1}"/>
              </a:ext>
            </a:extLst>
          </p:cNvPr>
          <p:cNvSpPr>
            <a:spLocks noGrp="1"/>
          </p:cNvSpPr>
          <p:nvPr>
            <p:ph type="title"/>
          </p:nvPr>
        </p:nvSpPr>
        <p:spPr>
          <a:xfrm>
            <a:off x="457200" y="342899"/>
            <a:ext cx="8458200" cy="1143000"/>
          </a:xfrm>
        </p:spPr>
        <p:txBody>
          <a:bodyPr>
            <a:normAutofit fontScale="90000"/>
          </a:bodyPr>
          <a:lstStyle/>
          <a:p>
            <a:r>
              <a:rPr lang="en-US" dirty="0"/>
              <a:t>You Get What You Measure - Resources</a:t>
            </a:r>
          </a:p>
        </p:txBody>
      </p:sp>
      <p:graphicFrame>
        <p:nvGraphicFramePr>
          <p:cNvPr id="1028" name="Content Placeholder 2">
            <a:extLst>
              <a:ext uri="{FF2B5EF4-FFF2-40B4-BE49-F238E27FC236}">
                <a16:creationId xmlns:a16="http://schemas.microsoft.com/office/drawing/2014/main" id="{21EBFF0B-FA0E-C240-B4C1-5974589C1301}"/>
              </a:ext>
            </a:extLst>
          </p:cNvPr>
          <p:cNvGraphicFramePr>
            <a:graphicFrameLocks noGrp="1"/>
          </p:cNvGraphicFramePr>
          <p:nvPr>
            <p:ph idx="1"/>
          </p:nvPr>
        </p:nvGraphicFramePr>
        <p:xfrm>
          <a:off x="457200" y="1600201"/>
          <a:ext cx="48768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2147475A-9EDA-832B-5149-6B7DA073A0F5}"/>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096000" y="1894399"/>
            <a:ext cx="2668094"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9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A38-EC8A-8E6C-4736-8A1F05DF1986}"/>
              </a:ext>
            </a:extLst>
          </p:cNvPr>
          <p:cNvSpPr>
            <a:spLocks noGrp="1"/>
          </p:cNvSpPr>
          <p:nvPr>
            <p:ph type="title"/>
          </p:nvPr>
        </p:nvSpPr>
        <p:spPr>
          <a:xfrm>
            <a:off x="457200" y="273050"/>
            <a:ext cx="3008313" cy="1162050"/>
          </a:xfrm>
        </p:spPr>
        <p:txBody>
          <a:bodyPr anchor="b">
            <a:normAutofit/>
          </a:bodyPr>
          <a:lstStyle/>
          <a:p>
            <a:r>
              <a:rPr lang="en-US" dirty="0"/>
              <a:t>SCOPE OF CONSULTANT’s WORK</a:t>
            </a:r>
          </a:p>
        </p:txBody>
      </p:sp>
      <p:sp>
        <p:nvSpPr>
          <p:cNvPr id="9" name="Text Placeholder 3">
            <a:extLst>
              <a:ext uri="{FF2B5EF4-FFF2-40B4-BE49-F238E27FC236}">
                <a16:creationId xmlns:a16="http://schemas.microsoft.com/office/drawing/2014/main" id="{913F50EA-2E70-24E1-4B05-E5A2A125A63E}"/>
              </a:ext>
            </a:extLst>
          </p:cNvPr>
          <p:cNvSpPr>
            <a:spLocks noGrp="1"/>
          </p:cNvSpPr>
          <p:nvPr>
            <p:ph type="body" sz="half" idx="2"/>
          </p:nvPr>
        </p:nvSpPr>
        <p:spPr>
          <a:xfrm>
            <a:off x="457200" y="1435100"/>
            <a:ext cx="3008313" cy="4691063"/>
          </a:xfrm>
        </p:spPr>
        <p:txBody>
          <a:bodyPr/>
          <a:lstStyle/>
          <a:p>
            <a:endParaRPr lang="en-US" dirty="0"/>
          </a:p>
        </p:txBody>
      </p:sp>
      <p:graphicFrame>
        <p:nvGraphicFramePr>
          <p:cNvPr id="5" name="Content Placeholder 2">
            <a:extLst>
              <a:ext uri="{FF2B5EF4-FFF2-40B4-BE49-F238E27FC236}">
                <a16:creationId xmlns:a16="http://schemas.microsoft.com/office/drawing/2014/main" id="{F84C15D2-367F-3D87-D7F2-25836360ABD2}"/>
              </a:ext>
            </a:extLst>
          </p:cNvPr>
          <p:cNvGraphicFramePr>
            <a:graphicFrameLocks noGrp="1"/>
          </p:cNvGraphicFramePr>
          <p:nvPr>
            <p:ph idx="1"/>
            <p:extLst>
              <p:ext uri="{D42A27DB-BD31-4B8C-83A1-F6EECF244321}">
                <p14:modId xmlns:p14="http://schemas.microsoft.com/office/powerpoint/2010/main" val="2602467828"/>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240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2575-EDBF-55A8-74FA-FA229E1B8DED}"/>
              </a:ext>
            </a:extLst>
          </p:cNvPr>
          <p:cNvSpPr>
            <a:spLocks noGrp="1"/>
          </p:cNvSpPr>
          <p:nvPr>
            <p:ph type="title"/>
          </p:nvPr>
        </p:nvSpPr>
        <p:spPr/>
        <p:txBody>
          <a:bodyPr/>
          <a:lstStyle/>
          <a:p>
            <a:r>
              <a:rPr lang="en-US" dirty="0"/>
              <a:t>Human Centered Design Process</a:t>
            </a:r>
          </a:p>
        </p:txBody>
      </p:sp>
      <p:sp>
        <p:nvSpPr>
          <p:cNvPr id="3" name="Content Placeholder 2">
            <a:extLst>
              <a:ext uri="{FF2B5EF4-FFF2-40B4-BE49-F238E27FC236}">
                <a16:creationId xmlns:a16="http://schemas.microsoft.com/office/drawing/2014/main" id="{FD015329-B4C3-3D28-0810-9ADEB5DD9C3B}"/>
              </a:ext>
            </a:extLst>
          </p:cNvPr>
          <p:cNvSpPr>
            <a:spLocks noGrp="1"/>
          </p:cNvSpPr>
          <p:nvPr>
            <p:ph sz="half" idx="1"/>
          </p:nvPr>
        </p:nvSpPr>
        <p:spPr/>
        <p:txBody>
          <a:bodyPr>
            <a:normAutofit fontScale="92500" lnSpcReduction="20000"/>
          </a:bodyPr>
          <a:lstStyle/>
          <a:p>
            <a:r>
              <a:rPr lang="en-US" dirty="0"/>
              <a:t>Planning Grants</a:t>
            </a:r>
          </a:p>
          <a:p>
            <a:pPr lvl="1"/>
            <a:r>
              <a:rPr lang="en-US" sz="2000" dirty="0"/>
              <a:t>Select/articulate a challenge area</a:t>
            </a:r>
          </a:p>
          <a:p>
            <a:pPr lvl="1"/>
            <a:r>
              <a:rPr lang="en-US" sz="2000" dirty="0"/>
              <a:t>Create a focus question</a:t>
            </a:r>
          </a:p>
          <a:p>
            <a:pPr lvl="1"/>
            <a:r>
              <a:rPr lang="en-US" sz="2000" dirty="0"/>
              <a:t>Define target population and community</a:t>
            </a:r>
          </a:p>
          <a:p>
            <a:pPr lvl="1"/>
            <a:r>
              <a:rPr lang="en-US" sz="2000" dirty="0"/>
              <a:t>Develop a multi-stakeholder team</a:t>
            </a:r>
          </a:p>
          <a:p>
            <a:pPr lvl="1"/>
            <a:r>
              <a:rPr lang="en-US" sz="2000" dirty="0"/>
              <a:t>Conduct primary and secondary research</a:t>
            </a:r>
          </a:p>
          <a:p>
            <a:pPr lvl="1"/>
            <a:r>
              <a:rPr lang="en-US" sz="2000" dirty="0"/>
              <a:t>Make sense of the research</a:t>
            </a:r>
          </a:p>
          <a:p>
            <a:pPr lvl="1"/>
            <a:r>
              <a:rPr lang="en-US" sz="2000" dirty="0"/>
              <a:t>Generate 3 solution concepts and fine tune</a:t>
            </a:r>
          </a:p>
          <a:p>
            <a:pPr lvl="1"/>
            <a:r>
              <a:rPr lang="en-US" sz="2000" dirty="0"/>
              <a:t>Test assumptions in the field</a:t>
            </a:r>
          </a:p>
          <a:p>
            <a:pPr lvl="1"/>
            <a:r>
              <a:rPr lang="en-US" sz="2000" dirty="0"/>
              <a:t>Develop and present team pitch</a:t>
            </a:r>
          </a:p>
          <a:p>
            <a:endParaRPr lang="en-US" dirty="0"/>
          </a:p>
          <a:p>
            <a:pPr lvl="1"/>
            <a:endParaRPr lang="en-US" dirty="0"/>
          </a:p>
        </p:txBody>
      </p:sp>
      <p:sp>
        <p:nvSpPr>
          <p:cNvPr id="4" name="Content Placeholder 3">
            <a:extLst>
              <a:ext uri="{FF2B5EF4-FFF2-40B4-BE49-F238E27FC236}">
                <a16:creationId xmlns:a16="http://schemas.microsoft.com/office/drawing/2014/main" id="{AA61B8B3-9923-8BAF-E14B-2F06B7893128}"/>
              </a:ext>
            </a:extLst>
          </p:cNvPr>
          <p:cNvSpPr>
            <a:spLocks noGrp="1"/>
          </p:cNvSpPr>
          <p:nvPr>
            <p:ph sz="half" idx="2"/>
          </p:nvPr>
        </p:nvSpPr>
        <p:spPr/>
        <p:txBody>
          <a:bodyPr>
            <a:normAutofit fontScale="92500" lnSpcReduction="20000"/>
          </a:bodyPr>
          <a:lstStyle/>
          <a:p>
            <a:endParaRPr lang="en-US"/>
          </a:p>
        </p:txBody>
      </p:sp>
      <p:pic>
        <p:nvPicPr>
          <p:cNvPr id="5" name="Picture 4" descr="People working on ideas">
            <a:extLst>
              <a:ext uri="{FF2B5EF4-FFF2-40B4-BE49-F238E27FC236}">
                <a16:creationId xmlns:a16="http://schemas.microsoft.com/office/drawing/2014/main" id="{86CB2245-3FDB-636D-3FA8-33BC02741B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1990" y="1584960"/>
            <a:ext cx="5762554" cy="3770399"/>
          </a:xfrm>
          <a:prstGeom prst="rect">
            <a:avLst/>
          </a:prstGeom>
        </p:spPr>
      </p:pic>
    </p:spTree>
    <p:extLst>
      <p:ext uri="{BB962C8B-B14F-4D97-AF65-F5344CB8AC3E}">
        <p14:creationId xmlns:p14="http://schemas.microsoft.com/office/powerpoint/2010/main" val="1397523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16EFA-83D2-634F-360D-D6BDCF386BFF}"/>
              </a:ext>
            </a:extLst>
          </p:cNvPr>
          <p:cNvSpPr>
            <a:spLocks noGrp="1"/>
          </p:cNvSpPr>
          <p:nvPr>
            <p:ph type="title"/>
          </p:nvPr>
        </p:nvSpPr>
        <p:spPr/>
        <p:txBody>
          <a:bodyPr/>
          <a:lstStyle/>
          <a:p>
            <a:r>
              <a:rPr lang="en-US" dirty="0"/>
              <a:t>Human-Centered Design Process</a:t>
            </a:r>
          </a:p>
        </p:txBody>
      </p:sp>
      <p:sp>
        <p:nvSpPr>
          <p:cNvPr id="3" name="Content Placeholder 2">
            <a:extLst>
              <a:ext uri="{FF2B5EF4-FFF2-40B4-BE49-F238E27FC236}">
                <a16:creationId xmlns:a16="http://schemas.microsoft.com/office/drawing/2014/main" id="{B5EE82D3-DC82-9281-EBE5-97E52B5E948A}"/>
              </a:ext>
            </a:extLst>
          </p:cNvPr>
          <p:cNvSpPr>
            <a:spLocks noGrp="1"/>
          </p:cNvSpPr>
          <p:nvPr>
            <p:ph sz="half" idx="1"/>
          </p:nvPr>
        </p:nvSpPr>
        <p:spPr/>
        <p:txBody>
          <a:bodyPr>
            <a:normAutofit fontScale="92500" lnSpcReduction="20000"/>
          </a:bodyPr>
          <a:lstStyle/>
          <a:p>
            <a:r>
              <a:rPr lang="en-US" dirty="0"/>
              <a:t>Pilot Grants - Based on completing human-centered design planning process</a:t>
            </a:r>
          </a:p>
          <a:p>
            <a:r>
              <a:rPr lang="en-US" dirty="0"/>
              <a:t>CCAM-TAC facilitator:</a:t>
            </a:r>
          </a:p>
          <a:p>
            <a:pPr lvl="1"/>
            <a:r>
              <a:rPr lang="en-US" dirty="0"/>
              <a:t>Assists in coordinating with federal &amp; other partners</a:t>
            </a:r>
          </a:p>
          <a:p>
            <a:pPr lvl="1"/>
            <a:r>
              <a:rPr lang="en-US" dirty="0"/>
              <a:t>Helps identify missing information</a:t>
            </a:r>
          </a:p>
          <a:p>
            <a:pPr lvl="1"/>
            <a:r>
              <a:rPr lang="en-US" dirty="0"/>
              <a:t>Helps develop performance metrics</a:t>
            </a:r>
          </a:p>
          <a:p>
            <a:pPr lvl="1"/>
            <a:r>
              <a:rPr lang="en-US" dirty="0"/>
              <a:t>Provides ongoing support and resources</a:t>
            </a:r>
          </a:p>
          <a:p>
            <a:pPr marL="457200" lvl="1" indent="0">
              <a:buNone/>
            </a:pPr>
            <a:endParaRPr lang="en-US" dirty="0"/>
          </a:p>
          <a:p>
            <a:pPr lvl="1"/>
            <a:endParaRPr lang="en-US" dirty="0"/>
          </a:p>
        </p:txBody>
      </p:sp>
      <p:sp>
        <p:nvSpPr>
          <p:cNvPr id="4" name="Content Placeholder 3">
            <a:extLst>
              <a:ext uri="{FF2B5EF4-FFF2-40B4-BE49-F238E27FC236}">
                <a16:creationId xmlns:a16="http://schemas.microsoft.com/office/drawing/2014/main" id="{585C60B4-1C27-0D6D-C96F-5F15415F96AC}"/>
              </a:ext>
            </a:extLst>
          </p:cNvPr>
          <p:cNvSpPr>
            <a:spLocks noGrp="1"/>
          </p:cNvSpPr>
          <p:nvPr>
            <p:ph sz="half" idx="2"/>
          </p:nvPr>
        </p:nvSpPr>
        <p:spPr/>
        <p:txBody>
          <a:bodyPr>
            <a:normAutofit fontScale="92500" lnSpcReduction="20000"/>
          </a:bodyPr>
          <a:lstStyle/>
          <a:p>
            <a:endParaRPr lang="en-US"/>
          </a:p>
        </p:txBody>
      </p:sp>
      <p:pic>
        <p:nvPicPr>
          <p:cNvPr id="7" name="Picture 6" descr="A wall covered with sticky notes.">
            <a:extLst>
              <a:ext uri="{FF2B5EF4-FFF2-40B4-BE49-F238E27FC236}">
                <a16:creationId xmlns:a16="http://schemas.microsoft.com/office/drawing/2014/main" id="{15ABDB6C-E1C3-63F0-E671-8E9ACADA52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1379538"/>
            <a:ext cx="8847621" cy="5478462"/>
          </a:xfrm>
          <a:prstGeom prst="rect">
            <a:avLst/>
          </a:prstGeom>
        </p:spPr>
      </p:pic>
    </p:spTree>
    <p:extLst>
      <p:ext uri="{BB962C8B-B14F-4D97-AF65-F5344CB8AC3E}">
        <p14:creationId xmlns:p14="http://schemas.microsoft.com/office/powerpoint/2010/main" val="97949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6384FD7-7456-7DCB-18FE-4CC5E9B014AE}"/>
              </a:ext>
            </a:extLst>
          </p:cNvPr>
          <p:cNvGraphicFramePr/>
          <p:nvPr/>
        </p:nvGraphicFramePr>
        <p:xfrm>
          <a:off x="155331" y="211445"/>
          <a:ext cx="8833338" cy="6646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B4746E71-69FA-4A52-C3B1-C6DA8939A95E}"/>
              </a:ext>
            </a:extLst>
          </p:cNvPr>
          <p:cNvSpPr txBox="1"/>
          <p:nvPr/>
        </p:nvSpPr>
        <p:spPr>
          <a:xfrm>
            <a:off x="929054" y="5457949"/>
            <a:ext cx="8077200" cy="1200329"/>
          </a:xfrm>
          <a:prstGeom prst="rect">
            <a:avLst/>
          </a:prstGeom>
          <a:noFill/>
        </p:spPr>
        <p:txBody>
          <a:bodyPr wrap="square" rtlCol="0">
            <a:spAutoFit/>
          </a:bodyPr>
          <a:lstStyle/>
          <a:p>
            <a:r>
              <a:rPr lang="en-US" b="0" i="0" u="none" strike="noStrike" dirty="0">
                <a:solidFill>
                  <a:srgbClr val="000000"/>
                </a:solidFill>
                <a:effectLst/>
                <a:latin typeface="Calibri" panose="020F0502020204030204" pitchFamily="34" charset="0"/>
              </a:rPr>
              <a:t>We expect the combination to provide a powerful method for identifying, connecting, and deploying  a full range of partners and resources required to make change that lasts.</a:t>
            </a:r>
            <a:endParaRPr lang="en-US" dirty="0"/>
          </a:p>
          <a:p>
            <a:endParaRPr lang="en-US" dirty="0"/>
          </a:p>
        </p:txBody>
      </p:sp>
    </p:spTree>
    <p:extLst>
      <p:ext uri="{BB962C8B-B14F-4D97-AF65-F5344CB8AC3E}">
        <p14:creationId xmlns:p14="http://schemas.microsoft.com/office/powerpoint/2010/main" val="3975141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8" y="0"/>
            <a:ext cx="914171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FEC590B-3306-47E9-BD67-97F3F76169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10" name="Color">
              <a:extLst>
                <a:ext uri="{FF2B5EF4-FFF2-40B4-BE49-F238E27FC236}">
                  <a16:creationId xmlns:a16="http://schemas.microsoft.com/office/drawing/2014/main" id="{54F87DBC-E43C-4CE4-A8C5-61E3D6819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a:extLst>
                <a:ext uri="{FF2B5EF4-FFF2-40B4-BE49-F238E27FC236}">
                  <a16:creationId xmlns:a16="http://schemas.microsoft.com/office/drawing/2014/main" id="{CD39A88A-7F84-4ACA-877B-E28BC26CD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A47AAF5E-1692-48C9-98FB-6432BF0B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3" y="0"/>
            <a:ext cx="9141717" cy="6858000"/>
            <a:chOff x="0" y="0"/>
            <a:chExt cx="12188952" cy="6858000"/>
          </a:xfrm>
        </p:grpSpPr>
        <p:sp>
          <p:nvSpPr>
            <p:cNvPr id="14" name="Freeform: Shape 13">
              <a:extLst>
                <a:ext uri="{FF2B5EF4-FFF2-40B4-BE49-F238E27FC236}">
                  <a16:creationId xmlns:a16="http://schemas.microsoft.com/office/drawing/2014/main" id="{5F36A26D-E71D-4663-B197-8B7BFA37A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14">
              <a:extLst>
                <a:ext uri="{FF2B5EF4-FFF2-40B4-BE49-F238E27FC236}">
                  <a16:creationId xmlns:a16="http://schemas.microsoft.com/office/drawing/2014/main" id="{8A821CEB-DA96-4952-93B9-81F9C42BA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15">
              <a:extLst>
                <a:ext uri="{FF2B5EF4-FFF2-40B4-BE49-F238E27FC236}">
                  <a16:creationId xmlns:a16="http://schemas.microsoft.com/office/drawing/2014/main" id="{18C8EDE0-D69B-4F65-9AB7-DDE7EAD78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546F0982-BF10-4BF6-842A-F631654FF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2B313509-2128-42CA-81B6-C9EC23E4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589188C-E06E-4F8A-BDD1-02ADF1408F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6B4E610F-FCD0-483F-B9F2-6DF2C28FE8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p:cNvSpPr>
            <a:spLocks noGrp="1"/>
          </p:cNvSpPr>
          <p:nvPr>
            <p:ph type="title"/>
          </p:nvPr>
        </p:nvSpPr>
        <p:spPr>
          <a:xfrm>
            <a:off x="592281" y="666351"/>
            <a:ext cx="7918803" cy="3044335"/>
          </a:xfrm>
        </p:spPr>
        <p:txBody>
          <a:bodyPr vert="horz" lIns="91440" tIns="45720" rIns="91440" bIns="45720" rtlCol="0" anchor="b">
            <a:normAutofit/>
          </a:bodyPr>
          <a:lstStyle/>
          <a:p>
            <a:pPr>
              <a:lnSpc>
                <a:spcPct val="90000"/>
              </a:lnSpc>
            </a:pPr>
            <a:br>
              <a:rPr lang="en-US" sz="3900" b="1" kern="1200">
                <a:solidFill>
                  <a:schemeClr val="bg1"/>
                </a:solidFill>
                <a:latin typeface="+mj-lt"/>
                <a:ea typeface="+mj-ea"/>
                <a:cs typeface="+mj-cs"/>
              </a:rPr>
            </a:br>
            <a:r>
              <a:rPr lang="en-US" sz="3900" b="1" kern="1200">
                <a:solidFill>
                  <a:schemeClr val="bg1"/>
                </a:solidFill>
                <a:latin typeface="+mj-lt"/>
                <a:ea typeface="+mj-ea"/>
                <a:cs typeface="+mj-cs"/>
              </a:rPr>
              <a:t> You Get What You Measure:</a:t>
            </a:r>
            <a:br>
              <a:rPr lang="en-US" sz="3900" b="1" kern="1200">
                <a:solidFill>
                  <a:schemeClr val="bg1"/>
                </a:solidFill>
                <a:latin typeface="+mj-lt"/>
                <a:ea typeface="+mj-ea"/>
                <a:cs typeface="+mj-cs"/>
              </a:rPr>
            </a:br>
            <a:r>
              <a:rPr lang="en-US" sz="3900" kern="1200">
                <a:solidFill>
                  <a:schemeClr val="bg1"/>
                </a:solidFill>
                <a:latin typeface="+mj-lt"/>
                <a:ea typeface="+mj-ea"/>
                <a:cs typeface="+mj-cs"/>
              </a:rPr>
              <a:t>A values-based approach to strategic planning and measurement</a:t>
            </a:r>
            <a:br>
              <a:rPr lang="en-US" sz="3900" kern="1200">
                <a:solidFill>
                  <a:schemeClr val="bg1"/>
                </a:solidFill>
                <a:latin typeface="+mj-lt"/>
                <a:ea typeface="+mj-ea"/>
                <a:cs typeface="+mj-cs"/>
              </a:rPr>
            </a:br>
            <a:endParaRPr lang="en-US" sz="3900" b="1" kern="1200">
              <a:solidFill>
                <a:schemeClr val="bg1"/>
              </a:solidFill>
              <a:latin typeface="+mj-lt"/>
              <a:ea typeface="+mj-ea"/>
              <a:cs typeface="+mj-cs"/>
            </a:endParaRPr>
          </a:p>
        </p:txBody>
      </p:sp>
    </p:spTree>
    <p:extLst>
      <p:ext uri="{BB962C8B-B14F-4D97-AF65-F5344CB8AC3E}">
        <p14:creationId xmlns:p14="http://schemas.microsoft.com/office/powerpoint/2010/main" val="292392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lowchart: Document 1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idx="4294967295"/>
          </p:nvPr>
        </p:nvSpPr>
        <p:spPr>
          <a:xfrm>
            <a:off x="628650" y="171162"/>
            <a:ext cx="2130136" cy="2371148"/>
          </a:xfrm>
        </p:spPr>
        <p:txBody>
          <a:bodyPr vert="horz" lIns="91440" tIns="45720" rIns="91440" bIns="45720" rtlCol="0" anchor="ctr">
            <a:normAutofit/>
          </a:bodyPr>
          <a:lstStyle/>
          <a:p>
            <a:pPr algn="l">
              <a:lnSpc>
                <a:spcPct val="90000"/>
              </a:lnSpc>
            </a:pPr>
            <a:r>
              <a:rPr lang="en-US" sz="2800" kern="1200">
                <a:solidFill>
                  <a:srgbClr val="FFFFFF"/>
                </a:solidFill>
                <a:latin typeface="+mj-lt"/>
                <a:ea typeface="+mj-ea"/>
                <a:cs typeface="+mj-cs"/>
              </a:rPr>
              <a:t>Process Overview</a:t>
            </a:r>
          </a:p>
        </p:txBody>
      </p:sp>
      <p:pic>
        <p:nvPicPr>
          <p:cNvPr id="4" name="Content Placeholder 5" descr="Process Overview Graphic for YGWYM Article 2012 square crop.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55949" y="798153"/>
            <a:ext cx="5510653" cy="526267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12609</TotalTime>
  <Words>3219</Words>
  <Application>Microsoft Macintosh PowerPoint</Application>
  <PresentationFormat>On-screen Show (4:3)</PresentationFormat>
  <Paragraphs>321</Paragraphs>
  <Slides>32</Slides>
  <Notes>32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32</vt:i4>
      </vt:variant>
    </vt:vector>
  </HeadingPairs>
  <TitlesOfParts>
    <vt:vector size="41" baseType="lpstr">
      <vt:lpstr>Antique Olive</vt:lpstr>
      <vt:lpstr>Aptos</vt:lpstr>
      <vt:lpstr>Arial</vt:lpstr>
      <vt:lpstr>Arial Black</vt:lpstr>
      <vt:lpstr>Calibri</vt:lpstr>
      <vt:lpstr>Garamond</vt:lpstr>
      <vt:lpstr>Lucida Grande</vt:lpstr>
      <vt:lpstr>Office Theme</vt:lpstr>
      <vt:lpstr>4_Custom Design</vt:lpstr>
      <vt:lpstr>CCAM Technical Assistance Center Webinar:  Introduction to  You Get What You Measure </vt:lpstr>
      <vt:lpstr>PowerPoint Presentation</vt:lpstr>
      <vt:lpstr>AGENDA</vt:lpstr>
      <vt:lpstr>SCOPE OF CONSULTANT’s WORK</vt:lpstr>
      <vt:lpstr>Human Centered Design Process</vt:lpstr>
      <vt:lpstr>Human-Centered Design Process</vt:lpstr>
      <vt:lpstr>PowerPoint Presentation</vt:lpstr>
      <vt:lpstr>  You Get What You Measure: A values-based approach to strategic planning and measurement </vt:lpstr>
      <vt:lpstr>Process Overview</vt:lpstr>
      <vt:lpstr>It Starts with Goals:  From Activities to Conditions An Example from CCAM-TAC</vt:lpstr>
      <vt:lpstr>Draft External Goals for CCAM-TAC</vt:lpstr>
      <vt:lpstr>Draft Internal Goals</vt:lpstr>
      <vt:lpstr>Case Study</vt:lpstr>
      <vt:lpstr>It Starts with Goals </vt:lpstr>
      <vt:lpstr>Indicators of Progress</vt:lpstr>
      <vt:lpstr>PowerPoint Presentation</vt:lpstr>
      <vt:lpstr>PowerPoint Presentation</vt:lpstr>
      <vt:lpstr>Key Leverage Indicators</vt:lpstr>
      <vt:lpstr>Key Leverage Indicator #1</vt:lpstr>
      <vt:lpstr>Key Leverage Indicator #2</vt:lpstr>
      <vt:lpstr>Key Results Indicator</vt:lpstr>
      <vt:lpstr>Key Results Indicator</vt:lpstr>
      <vt:lpstr>How to Develop Measures</vt:lpstr>
      <vt:lpstr>Key Indicator:  Better understanding of agricultural issues by municipal employees, elected officials, and Town committees and commissions. </vt:lpstr>
      <vt:lpstr>Key Indicator:  Better understanding of agricultural issues by municipal employees, elected officials, and Town committees and commissions. </vt:lpstr>
      <vt:lpstr>Framing Measures: Based on Research </vt:lpstr>
      <vt:lpstr>Example of a Framing Measure related to the Case Study </vt:lpstr>
      <vt:lpstr>Action Plans and Measurement Plans</vt:lpstr>
      <vt:lpstr>Possibilities for Integration of HCD and YGWYM in Planning</vt:lpstr>
      <vt:lpstr>Possibilities for Integration of HCD and YGWYM in Implementation</vt:lpstr>
      <vt:lpstr>Discussion: Next Steps </vt:lpstr>
      <vt:lpstr>You Get What You Measure -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Grayson Lee</cp:lastModifiedBy>
  <cp:revision>90</cp:revision>
  <dcterms:created xsi:type="dcterms:W3CDTF">2012-04-19T14:54:04Z</dcterms:created>
  <dcterms:modified xsi:type="dcterms:W3CDTF">2025-05-13T19:20:17Z</dcterms:modified>
</cp:coreProperties>
</file>