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85" r:id="rId3"/>
    <p:sldId id="272" r:id="rId4"/>
    <p:sldId id="286" r:id="rId5"/>
    <p:sldId id="284" r:id="rId6"/>
    <p:sldId id="264" r:id="rId7"/>
    <p:sldId id="274" r:id="rId8"/>
    <p:sldId id="277" r:id="rId9"/>
    <p:sldId id="271" r:id="rId10"/>
    <p:sldId id="273" r:id="rId11"/>
    <p:sldId id="258" r:id="rId12"/>
    <p:sldId id="270" r:id="rId13"/>
    <p:sldId id="288" r:id="rId14"/>
    <p:sldId id="289" r:id="rId15"/>
    <p:sldId id="263" r:id="rId16"/>
    <p:sldId id="259" r:id="rId17"/>
    <p:sldId id="287" r:id="rId18"/>
    <p:sldId id="268" r:id="rId19"/>
    <p:sldId id="276" r:id="rId20"/>
    <p:sldId id="262" r:id="rId21"/>
    <p:sldId id="279" r:id="rId22"/>
    <p:sldId id="267" r:id="rId23"/>
    <p:sldId id="269" r:id="rId24"/>
    <p:sldId id="256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6CC"/>
    <a:srgbClr val="3CCAB9"/>
    <a:srgbClr val="37B6CF"/>
    <a:srgbClr val="3AA0CC"/>
    <a:srgbClr val="006600"/>
    <a:srgbClr val="339933"/>
    <a:srgbClr val="005024"/>
    <a:srgbClr val="40A3CC"/>
    <a:srgbClr val="368ECC"/>
    <a:srgbClr val="328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3986" autoAdjust="0"/>
  </p:normalViewPr>
  <p:slideViewPr>
    <p:cSldViewPr snapToGrid="0" snapToObjects="1">
      <p:cViewPr varScale="1">
        <p:scale>
          <a:sx n="82" d="100"/>
          <a:sy n="82" d="100"/>
        </p:scale>
        <p:origin x="-17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3086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02656-E1DB-BF4F-8586-5AB77D7D7D1B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435BE-0CBA-7945-8649-11E333BC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C30F7-C80E-374C-ADD7-AD49E46C6825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A5D5-270A-AD40-9DB4-E4DEC85E8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2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huffingtonpost.com/michael-dermer/be-healthy-and-be-rewarde_b_7890980.html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www.huffingtonpost.com/michael-dermer/be-healthy-and-be-rewarde_b_7890980.html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Incentive programs motivate people to take responsibility for improving and managing their own health. By driving and sustaining behavior change, incentive-based rewards and </a:t>
            </a:r>
          </a:p>
          <a:p>
            <a:endParaRPr lang="en-US" dirty="0" smtClean="0"/>
          </a:p>
          <a:p>
            <a:r>
              <a:rPr lang="en-US" dirty="0" smtClean="0"/>
              <a:t>Today, health rewards is a foundational</a:t>
            </a:r>
          </a:p>
          <a:p>
            <a:r>
              <a:rPr lang="en-US" dirty="0" smtClean="0"/>
              <a:t>technique in the health care community to drive consumer and provider behavior. When financial incentives are aligned to the behaviors that improve health or optimize</a:t>
            </a:r>
          </a:p>
          <a:p>
            <a:r>
              <a:rPr lang="en-US" dirty="0" smtClean="0"/>
              <a:t>utilization of health resources, everyone in the health care community wins. Michael </a:t>
            </a:r>
            <a:r>
              <a:rPr lang="en-US" dirty="0" err="1" smtClean="0"/>
              <a:t>Dermer</a:t>
            </a:r>
            <a:r>
              <a:rPr lang="en-US" dirty="0" smtClean="0"/>
              <a:t>, “'Be Healthy and Be Rewarded' -- With Rewards in Health Care... Everyone Wins!”, 2015. </a:t>
            </a:r>
            <a:r>
              <a:rPr lang="en-US" dirty="0" err="1" smtClean="0"/>
              <a:t>HuffPost</a:t>
            </a:r>
            <a:r>
              <a:rPr lang="en-US" dirty="0" smtClean="0"/>
              <a:t> Healthy Living, Huffingtonpost.com. Accessed Jan. 29, 2016.  </a:t>
            </a:r>
            <a:r>
              <a:rPr lang="en-US" u="sng" dirty="0" smtClean="0">
                <a:hlinkClick r:id="rId3"/>
              </a:rPr>
              <a:t>http://www.huffingtonpost.com/michael-dermer/be-healthy-and-be-rewarde_b_7890980.html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3A5D5-270A-AD40-9DB4-E4DEC85E8C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Among the great ideas and energy in the workshop, one of the 7 solution concepts generated much excitement and interest.</a:t>
            </a:r>
          </a:p>
          <a:p>
            <a:endParaRPr lang="en-US" dirty="0" smtClean="0"/>
          </a:p>
          <a:p>
            <a:r>
              <a:rPr lang="en-US" dirty="0" smtClean="0"/>
              <a:t>The idea of a credit-based award system  for healthcare transportation.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3A5D5-270A-AD40-9DB4-E4DEC85E8C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Incentive programs motivate people to take responsibility for improving and managing their own health. By driving and sustaining behavior change, incentive-based rewards and </a:t>
            </a:r>
          </a:p>
          <a:p>
            <a:endParaRPr lang="en-US" dirty="0" smtClean="0"/>
          </a:p>
          <a:p>
            <a:r>
              <a:rPr lang="en-US" dirty="0" smtClean="0"/>
              <a:t>Today, health rewards is a foundational</a:t>
            </a:r>
          </a:p>
          <a:p>
            <a:r>
              <a:rPr lang="en-US" dirty="0" smtClean="0"/>
              <a:t>technique in the health care community to drive consumer and provider behavior. When financial incentives are aligned to the behaviors that improve health or optimize</a:t>
            </a:r>
          </a:p>
          <a:p>
            <a:r>
              <a:rPr lang="en-US" dirty="0" smtClean="0"/>
              <a:t>utilization of health resources, everyone in the health care community wins. Michael </a:t>
            </a:r>
            <a:r>
              <a:rPr lang="en-US" dirty="0" err="1" smtClean="0"/>
              <a:t>Dermer</a:t>
            </a:r>
            <a:r>
              <a:rPr lang="en-US" dirty="0" smtClean="0"/>
              <a:t>, “'Be Healthy and Be Rewarded' -- With Rewards in Health Care... Everyone Wins!”, 2015. </a:t>
            </a:r>
            <a:r>
              <a:rPr lang="en-US" dirty="0" err="1" smtClean="0"/>
              <a:t>HuffPost</a:t>
            </a:r>
            <a:r>
              <a:rPr lang="en-US" dirty="0" smtClean="0"/>
              <a:t> Healthy Living, Huffingtonpost.com. Accessed Jan. 29, 2016.  </a:t>
            </a:r>
            <a:r>
              <a:rPr lang="en-US" u="sng" dirty="0" smtClean="0">
                <a:hlinkClick r:id="rId3"/>
              </a:rPr>
              <a:t>http://www.huffingtonpost.com/michael-dermer/be-healthy-and-be-rewarde_b_7890980.html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3A5D5-270A-AD40-9DB4-E4DEC85E8C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Americans are still signing up for loyalty programs in droves – memberships jumped 25.5%, to 3.3 billion, from 2012 to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3A5D5-270A-AD40-9DB4-E4DEC85E8C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5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12AA-795E-4AE4-B430-BA10088E5B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910-7F0C-434B-B19E-A90C0AF43271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6AC7-4440-3347-9737-D28736EE0E49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1F1A-C306-DC47-A3FA-3FB6B56B576B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1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1155700" y="735013"/>
            <a:ext cx="6988175" cy="9525"/>
          </a:xfrm>
          <a:prstGeom prst="line">
            <a:avLst/>
          </a:prstGeom>
          <a:ln w="38100">
            <a:solidFill>
              <a:srgbClr val="06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85" y="1295400"/>
            <a:ext cx="6858000" cy="4419600"/>
          </a:xfrm>
        </p:spPr>
        <p:txBody>
          <a:bodyPr>
            <a:normAutofit/>
          </a:bodyPr>
          <a:lstStyle>
            <a:lvl1pPr marL="91440" indent="-22860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SzPct val="110000"/>
              <a:buFont typeface="Wingdings" pitchFamily="2" charset="2"/>
              <a:buChar char="§"/>
              <a:defRPr sz="1800">
                <a:solidFill>
                  <a:srgbClr val="475A8D"/>
                </a:solidFill>
                <a:latin typeface="Arial Narrow" pitchFamily="34" charset="0"/>
              </a:defRPr>
            </a:lvl1pPr>
            <a:lvl2pPr marL="502920" indent="-22860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Font typeface="Arial" pitchFamily="34" charset="0"/>
              <a:buChar char="»"/>
              <a:defRPr sz="1600">
                <a:solidFill>
                  <a:srgbClr val="475A8D"/>
                </a:solidFill>
                <a:latin typeface="Arial Narrow" pitchFamily="34" charset="0"/>
              </a:defRPr>
            </a:lvl2pPr>
            <a:lvl3pPr marL="82296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SzPct val="55000"/>
              <a:buFont typeface="Wingdings" pitchFamily="2" charset="2"/>
              <a:buChar char="q"/>
              <a:defRPr sz="1400">
                <a:solidFill>
                  <a:srgbClr val="475A8D"/>
                </a:solidFill>
                <a:latin typeface="Arial Narrow" pitchFamily="34" charset="0"/>
              </a:defRPr>
            </a:lvl3pPr>
            <a:lvl4pPr marL="109728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Font typeface="Symbol" pitchFamily="18" charset="2"/>
              <a:buChar char=""/>
              <a:defRPr sz="1200">
                <a:solidFill>
                  <a:srgbClr val="475A8D"/>
                </a:solidFill>
                <a:latin typeface="Arial Narrow" pitchFamily="34" charset="0"/>
              </a:defRPr>
            </a:lvl4pPr>
            <a:lvl5pPr>
              <a:buClr>
                <a:srgbClr val="066A9C"/>
              </a:buClr>
              <a:defRPr sz="1800">
                <a:solidFill>
                  <a:schemeClr val="accent6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52280" y="346219"/>
            <a:ext cx="6211824" cy="402336"/>
          </a:xfrm>
        </p:spPr>
        <p:txBody>
          <a:bodyPr/>
          <a:lstStyle>
            <a:lvl1pPr algn="ctr">
              <a:buFontTx/>
              <a:buNone/>
              <a:defRPr sz="2400" i="1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1155700" y="735013"/>
            <a:ext cx="6988175" cy="9525"/>
          </a:xfrm>
          <a:prstGeom prst="line">
            <a:avLst/>
          </a:prstGeom>
          <a:ln w="38100">
            <a:solidFill>
              <a:srgbClr val="06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85" y="1295400"/>
            <a:ext cx="6858000" cy="4419600"/>
          </a:xfrm>
        </p:spPr>
        <p:txBody>
          <a:bodyPr>
            <a:normAutofit/>
          </a:bodyPr>
          <a:lstStyle>
            <a:lvl1pPr marL="91440" indent="-22860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SzPct val="110000"/>
              <a:buFont typeface="Wingdings" pitchFamily="2" charset="2"/>
              <a:buChar char="§"/>
              <a:defRPr sz="1800">
                <a:solidFill>
                  <a:srgbClr val="475A8D"/>
                </a:solidFill>
                <a:latin typeface="Arial Narrow" pitchFamily="34" charset="0"/>
              </a:defRPr>
            </a:lvl1pPr>
            <a:lvl2pPr marL="502920" indent="-22860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Font typeface="Arial" pitchFamily="34" charset="0"/>
              <a:buChar char="»"/>
              <a:defRPr sz="1600">
                <a:solidFill>
                  <a:srgbClr val="475A8D"/>
                </a:solidFill>
                <a:latin typeface="Arial Narrow" pitchFamily="34" charset="0"/>
              </a:defRPr>
            </a:lvl2pPr>
            <a:lvl3pPr marL="82296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SzPct val="55000"/>
              <a:buFont typeface="Wingdings" pitchFamily="2" charset="2"/>
              <a:buChar char="q"/>
              <a:defRPr sz="1400">
                <a:solidFill>
                  <a:srgbClr val="475A8D"/>
                </a:solidFill>
                <a:latin typeface="Arial Narrow" pitchFamily="34" charset="0"/>
              </a:defRPr>
            </a:lvl3pPr>
            <a:lvl4pPr marL="109728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Font typeface="Symbol" pitchFamily="18" charset="2"/>
              <a:buChar char=""/>
              <a:defRPr sz="1200">
                <a:solidFill>
                  <a:srgbClr val="475A8D"/>
                </a:solidFill>
                <a:latin typeface="Arial Narrow" pitchFamily="34" charset="0"/>
              </a:defRPr>
            </a:lvl4pPr>
            <a:lvl5pPr>
              <a:buClr>
                <a:srgbClr val="066A9C"/>
              </a:buClr>
              <a:defRPr sz="1800">
                <a:solidFill>
                  <a:schemeClr val="accent6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52280" y="346219"/>
            <a:ext cx="6211824" cy="402336"/>
          </a:xfrm>
        </p:spPr>
        <p:txBody>
          <a:bodyPr/>
          <a:lstStyle>
            <a:lvl1pPr algn="ctr">
              <a:buFontTx/>
              <a:buNone/>
              <a:defRPr sz="2400" i="1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1155700" y="735013"/>
            <a:ext cx="6988175" cy="9525"/>
          </a:xfrm>
          <a:prstGeom prst="line">
            <a:avLst/>
          </a:prstGeom>
          <a:ln w="38100">
            <a:solidFill>
              <a:srgbClr val="06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85" y="1295400"/>
            <a:ext cx="6858000" cy="4419600"/>
          </a:xfrm>
        </p:spPr>
        <p:txBody>
          <a:bodyPr>
            <a:normAutofit/>
          </a:bodyPr>
          <a:lstStyle>
            <a:lvl1pPr marL="91440" indent="-22860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SzPct val="110000"/>
              <a:buFont typeface="Wingdings" pitchFamily="2" charset="2"/>
              <a:buChar char="§"/>
              <a:defRPr sz="1800">
                <a:solidFill>
                  <a:srgbClr val="475A8D"/>
                </a:solidFill>
                <a:latin typeface="Arial Narrow" pitchFamily="34" charset="0"/>
              </a:defRPr>
            </a:lvl1pPr>
            <a:lvl2pPr marL="502920" indent="-22860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Font typeface="Arial" pitchFamily="34" charset="0"/>
              <a:buChar char="»"/>
              <a:defRPr sz="1600">
                <a:solidFill>
                  <a:srgbClr val="475A8D"/>
                </a:solidFill>
                <a:latin typeface="Arial Narrow" pitchFamily="34" charset="0"/>
              </a:defRPr>
            </a:lvl2pPr>
            <a:lvl3pPr marL="82296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SzPct val="55000"/>
              <a:buFont typeface="Wingdings" pitchFamily="2" charset="2"/>
              <a:buChar char="q"/>
              <a:defRPr sz="1400">
                <a:solidFill>
                  <a:srgbClr val="475A8D"/>
                </a:solidFill>
                <a:latin typeface="Arial Narrow" pitchFamily="34" charset="0"/>
              </a:defRPr>
            </a:lvl3pPr>
            <a:lvl4pPr marL="109728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Font typeface="Symbol" pitchFamily="18" charset="2"/>
              <a:buChar char=""/>
              <a:defRPr sz="1200">
                <a:solidFill>
                  <a:srgbClr val="475A8D"/>
                </a:solidFill>
                <a:latin typeface="Arial Narrow" pitchFamily="34" charset="0"/>
              </a:defRPr>
            </a:lvl4pPr>
            <a:lvl5pPr>
              <a:buClr>
                <a:srgbClr val="066A9C"/>
              </a:buClr>
              <a:defRPr sz="1800">
                <a:solidFill>
                  <a:schemeClr val="accent6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52280" y="346219"/>
            <a:ext cx="6211824" cy="402336"/>
          </a:xfrm>
        </p:spPr>
        <p:txBody>
          <a:bodyPr/>
          <a:lstStyle>
            <a:lvl1pPr algn="ctr">
              <a:buFontTx/>
              <a:buNone/>
              <a:defRPr sz="2400" i="1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1155700" y="735013"/>
            <a:ext cx="6988175" cy="9525"/>
          </a:xfrm>
          <a:prstGeom prst="line">
            <a:avLst/>
          </a:prstGeom>
          <a:ln w="38100">
            <a:solidFill>
              <a:srgbClr val="066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85" y="1295400"/>
            <a:ext cx="6858000" cy="4419600"/>
          </a:xfrm>
        </p:spPr>
        <p:txBody>
          <a:bodyPr>
            <a:normAutofit/>
          </a:bodyPr>
          <a:lstStyle>
            <a:lvl1pPr marL="91440" indent="-22860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SzPct val="110000"/>
              <a:buFont typeface="Wingdings" pitchFamily="2" charset="2"/>
              <a:buChar char="§"/>
              <a:defRPr sz="1800">
                <a:solidFill>
                  <a:srgbClr val="475A8D"/>
                </a:solidFill>
                <a:latin typeface="Arial Narrow" pitchFamily="34" charset="0"/>
              </a:defRPr>
            </a:lvl1pPr>
            <a:lvl2pPr marL="502920" indent="-22860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Font typeface="Arial" pitchFamily="34" charset="0"/>
              <a:buChar char="»"/>
              <a:defRPr sz="1600">
                <a:solidFill>
                  <a:srgbClr val="475A8D"/>
                </a:solidFill>
                <a:latin typeface="Arial Narrow" pitchFamily="34" charset="0"/>
              </a:defRPr>
            </a:lvl2pPr>
            <a:lvl3pPr marL="82296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SzPct val="55000"/>
              <a:buFont typeface="Wingdings" pitchFamily="2" charset="2"/>
              <a:buChar char="q"/>
              <a:defRPr sz="1400">
                <a:solidFill>
                  <a:srgbClr val="475A8D"/>
                </a:solidFill>
                <a:latin typeface="Arial Narrow" pitchFamily="34" charset="0"/>
              </a:defRPr>
            </a:lvl3pPr>
            <a:lvl4pPr marL="1097280">
              <a:spcBef>
                <a:spcPts val="0"/>
              </a:spcBef>
              <a:spcAft>
                <a:spcPts val="600"/>
              </a:spcAft>
              <a:buClr>
                <a:srgbClr val="066A9C"/>
              </a:buClr>
              <a:buFont typeface="Symbol" pitchFamily="18" charset="2"/>
              <a:buChar char=""/>
              <a:defRPr sz="1200">
                <a:solidFill>
                  <a:srgbClr val="475A8D"/>
                </a:solidFill>
                <a:latin typeface="Arial Narrow" pitchFamily="34" charset="0"/>
              </a:defRPr>
            </a:lvl4pPr>
            <a:lvl5pPr>
              <a:buClr>
                <a:srgbClr val="066A9C"/>
              </a:buClr>
              <a:defRPr sz="1800">
                <a:solidFill>
                  <a:schemeClr val="accent6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52280" y="346219"/>
            <a:ext cx="6211824" cy="402336"/>
          </a:xfrm>
        </p:spPr>
        <p:txBody>
          <a:bodyPr/>
          <a:lstStyle>
            <a:lvl1pPr algn="ctr">
              <a:buFontTx/>
              <a:buNone/>
              <a:defRPr sz="2400" i="1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AA26-6980-074F-9A63-398416BB4093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9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B68-5793-E94D-B851-E979F1280F71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2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9BF4-61FD-A54C-B73C-A84F136A35F9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74A3-286B-9B4D-95E5-04FE5ABFC19A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7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4C90-3535-0940-B6FA-760F145A33D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8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F8B8-33F6-544B-A8E6-D639B72DFA57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09-6063-ED44-B415-A9E115C3B490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5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B859-14FE-A446-89CE-784AE6B7F923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30054-F3DE-6E4D-9B7F-71A0609834D3}" type="datetime1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2DC1-D4C5-7348-B758-A3BD81F7B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5517" y="3412235"/>
            <a:ext cx="4545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pc="250" dirty="0" smtClean="0">
              <a:latin typeface="Lato"/>
            </a:endParaRPr>
          </a:p>
          <a:p>
            <a:pPr algn="r"/>
            <a:r>
              <a:rPr lang="en-US" sz="1200" dirty="0" smtClean="0">
                <a:latin typeface="Lato"/>
              </a:rPr>
              <a:t>February 12, 2016</a:t>
            </a:r>
            <a:endParaRPr lang="en-US" sz="1200" dirty="0">
              <a:latin typeface="La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657" y="6128266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Operation Easy Access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hopelink png logo small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472" y="6207010"/>
            <a:ext cx="1097189" cy="298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395" y="2438399"/>
            <a:ext cx="3415284" cy="9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ato"/>
              </a:rPr>
              <a:t>Why Patient </a:t>
            </a:r>
            <a:r>
              <a:rPr lang="en-US" b="1" dirty="0" smtClean="0">
                <a:solidFill>
                  <a:srgbClr val="006600"/>
                </a:solidFill>
                <a:latin typeface="Lato"/>
              </a:rPr>
              <a:t>Rewards?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388" y="1828800"/>
            <a:ext cx="4040188" cy="47085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Enablement + Incentive-based Rewards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Disconnect of continuum of care following discharge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CMS-support for payer rewards &amp; incentives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Potential to influence </a:t>
            </a:r>
            <a:r>
              <a:rPr lang="en-US" dirty="0" smtClean="0"/>
              <a:t>required and recommended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post discharge behavior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Patient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behaviors</a:t>
            </a:r>
            <a:r>
              <a:rPr lang="en-US" dirty="0" smtClean="0"/>
              <a:t> ultimately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affect</a:t>
            </a:r>
            <a:r>
              <a:rPr lang="en-US" dirty="0" smtClean="0"/>
              <a:t> health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outcomes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Re-directs existing transportation funds into incentivized patient rewards program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“Joint-production” of patient care </a:t>
            </a:r>
            <a:r>
              <a:rPr lang="en-US" dirty="0" smtClean="0"/>
              <a:t>gaining traction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Existing high rewards program adoption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395" y="2174875"/>
            <a:ext cx="4041775" cy="3951288"/>
          </a:xfr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“70 percent of all healthcare costs are linked to behaviors.”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1"/>
                </a:solidFill>
              </a:rPr>
              <a:t>				-	Accenture</a:t>
            </a:r>
          </a:p>
          <a:p>
            <a:pPr>
              <a:buFontTx/>
              <a:buChar char="-"/>
            </a:pPr>
            <a:endParaRPr lang="en-US" sz="15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“Today, health rewards is a foundational technique in the health care community to drive consumer and provider behavior.”</a:t>
            </a:r>
          </a:p>
          <a:p>
            <a:pPr algn="ctr">
              <a:buNone/>
            </a:pPr>
            <a:r>
              <a:rPr lang="en-US" sz="1300" dirty="0" smtClean="0">
                <a:solidFill>
                  <a:schemeClr val="tx1"/>
                </a:solidFill>
              </a:rPr>
              <a:t>	-	Michael </a:t>
            </a:r>
            <a:r>
              <a:rPr lang="en-US" sz="1300" dirty="0" err="1" smtClean="0">
                <a:solidFill>
                  <a:schemeClr val="tx1"/>
                </a:solidFill>
              </a:rPr>
              <a:t>Dermer</a:t>
            </a:r>
            <a:r>
              <a:rPr lang="en-US" sz="1300" dirty="0" smtClean="0">
                <a:solidFill>
                  <a:schemeClr val="tx1"/>
                </a:solidFill>
              </a:rPr>
              <a:t>, leading expert on healthcare 	incentives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398" y="3368375"/>
            <a:ext cx="3771900" cy="501650"/>
          </a:xfrm>
          <a:prstGeom prst="rect">
            <a:avLst/>
          </a:prstGeom>
        </p:spPr>
      </p:pic>
      <p:pic>
        <p:nvPicPr>
          <p:cNvPr id="3" name="Picture 2" descr="walgreens balance rewards graphi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3" y="1686401"/>
            <a:ext cx="2524760" cy="1478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018" y="2068591"/>
            <a:ext cx="2026920" cy="85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202" y="2417841"/>
            <a:ext cx="2768600" cy="69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7979" y="3545769"/>
            <a:ext cx="2612176" cy="3293209"/>
          </a:xfrm>
          <a:prstGeom prst="rect">
            <a:avLst/>
          </a:prstGeom>
          <a:solidFill>
            <a:srgbClr val="8BDA4B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600" dirty="0" smtClean="0">
                <a:latin typeface="Lato"/>
              </a:rPr>
              <a:t>Drug stores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600" dirty="0" smtClean="0">
                <a:latin typeface="Lato"/>
              </a:rPr>
              <a:t>Airlines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600" dirty="0" smtClean="0">
                <a:latin typeface="Lato"/>
              </a:rPr>
              <a:t>Bookstores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600" dirty="0" smtClean="0">
                <a:latin typeface="Lato"/>
              </a:rPr>
              <a:t>Restaurants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600" dirty="0" smtClean="0">
                <a:latin typeface="Lato"/>
              </a:rPr>
              <a:t>Grocery stores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600" dirty="0" smtClean="0">
                <a:latin typeface="Lato"/>
              </a:rPr>
              <a:t>Retail stores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600" dirty="0" smtClean="0">
                <a:latin typeface="Lato"/>
              </a:rPr>
              <a:t>Financial services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600" dirty="0" smtClean="0">
                <a:latin typeface="Lato"/>
              </a:rPr>
              <a:t>Travel &amp; Hospitality</a:t>
            </a:r>
          </a:p>
          <a:p>
            <a:endParaRPr lang="en-US" sz="1600" dirty="0">
              <a:latin typeface="La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34" y="4188370"/>
            <a:ext cx="18415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593" y="4281080"/>
            <a:ext cx="1466850" cy="1262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58" y="5635865"/>
            <a:ext cx="1452880" cy="894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148" y="5543460"/>
            <a:ext cx="1708150" cy="109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280" y="4075111"/>
            <a:ext cx="1625600" cy="8763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7877" y="464598"/>
            <a:ext cx="825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26% increase in loyalty program memberships 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Lato Regular"/>
                <a:cs typeface="Lato Regular"/>
              </a:rPr>
              <a:t>2012 - 2014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9482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110" y="2616847"/>
            <a:ext cx="570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How will this Pilot Program work?</a:t>
            </a:r>
            <a:endParaRPr lang="en-US" sz="3600" dirty="0">
              <a:solidFill>
                <a:srgbClr val="40A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4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828800"/>
            <a:ext cx="4114800" cy="304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Discharge Planning Assessment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572000" y="1828800"/>
            <a:ext cx="2133600" cy="304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Discharge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781800" y="1828800"/>
            <a:ext cx="2057400" cy="304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Discharge </a:t>
            </a:r>
            <a:endParaRPr lang="en-US" sz="16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0" y="7848600"/>
            <a:ext cx="2895600" cy="365125"/>
          </a:xfrm>
        </p:spPr>
        <p:txBody>
          <a:bodyPr/>
          <a:lstStyle/>
          <a:p>
            <a:r>
              <a:rPr lang="en-US" sz="600" dirty="0" smtClean="0"/>
              <a:t>Hopelink Proprietary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590800"/>
            <a:ext cx="18288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Incentive Program Management(IPM) Portal	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667000" y="2590800"/>
            <a:ext cx="18288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Medical Appt Scheduled</a:t>
            </a:r>
          </a:p>
          <a:p>
            <a:pPr algn="ctr"/>
            <a:r>
              <a:rPr lang="en-US" sz="1200" dirty="0" smtClean="0"/>
              <a:t>Transportation Scheduled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876800" y="2590800"/>
            <a:ext cx="18288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Transportation Consult @ Discharge</a:t>
            </a:r>
          </a:p>
          <a:p>
            <a:pPr algn="ctr"/>
            <a:r>
              <a:rPr lang="en-US" sz="1000" b="1" i="1" dirty="0" smtClean="0">
                <a:solidFill>
                  <a:srgbClr val="00602B"/>
                </a:solidFill>
              </a:rPr>
              <a:t>Transportation Green Sheet</a:t>
            </a:r>
            <a:endParaRPr lang="en-US" sz="1000" b="1" i="1" dirty="0">
              <a:solidFill>
                <a:srgbClr val="00602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2590800"/>
            <a:ext cx="16764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Post  Discharge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286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Step 1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2286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Step 2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286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Step 3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286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Step 4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552218"/>
            <a:ext cx="1185672" cy="15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87598" cy="9089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3552218"/>
            <a:ext cx="1828800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200" dirty="0" smtClean="0">
                <a:solidFill>
                  <a:schemeClr val="tx2"/>
                </a:solidFill>
                <a:latin typeface="Lato Regular"/>
                <a:cs typeface="Lato Regular"/>
              </a:rPr>
              <a:t>Simple patient profile setup</a:t>
            </a:r>
          </a:p>
          <a:p>
            <a:endParaRPr lang="en-US" sz="1200" dirty="0" smtClean="0">
              <a:solidFill>
                <a:schemeClr val="tx2"/>
              </a:solidFill>
              <a:latin typeface="Lato Regular"/>
              <a:cs typeface="Lato Regular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200" dirty="0" smtClean="0">
                <a:solidFill>
                  <a:schemeClr val="tx2"/>
                </a:solidFill>
                <a:latin typeface="Lato Regular"/>
                <a:cs typeface="Lato Regular"/>
              </a:rPr>
              <a:t>Initial Care Mobility Credits awarded</a:t>
            </a:r>
          </a:p>
          <a:p>
            <a:endParaRPr lang="en-US" sz="1200" dirty="0" smtClean="0">
              <a:solidFill>
                <a:schemeClr val="tx2"/>
              </a:solidFill>
              <a:latin typeface="Lato Regular"/>
              <a:cs typeface="Lato Regular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200" dirty="0" smtClean="0">
                <a:solidFill>
                  <a:schemeClr val="tx2"/>
                </a:solidFill>
                <a:latin typeface="Lato Regular"/>
                <a:cs typeface="Lato Regular"/>
              </a:rPr>
              <a:t>Provider, patient, and Hopelink access</a:t>
            </a:r>
          </a:p>
          <a:p>
            <a:endParaRPr lang="en-US" sz="1200" dirty="0" smtClean="0">
              <a:solidFill>
                <a:schemeClr val="tx2"/>
              </a:solidFill>
              <a:latin typeface="Lato Regular"/>
              <a:cs typeface="Lato Regular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200" dirty="0" smtClean="0">
                <a:solidFill>
                  <a:schemeClr val="tx2"/>
                </a:solidFill>
                <a:latin typeface="Lato Regular"/>
                <a:cs typeface="Lato Regular"/>
              </a:rPr>
              <a:t>Green Sheet/collateral</a:t>
            </a:r>
          </a:p>
          <a:p>
            <a:pPr marL="285750" indent="-285750">
              <a:buFont typeface="Wingdings" charset="2"/>
              <a:buChar char="§"/>
            </a:pPr>
            <a:endParaRPr lang="en-US" sz="1200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200" dirty="0" smtClean="0">
                <a:solidFill>
                  <a:schemeClr val="tx2"/>
                </a:solidFill>
                <a:latin typeface="Lato Regular"/>
                <a:cs typeface="Lato Regular"/>
              </a:rPr>
              <a:t>Credit issuance, redemption, tracking</a:t>
            </a:r>
          </a:p>
          <a:p>
            <a:endParaRPr lang="en-US" sz="1200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000" y="3598052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200" dirty="0" smtClean="0">
                <a:solidFill>
                  <a:srgbClr val="1F497D"/>
                </a:solidFill>
                <a:latin typeface="Lato Regular"/>
                <a:cs typeface="Lato Regular"/>
              </a:rPr>
              <a:t>Patient Navigator, Discharge RN, Social Worker</a:t>
            </a:r>
          </a:p>
          <a:p>
            <a:pPr marL="285750" indent="-285750">
              <a:buFont typeface="Wingdings" charset="2"/>
              <a:buChar char="§"/>
            </a:pPr>
            <a:endParaRPr lang="en-US" sz="1200" dirty="0">
              <a:solidFill>
                <a:srgbClr val="1F497D"/>
              </a:solidFill>
              <a:latin typeface="Lato Regular"/>
              <a:cs typeface="Lato Regular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200" dirty="0" smtClean="0">
                <a:solidFill>
                  <a:srgbClr val="1F497D"/>
                </a:solidFill>
                <a:latin typeface="Lato Regular"/>
                <a:cs typeface="Lato Regular"/>
              </a:rPr>
              <a:t>Care Mobility Center call</a:t>
            </a:r>
          </a:p>
          <a:p>
            <a:endParaRPr lang="en-US" sz="1200" dirty="0" smtClean="0">
              <a:solidFill>
                <a:srgbClr val="1F497D"/>
              </a:solidFill>
              <a:latin typeface="Lato Regular"/>
              <a:cs typeface="Lato Regular"/>
            </a:endParaRPr>
          </a:p>
          <a:p>
            <a:endParaRPr lang="en-US" sz="1200" dirty="0">
              <a:solidFill>
                <a:srgbClr val="1F497D"/>
              </a:solidFill>
              <a:latin typeface="Lato Regular"/>
              <a:cs typeface="Lato Regula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0139" y="3615609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200" dirty="0" smtClean="0">
                <a:solidFill>
                  <a:srgbClr val="1F497D"/>
                </a:solidFill>
                <a:latin typeface="Lato Regular"/>
                <a:cs typeface="Lato Regular"/>
              </a:rPr>
              <a:t>Patient or caregiver calls Care Mobility Center</a:t>
            </a:r>
          </a:p>
          <a:p>
            <a:endParaRPr lang="en-US" sz="1200" dirty="0" smtClean="0">
              <a:solidFill>
                <a:srgbClr val="1F497D"/>
              </a:solidFill>
              <a:latin typeface="Lato Regular"/>
              <a:cs typeface="Lato Regular"/>
            </a:endParaRPr>
          </a:p>
          <a:p>
            <a:endParaRPr lang="en-US" sz="1200" dirty="0">
              <a:solidFill>
                <a:srgbClr val="1F497D"/>
              </a:solidFill>
              <a:latin typeface="Lato Regular"/>
              <a:cs typeface="Lato Regula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 noChangeAspect="1"/>
          </p:cNvSpPr>
          <p:nvPr/>
        </p:nvSpPr>
        <p:spPr>
          <a:xfrm>
            <a:off x="3429000" y="2819400"/>
            <a:ext cx="2514600" cy="8001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/>
              <a:t>Care Mobility Center</a:t>
            </a:r>
          </a:p>
          <a:p>
            <a:pPr algn="ctr"/>
            <a:r>
              <a:rPr lang="en-US" sz="1000" i="1" dirty="0" smtClean="0"/>
              <a:t>Call Center</a:t>
            </a:r>
          </a:p>
          <a:p>
            <a:pPr algn="ctr"/>
            <a:endParaRPr lang="en-US" sz="1000" i="1" dirty="0" smtClean="0"/>
          </a:p>
          <a:p>
            <a:pPr algn="ctr"/>
            <a:endParaRPr lang="en-US" sz="1000" i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1722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425-943-xxxx</a:t>
            </a:r>
          </a:p>
          <a:p>
            <a:r>
              <a:rPr lang="en-US" sz="900" i="1" dirty="0" smtClean="0"/>
              <a:t>NEW</a:t>
            </a:r>
            <a:r>
              <a:rPr lang="en-US" sz="900" dirty="0" smtClean="0"/>
              <a:t> Express Lane</a:t>
            </a:r>
            <a:endParaRPr lang="en-US" sz="900" dirty="0"/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3429000" y="3962400"/>
            <a:ext cx="6858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Contracted Trans. Provider</a:t>
            </a:r>
          </a:p>
          <a:p>
            <a:pPr algn="ctr"/>
            <a:r>
              <a:rPr lang="en-US" sz="800" dirty="0" smtClean="0"/>
              <a:t>CABULANCE</a:t>
            </a:r>
            <a:endParaRPr lang="en-US" sz="800" dirty="0"/>
          </a:p>
        </p:txBody>
      </p:sp>
      <p:cxnSp>
        <p:nvCxnSpPr>
          <p:cNvPr id="49" name="Straight Connector 48"/>
          <p:cNvCxnSpPr>
            <a:cxnSpLocks noChangeAspect="1"/>
            <a:endCxn id="64" idx="0"/>
          </p:cNvCxnSpPr>
          <p:nvPr/>
        </p:nvCxnSpPr>
        <p:spPr>
          <a:xfrm>
            <a:off x="5638800" y="3657600"/>
            <a:ext cx="1905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143000" y="3505200"/>
            <a:ext cx="0" cy="533400"/>
          </a:xfrm>
          <a:prstGeom prst="straightConnector1">
            <a:avLst/>
          </a:prstGeom>
          <a:ln w="635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050415" y="3200400"/>
            <a:ext cx="1385570" cy="25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>
            <a:spLocks noChangeAspect="1"/>
          </p:cNvSpPr>
          <p:nvPr/>
        </p:nvSpPr>
        <p:spPr>
          <a:xfrm>
            <a:off x="7315200" y="2819400"/>
            <a:ext cx="1664970" cy="723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9" name="TextBox 58"/>
          <p:cNvSpPr txBox="1">
            <a:spLocks noChangeAspect="1"/>
          </p:cNvSpPr>
          <p:nvPr/>
        </p:nvSpPr>
        <p:spPr>
          <a:xfrm>
            <a:off x="7543800" y="2895602"/>
            <a:ext cx="1158240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Patient </a:t>
            </a:r>
          </a:p>
          <a:p>
            <a:pPr algn="ctr"/>
            <a:r>
              <a:rPr lang="en-US" sz="1200" dirty="0" smtClean="0"/>
              <a:t>Or</a:t>
            </a:r>
          </a:p>
          <a:p>
            <a:pPr algn="ctr"/>
            <a:r>
              <a:rPr lang="en-US" sz="1200" dirty="0" smtClean="0"/>
              <a:t>     Caregiver	</a:t>
            </a:r>
            <a:endParaRPr lang="en-US" sz="1200" dirty="0"/>
          </a:p>
        </p:txBody>
      </p:sp>
      <p:pic>
        <p:nvPicPr>
          <p:cNvPr id="60" name="Picture 2" descr="C:\Users\DGellert\AppData\Local\Microsoft\Windows\Temporary Internet Files\Content.IE5\V3O2XOWS\telephone-receiver-silhouette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374904" cy="304800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endCxn id="38" idx="3"/>
          </p:cNvCxnSpPr>
          <p:nvPr/>
        </p:nvCxnSpPr>
        <p:spPr>
          <a:xfrm flipH="1">
            <a:off x="5943600" y="3200400"/>
            <a:ext cx="1371600" cy="190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2" descr="C:\Users\DGellert\AppData\Local\Microsoft\Windows\Temporary Internet Files\Content.IE5\V3O2XOWS\telephone-receiver-silhouette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374904" cy="304800"/>
          </a:xfrm>
          <a:prstGeom prst="rect">
            <a:avLst/>
          </a:prstGeom>
          <a:noFill/>
        </p:spPr>
      </p:pic>
      <p:sp>
        <p:nvSpPr>
          <p:cNvPr id="48" name="Oval 47"/>
          <p:cNvSpPr/>
          <p:nvPr/>
        </p:nvSpPr>
        <p:spPr>
          <a:xfrm>
            <a:off x="3962400" y="1752600"/>
            <a:ext cx="1219200" cy="685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4114800" y="1828800"/>
            <a:ext cx="84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Incentive Program Management Portal</a:t>
            </a:r>
            <a:endParaRPr lang="en-US" sz="900" dirty="0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4495800" y="3962400"/>
            <a:ext cx="6858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Contracted Trans. Provider</a:t>
            </a:r>
          </a:p>
          <a:p>
            <a:pPr algn="ctr"/>
            <a:r>
              <a:rPr lang="en-US" sz="800" dirty="0" smtClean="0"/>
              <a:t>TAXI</a:t>
            </a:r>
            <a:endParaRPr lang="en-US" sz="800" dirty="0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5486400" y="3962400"/>
            <a:ext cx="6858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Contracted Trans. Provider</a:t>
            </a:r>
          </a:p>
          <a:p>
            <a:pPr algn="ctr"/>
            <a:r>
              <a:rPr lang="en-US" sz="800" dirty="0" smtClean="0"/>
              <a:t>TNC/OTHER</a:t>
            </a:r>
            <a:endParaRPr lang="en-US" sz="800" dirty="0"/>
          </a:p>
        </p:txBody>
      </p:sp>
      <p:cxnSp>
        <p:nvCxnSpPr>
          <p:cNvPr id="100" name="Straight Connector 99"/>
          <p:cNvCxnSpPr>
            <a:cxnSpLocks noChangeAspect="1"/>
          </p:cNvCxnSpPr>
          <p:nvPr/>
        </p:nvCxnSpPr>
        <p:spPr>
          <a:xfrm flipV="1">
            <a:off x="4800600" y="3657600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 noChangeAspect="1"/>
            <a:stCxn id="31" idx="0"/>
          </p:cNvCxnSpPr>
          <p:nvPr/>
        </p:nvCxnSpPr>
        <p:spPr>
          <a:xfrm flipV="1">
            <a:off x="3771900" y="3657600"/>
            <a:ext cx="381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6" name="Picture 1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276600"/>
            <a:ext cx="977900" cy="275590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22860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425-943-xxxx</a:t>
            </a:r>
          </a:p>
          <a:p>
            <a:r>
              <a:rPr lang="en-US" sz="900" i="1" dirty="0" smtClean="0"/>
              <a:t>NEW</a:t>
            </a:r>
            <a:r>
              <a:rPr lang="en-US" sz="900" dirty="0" smtClean="0"/>
              <a:t> Express Lane</a:t>
            </a:r>
            <a:endParaRPr lang="en-US" sz="900" dirty="0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1600200" y="2171700"/>
            <a:ext cx="2362200" cy="64770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181600" y="2171700"/>
            <a:ext cx="2819400" cy="64770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572000" y="2514600"/>
            <a:ext cx="0" cy="30480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5" name="Picture 16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38600"/>
            <a:ext cx="571500" cy="628650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1143000" y="3581400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Foundation Transportation Funds</a:t>
            </a:r>
            <a:endParaRPr lang="en-US" sz="900" dirty="0"/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905000"/>
            <a:ext cx="1143000" cy="476250"/>
          </a:xfrm>
          <a:prstGeom prst="rect">
            <a:avLst/>
          </a:prstGeom>
        </p:spPr>
      </p:pic>
      <p:sp>
        <p:nvSpPr>
          <p:cNvPr id="177" name="Rounded Rectangle 176"/>
          <p:cNvSpPr/>
          <p:nvPr/>
        </p:nvSpPr>
        <p:spPr>
          <a:xfrm>
            <a:off x="457200" y="2819400"/>
            <a:ext cx="1600200" cy="6858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Healthcare Provider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Patient Navigator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185672" cy="15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4419600" y="14478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7400" y="2819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67600" y="29718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05600" y="1143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3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" y="0"/>
            <a:ext cx="3187598" cy="908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876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Care Mobility Rewards Program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042" y="2047380"/>
            <a:ext cx="1971675" cy="39662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0000">
            <a:off x="2581581" y="2312979"/>
            <a:ext cx="2769870" cy="3585210"/>
          </a:xfrm>
          <a:prstGeom prst="rect">
            <a:avLst/>
          </a:prstGeom>
          <a:effectLst>
            <a:outerShdw blurRad="50800" dist="38100" dir="2700000" sx="101000" sy="101000" algn="tl" rotWithShape="0">
              <a:schemeClr val="tx1">
                <a:alpha val="43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0000">
            <a:off x="964501" y="2613989"/>
            <a:ext cx="2762250" cy="3596640"/>
          </a:xfrm>
          <a:prstGeom prst="rect">
            <a:avLst/>
          </a:prstGeom>
          <a:effectLst>
            <a:outerShdw blurRad="50800" dist="38100" dir="2700000" sx="101000" sy="101000" algn="tl" rotWithShape="0">
              <a:schemeClr val="tx1">
                <a:alpha val="43000"/>
              </a:schemeClr>
            </a:outerShdw>
          </a:effectLst>
          <a:scene3d>
            <a:camera prst="orthographicFron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782435" y="1417528"/>
            <a:ext cx="750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Patient/Patient Navigator Consult @ Discharge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328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0949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1712933"/>
            <a:ext cx="3183428" cy="919135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Callout 5"/>
          <p:cNvSpPr/>
          <p:nvPr/>
        </p:nvSpPr>
        <p:spPr>
          <a:xfrm>
            <a:off x="3183428" y="1470616"/>
            <a:ext cx="5614865" cy="1161451"/>
          </a:xfrm>
          <a:prstGeom prst="leftArrowCallout">
            <a:avLst/>
          </a:prstGeom>
          <a:solidFill>
            <a:srgbClr val="183A62">
              <a:alpha val="25000"/>
            </a:srgb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 smtClean="0">
              <a:solidFill>
                <a:schemeClr val="tx2"/>
              </a:solidFill>
              <a:latin typeface="Lato"/>
            </a:endParaRPr>
          </a:p>
          <a:p>
            <a:r>
              <a:rPr lang="en-US" sz="1100" b="1" dirty="0" smtClean="0">
                <a:solidFill>
                  <a:schemeClr val="tx2"/>
                </a:solidFill>
                <a:latin typeface="Lato"/>
              </a:rPr>
              <a:t>Initial </a:t>
            </a:r>
            <a:r>
              <a:rPr lang="en-US" sz="1100" b="1" dirty="0">
                <a:solidFill>
                  <a:schemeClr val="tx2"/>
                </a:solidFill>
                <a:latin typeface="Lato"/>
              </a:rPr>
              <a:t>Credits-</a:t>
            </a:r>
            <a:r>
              <a:rPr lang="en-US" sz="1100" dirty="0">
                <a:solidFill>
                  <a:schemeClr val="tx2"/>
                </a:solidFill>
                <a:latin typeface="Lato"/>
              </a:rPr>
              <a:t> Awarded by provider at </a:t>
            </a:r>
            <a:r>
              <a:rPr lang="en-US" sz="1100" dirty="0" smtClean="0">
                <a:solidFill>
                  <a:schemeClr val="tx2"/>
                </a:solidFill>
                <a:latin typeface="Lato"/>
              </a:rPr>
              <a:t>discharge.</a:t>
            </a:r>
          </a:p>
          <a:p>
            <a:endParaRPr lang="en-US" sz="1100" dirty="0" smtClean="0">
              <a:solidFill>
                <a:schemeClr val="tx2"/>
              </a:solidFill>
              <a:latin typeface="Lato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100" dirty="0" smtClean="0">
                <a:solidFill>
                  <a:schemeClr val="tx2"/>
                </a:solidFill>
                <a:latin typeface="Lato"/>
              </a:rPr>
              <a:t>1 Care Mobility Credit = 1 Free Round-trip Ride</a:t>
            </a:r>
          </a:p>
          <a:p>
            <a:endParaRPr lang="en-US" sz="1100" dirty="0" smtClean="0">
              <a:solidFill>
                <a:schemeClr val="tx2"/>
              </a:solidFill>
              <a:latin typeface="Lato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100" dirty="0" smtClean="0">
                <a:solidFill>
                  <a:schemeClr val="tx2"/>
                </a:solidFill>
                <a:latin typeface="Lato"/>
              </a:rPr>
              <a:t>2 Care Mobility Credits = 2 Free </a:t>
            </a:r>
            <a:r>
              <a:rPr lang="en-US" sz="1100" dirty="0">
                <a:solidFill>
                  <a:schemeClr val="tx2"/>
                </a:solidFill>
                <a:latin typeface="Lato"/>
              </a:rPr>
              <a:t>Round-trip </a:t>
            </a:r>
            <a:r>
              <a:rPr lang="en-US" sz="1100" dirty="0" smtClean="0">
                <a:solidFill>
                  <a:schemeClr val="tx2"/>
                </a:solidFill>
                <a:latin typeface="Lato"/>
              </a:rPr>
              <a:t>Rides</a:t>
            </a:r>
          </a:p>
          <a:p>
            <a:endParaRPr lang="en-US" sz="1100" dirty="0">
              <a:solidFill>
                <a:schemeClr val="tx2"/>
              </a:solidFill>
              <a:latin typeface="Lato"/>
            </a:endParaRPr>
          </a:p>
          <a:p>
            <a:endParaRPr lang="en-US" sz="1100" dirty="0">
              <a:solidFill>
                <a:schemeClr val="tx2"/>
              </a:solidFill>
              <a:latin typeface="Lato"/>
            </a:endParaRPr>
          </a:p>
        </p:txBody>
      </p:sp>
      <p:sp>
        <p:nvSpPr>
          <p:cNvPr id="7" name="Oval 6"/>
          <p:cNvSpPr/>
          <p:nvPr/>
        </p:nvSpPr>
        <p:spPr>
          <a:xfrm>
            <a:off x="-81552" y="2784468"/>
            <a:ext cx="3183428" cy="919135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Callout 8"/>
          <p:cNvSpPr/>
          <p:nvPr/>
        </p:nvSpPr>
        <p:spPr>
          <a:xfrm>
            <a:off x="3183428" y="2753041"/>
            <a:ext cx="5614865" cy="1161451"/>
          </a:xfrm>
          <a:prstGeom prst="leftArrowCallout">
            <a:avLst/>
          </a:prstGeom>
          <a:solidFill>
            <a:srgbClr val="183A62">
              <a:alpha val="25000"/>
            </a:srgb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2"/>
                </a:solidFill>
                <a:latin typeface="Lato"/>
              </a:rPr>
              <a:t>Reward Credits- awarded for Care Action Plan Compliance .</a:t>
            </a:r>
          </a:p>
          <a:p>
            <a:endParaRPr lang="en-US" sz="1100" b="1" dirty="0">
              <a:solidFill>
                <a:schemeClr val="tx2"/>
              </a:solidFill>
              <a:latin typeface="Lato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100" b="1" dirty="0">
                <a:solidFill>
                  <a:schemeClr val="tx2"/>
                </a:solidFill>
                <a:latin typeface="Lato"/>
              </a:rPr>
              <a:t>1 Care Mobility Credit  received for completion </a:t>
            </a:r>
          </a:p>
          <a:p>
            <a:r>
              <a:rPr lang="en-US" sz="1100" b="1" dirty="0">
                <a:solidFill>
                  <a:schemeClr val="tx2"/>
                </a:solidFill>
                <a:latin typeface="Lato"/>
              </a:rPr>
              <a:t>of any 2 Action Items</a:t>
            </a:r>
          </a:p>
          <a:p>
            <a:endParaRPr lang="en-US" sz="1100" b="1" dirty="0">
              <a:solidFill>
                <a:schemeClr val="tx2"/>
              </a:solidFill>
              <a:latin typeface="Lato"/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3335828" y="5403676"/>
            <a:ext cx="5614865" cy="1161451"/>
          </a:xfrm>
          <a:prstGeom prst="leftArrowCallout">
            <a:avLst/>
          </a:prstGeom>
          <a:solidFill>
            <a:srgbClr val="183A62">
              <a:alpha val="25000"/>
            </a:srgb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10000"/>
              </a:lnSpc>
              <a:buFont typeface="Wingdings" charset="2"/>
              <a:buChar char="§"/>
            </a:pPr>
            <a:endParaRPr lang="en-US" sz="1100" b="1" dirty="0" smtClean="0">
              <a:solidFill>
                <a:schemeClr val="tx2"/>
              </a:solidFill>
              <a:latin typeface="Lato"/>
            </a:endParaRPr>
          </a:p>
          <a:p>
            <a:pPr marL="171450" indent="-171450">
              <a:lnSpc>
                <a:spcPct val="110000"/>
              </a:lnSpc>
              <a:buFont typeface="Wingdings" charset="2"/>
              <a:buChar char="§"/>
            </a:pPr>
            <a:r>
              <a:rPr lang="en-US" sz="1100" b="1" dirty="0" smtClean="0">
                <a:solidFill>
                  <a:schemeClr val="tx2"/>
                </a:solidFill>
                <a:latin typeface="Lato"/>
              </a:rPr>
              <a:t>Voucher customized to patient.</a:t>
            </a:r>
            <a:endParaRPr lang="en-US" sz="1100" b="1" dirty="0">
              <a:solidFill>
                <a:schemeClr val="tx2"/>
              </a:solidFill>
              <a:latin typeface="Lato"/>
            </a:endParaRPr>
          </a:p>
          <a:p>
            <a:pPr marL="171450" indent="-171450">
              <a:lnSpc>
                <a:spcPct val="110000"/>
              </a:lnSpc>
              <a:buFont typeface="Wingdings" charset="2"/>
              <a:buChar char="§"/>
            </a:pPr>
            <a:r>
              <a:rPr lang="en-US" sz="1100" b="1" dirty="0" smtClean="0">
                <a:solidFill>
                  <a:schemeClr val="tx2"/>
                </a:solidFill>
                <a:latin typeface="Lato"/>
              </a:rPr>
              <a:t>Initial credits expire 30 days following discharge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§"/>
            </a:pPr>
            <a:r>
              <a:rPr lang="en-US" sz="1100" b="1" dirty="0" smtClean="0">
                <a:solidFill>
                  <a:schemeClr val="tx2"/>
                </a:solidFill>
                <a:latin typeface="Lato"/>
              </a:rPr>
              <a:t>Unique voucher identifier number- tied to provider and patient in IPM Portal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§"/>
            </a:pPr>
            <a:r>
              <a:rPr lang="en-US" sz="1100" b="1" dirty="0" smtClean="0">
                <a:solidFill>
                  <a:schemeClr val="tx2"/>
                </a:solidFill>
                <a:latin typeface="Lato"/>
              </a:rPr>
              <a:t>Single, 1-call phone number for both patients and patient navigators</a:t>
            </a:r>
            <a:endParaRPr lang="en-US" sz="1100" b="1" dirty="0">
              <a:solidFill>
                <a:schemeClr val="tx2"/>
              </a:solidFill>
              <a:latin typeface="Lato"/>
            </a:endParaRPr>
          </a:p>
          <a:p>
            <a:endParaRPr lang="en-US" sz="1100" b="1" dirty="0">
              <a:solidFill>
                <a:schemeClr val="tx2"/>
              </a:solidFill>
              <a:latin typeface="Lato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5512226"/>
            <a:ext cx="3183428" cy="919135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1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110" y="2616847"/>
            <a:ext cx="570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Potential Cost Savings</a:t>
            </a:r>
          </a:p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&amp;</a:t>
            </a:r>
          </a:p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ROI</a:t>
            </a:r>
          </a:p>
        </p:txBody>
      </p:sp>
    </p:spTree>
    <p:extLst>
      <p:ext uri="{BB962C8B-B14F-4D97-AF65-F5344CB8AC3E}">
        <p14:creationId xmlns:p14="http://schemas.microsoft.com/office/powerpoint/2010/main" val="330480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14400" y="1133475"/>
            <a:ext cx="696685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Lato"/>
              </a:rPr>
              <a:t>Potential Cost Savings Impact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97429" y="6002407"/>
            <a:ext cx="692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Lato"/>
              </a:rPr>
              <a:t>Estimated # of 30-day readmissions based on 30-day readmissions of Medicare Patients in</a:t>
            </a:r>
          </a:p>
          <a:p>
            <a:r>
              <a:rPr lang="en-US" sz="800" dirty="0" smtClean="0">
                <a:latin typeface="Lato"/>
              </a:rPr>
              <a:t>South King County, Q2 2014 - Q1 2015. Hospitals included: Highline Medical Center, St. Francis Community, UW Valley Medicine, </a:t>
            </a:r>
            <a:r>
              <a:rPr lang="en-US" sz="800" dirty="0" err="1" smtClean="0">
                <a:latin typeface="Lato"/>
              </a:rPr>
              <a:t>Multicare</a:t>
            </a:r>
            <a:r>
              <a:rPr lang="en-US" sz="800" dirty="0" smtClean="0">
                <a:latin typeface="Lato"/>
              </a:rPr>
              <a:t> Medical Center, Auburn. Source: </a:t>
            </a:r>
            <a:r>
              <a:rPr lang="en-US" sz="800" dirty="0" err="1" smtClean="0">
                <a:latin typeface="Lato"/>
              </a:rPr>
              <a:t>Qualis</a:t>
            </a:r>
            <a:r>
              <a:rPr lang="en-US" sz="800" dirty="0" smtClean="0">
                <a:latin typeface="Lato"/>
              </a:rPr>
              <a:t> Health.</a:t>
            </a:r>
          </a:p>
          <a:p>
            <a:r>
              <a:rPr lang="en-US" sz="800" dirty="0" smtClean="0">
                <a:latin typeface="Lato"/>
              </a:rPr>
              <a:t>* There are many factors leading to hospital readmissions. Facilitating access to free medical care transportation can be a significant contributing factor to reducing 30-day readmissions for low-income, age 65+ Medicare patients in South King County.</a:t>
            </a:r>
            <a:endParaRPr lang="en-US" sz="800" dirty="0">
              <a:latin typeface="Lato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" y="18"/>
            <a:ext cx="3187598" cy="908914"/>
          </a:xfrm>
          <a:prstGeom prst="rect">
            <a:avLst/>
          </a:prstGeom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350" y="1781175"/>
            <a:ext cx="618820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0350" y="4002157"/>
            <a:ext cx="618820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Oval 40"/>
          <p:cNvSpPr/>
          <p:nvPr/>
        </p:nvSpPr>
        <p:spPr>
          <a:xfrm>
            <a:off x="601049" y="1595140"/>
            <a:ext cx="4817533" cy="104222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14673" y="3354457"/>
            <a:ext cx="3277054" cy="6477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843689" y="5507567"/>
            <a:ext cx="3277054" cy="6477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14500" y="6125517"/>
            <a:ext cx="5765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latin typeface="Lato"/>
              </a:rPr>
              <a:t>Includes design &amp; implementation, service &amp; support, annual licensing fee, hosting application, </a:t>
            </a:r>
            <a:r>
              <a:rPr lang="en-US" sz="800" i="1" dirty="0" err="1" smtClean="0">
                <a:latin typeface="Lato"/>
              </a:rPr>
              <a:t>techical</a:t>
            </a:r>
            <a:r>
              <a:rPr lang="en-US" sz="800" i="1" dirty="0" smtClean="0">
                <a:latin typeface="Lato"/>
              </a:rPr>
              <a:t> support, account management, reporting, and 5000 participant block.</a:t>
            </a:r>
            <a:r>
              <a:rPr lang="en-US" sz="800" dirty="0" smtClean="0">
                <a:latin typeface="Lato"/>
              </a:rPr>
              <a:t> Trip cost estimates includes 2 free round-trip rides/patient, 20 miles/round-trip, and blended average cost of $72/round-trip ride + $8/ride Care Mobility Center administration fee.</a:t>
            </a:r>
            <a:endParaRPr lang="en-US" sz="800" dirty="0">
              <a:latin typeface="La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475" y="1045905"/>
            <a:ext cx="710888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Lato"/>
              </a:rPr>
              <a:t>ROI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" y="18"/>
            <a:ext cx="3187598" cy="908914"/>
          </a:xfrm>
          <a:prstGeom prst="rect">
            <a:avLst/>
          </a:prstGeom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906" y="1822757"/>
            <a:ext cx="6758154" cy="430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5833533" y="1630679"/>
            <a:ext cx="3005667" cy="199305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33533" y="5722620"/>
            <a:ext cx="2647527" cy="52578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Our challenge…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753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/>
              <a:t>esign an innovative solution to improve access to post-hospitalization medical care to help low-income, older adult(65+) patients in South King County avoid rehospitalization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design cyc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99" y="5045213"/>
            <a:ext cx="1676262" cy="167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79646"/>
                </a:solidFill>
              </a:rPr>
              <a:t>Operation Easy Access Project Team</a:t>
            </a:r>
            <a:br>
              <a:rPr lang="en-US" sz="2800" b="1" dirty="0">
                <a:solidFill>
                  <a:srgbClr val="F79646"/>
                </a:solidFill>
              </a:rPr>
            </a:br>
            <a:endParaRPr lang="en-US" sz="2800" b="1" dirty="0">
              <a:solidFill>
                <a:srgbClr val="F79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693" y="1041400"/>
            <a:ext cx="5882901" cy="452596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400" b="1" dirty="0" smtClean="0">
              <a:latin typeface="Lato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 smtClean="0">
                <a:latin typeface="Lato"/>
              </a:rPr>
              <a:t>Doug</a:t>
            </a:r>
            <a:r>
              <a:rPr lang="en-US" sz="1400" dirty="0" smtClean="0">
                <a:latin typeface="Lato"/>
              </a:rPr>
              <a:t> Gellert, Project Lead, Hopelink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400" dirty="0" smtClean="0">
              <a:latin typeface="Lato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 smtClean="0">
                <a:latin typeface="Lato"/>
              </a:rPr>
              <a:t>Jon</a:t>
            </a:r>
            <a:r>
              <a:rPr lang="en-US" sz="1400" dirty="0" smtClean="0">
                <a:latin typeface="Lato"/>
              </a:rPr>
              <a:t> Morrison Winters, Mobility Expert/Team Lead, Hopelink</a:t>
            </a:r>
          </a:p>
          <a:p>
            <a:pPr marL="0" indent="0">
              <a:buNone/>
            </a:pPr>
            <a:endParaRPr lang="en-US" sz="1400" dirty="0" smtClean="0">
              <a:latin typeface="Lato"/>
            </a:endParaRPr>
          </a:p>
          <a:p>
            <a:pPr marL="0" indent="0">
              <a:buNone/>
            </a:pPr>
            <a:r>
              <a:rPr lang="en-US" sz="1400" b="1" dirty="0" smtClean="0">
                <a:latin typeface="Lato"/>
              </a:rPr>
              <a:t>Mary</a:t>
            </a:r>
            <a:r>
              <a:rPr lang="en-US" sz="1400" dirty="0" smtClean="0">
                <a:latin typeface="Lato"/>
              </a:rPr>
              <a:t> </a:t>
            </a:r>
            <a:r>
              <a:rPr lang="en-US" sz="1400" b="1" dirty="0" smtClean="0">
                <a:latin typeface="Lato"/>
              </a:rPr>
              <a:t>Pat</a:t>
            </a:r>
            <a:r>
              <a:rPr lang="en-US" sz="1400" dirty="0" smtClean="0">
                <a:latin typeface="Lato"/>
              </a:rPr>
              <a:t> O’Leary, </a:t>
            </a:r>
            <a:r>
              <a:rPr lang="en-US" sz="1400" dirty="0">
                <a:latin typeface="Lato"/>
              </a:rPr>
              <a:t>RN Planning and Development </a:t>
            </a:r>
            <a:r>
              <a:rPr lang="en-US" sz="1400" dirty="0" smtClean="0">
                <a:latin typeface="Lato"/>
              </a:rPr>
              <a:t>Specialist, </a:t>
            </a:r>
          </a:p>
          <a:p>
            <a:pPr marL="0" indent="0">
              <a:buNone/>
            </a:pPr>
            <a:r>
              <a:rPr lang="en-US" sz="1400" dirty="0" smtClean="0">
                <a:latin typeface="Lato"/>
              </a:rPr>
              <a:t>Aging </a:t>
            </a:r>
            <a:r>
              <a:rPr lang="en-US" sz="1400" dirty="0">
                <a:latin typeface="Lato"/>
              </a:rPr>
              <a:t>and Disability Services, Area Agency on Aging for King </a:t>
            </a:r>
            <a:r>
              <a:rPr lang="en-US" sz="1400" dirty="0" smtClean="0">
                <a:latin typeface="Lato"/>
              </a:rPr>
              <a:t>County</a:t>
            </a:r>
          </a:p>
          <a:p>
            <a:pPr marL="0" indent="0">
              <a:buNone/>
            </a:pPr>
            <a:r>
              <a:rPr lang="en-US" sz="1400" dirty="0" smtClean="0">
                <a:latin typeface="Lato"/>
              </a:rPr>
              <a:t> </a:t>
            </a:r>
          </a:p>
          <a:p>
            <a:pPr marL="0" indent="0">
              <a:buNone/>
            </a:pPr>
            <a:r>
              <a:rPr lang="en-US" sz="1400" b="1" dirty="0">
                <a:latin typeface="Lato"/>
              </a:rPr>
              <a:t>Diane</a:t>
            </a:r>
            <a:r>
              <a:rPr lang="en-US" sz="1400" dirty="0">
                <a:latin typeface="Lato"/>
              </a:rPr>
              <a:t> </a:t>
            </a:r>
            <a:r>
              <a:rPr lang="en-US" sz="1400" dirty="0" err="1">
                <a:latin typeface="Lato"/>
              </a:rPr>
              <a:t>Cimino</a:t>
            </a:r>
            <a:r>
              <a:rPr lang="en-US" sz="1400" dirty="0">
                <a:latin typeface="Lato"/>
              </a:rPr>
              <a:t>-</a:t>
            </a:r>
            <a:r>
              <a:rPr lang="en-US" sz="1400" dirty="0" smtClean="0">
                <a:latin typeface="Lato"/>
              </a:rPr>
              <a:t>Kelly, Director of Care Management</a:t>
            </a:r>
            <a:r>
              <a:rPr lang="en-US" sz="1400" dirty="0">
                <a:latin typeface="Lato"/>
              </a:rPr>
              <a:t>, </a:t>
            </a:r>
            <a:r>
              <a:rPr lang="en-US" sz="1400" dirty="0" err="1">
                <a:latin typeface="Lato"/>
              </a:rPr>
              <a:t>MultiCare</a:t>
            </a:r>
            <a:r>
              <a:rPr lang="en-US" sz="1400" dirty="0">
                <a:latin typeface="Lato"/>
              </a:rPr>
              <a:t> Health </a:t>
            </a:r>
            <a:r>
              <a:rPr lang="en-US" sz="1400" dirty="0" smtClean="0">
                <a:latin typeface="Lato"/>
              </a:rPr>
              <a:t>System</a:t>
            </a:r>
          </a:p>
          <a:p>
            <a:pPr marL="0" indent="0">
              <a:buNone/>
            </a:pPr>
            <a:endParaRPr lang="en-US" sz="1400" dirty="0">
              <a:latin typeface="Lato"/>
            </a:endParaRPr>
          </a:p>
          <a:p>
            <a:pPr marL="0" indent="0">
              <a:buNone/>
            </a:pPr>
            <a:r>
              <a:rPr lang="en-US" sz="1400" b="1" dirty="0">
                <a:latin typeface="Lato"/>
              </a:rPr>
              <a:t>Cindy</a:t>
            </a:r>
            <a:r>
              <a:rPr lang="en-US" sz="1400" dirty="0">
                <a:latin typeface="Lato"/>
              </a:rPr>
              <a:t> </a:t>
            </a:r>
            <a:r>
              <a:rPr lang="en-US" sz="1400" dirty="0" err="1" smtClean="0">
                <a:latin typeface="Lato"/>
              </a:rPr>
              <a:t>Zwart</a:t>
            </a:r>
            <a:r>
              <a:rPr lang="en-US" sz="1400" dirty="0" smtClean="0">
                <a:latin typeface="Lato"/>
              </a:rPr>
              <a:t>, </a:t>
            </a:r>
            <a:r>
              <a:rPr lang="en-US" sz="1400" dirty="0">
                <a:latin typeface="Lato"/>
              </a:rPr>
              <a:t>Transportation Program </a:t>
            </a:r>
            <a:r>
              <a:rPr lang="en-US" sz="1400" dirty="0" smtClean="0">
                <a:latin typeface="Lato"/>
              </a:rPr>
              <a:t>Director, Senior Services</a:t>
            </a:r>
          </a:p>
          <a:p>
            <a:pPr marL="0" indent="0">
              <a:buNone/>
            </a:pPr>
            <a:endParaRPr lang="en-US" sz="1400" dirty="0" smtClean="0">
              <a:latin typeface="Lato"/>
            </a:endParaRPr>
          </a:p>
          <a:p>
            <a:pPr marL="0" indent="0">
              <a:buNone/>
            </a:pPr>
            <a:r>
              <a:rPr lang="en-US" sz="1400" b="1" dirty="0" err="1" smtClean="0">
                <a:latin typeface="Lato"/>
              </a:rPr>
              <a:t>Jate</a:t>
            </a:r>
            <a:r>
              <a:rPr lang="en-US" sz="1400" dirty="0" smtClean="0">
                <a:latin typeface="Lato"/>
              </a:rPr>
              <a:t> </a:t>
            </a:r>
            <a:r>
              <a:rPr lang="en-US" sz="1400" dirty="0" err="1" smtClean="0">
                <a:latin typeface="Lato"/>
              </a:rPr>
              <a:t>Ekmahasawasdi</a:t>
            </a:r>
            <a:r>
              <a:rPr lang="en-US" sz="1400" dirty="0" smtClean="0">
                <a:latin typeface="Lato"/>
              </a:rPr>
              <a:t>, Program Analyst, Senior Housing Assistance Group(SHAG)</a:t>
            </a:r>
          </a:p>
          <a:p>
            <a:pPr marL="0" indent="0">
              <a:buNone/>
            </a:pPr>
            <a:endParaRPr lang="en-US" sz="1400" dirty="0" smtClean="0">
              <a:latin typeface="Lato"/>
            </a:endParaRPr>
          </a:p>
          <a:p>
            <a:pPr marL="0" indent="0">
              <a:buNone/>
            </a:pPr>
            <a:r>
              <a:rPr lang="en-US" sz="1400" b="1" dirty="0">
                <a:latin typeface="Lato"/>
              </a:rPr>
              <a:t>Nicholas</a:t>
            </a:r>
            <a:r>
              <a:rPr lang="en-US" sz="1400" dirty="0">
                <a:latin typeface="Lato"/>
              </a:rPr>
              <a:t> </a:t>
            </a:r>
            <a:r>
              <a:rPr lang="en-US" sz="1400" dirty="0" smtClean="0">
                <a:latin typeface="Lato"/>
              </a:rPr>
              <a:t>Ramirez, </a:t>
            </a:r>
            <a:r>
              <a:rPr lang="en-US" sz="1400" dirty="0">
                <a:latin typeface="Lato"/>
              </a:rPr>
              <a:t>Clinic Manager, Sea Mar Community Health Centers / Kent Medical </a:t>
            </a:r>
            <a:r>
              <a:rPr lang="en-US" sz="1400" dirty="0" smtClean="0">
                <a:latin typeface="Lato"/>
              </a:rPr>
              <a:t>Clinic</a:t>
            </a:r>
          </a:p>
          <a:p>
            <a:pPr marL="0" indent="0">
              <a:buNone/>
            </a:pPr>
            <a:endParaRPr lang="en-US" sz="1400" dirty="0" smtClean="0">
              <a:latin typeface="Lato"/>
            </a:endParaRPr>
          </a:p>
          <a:p>
            <a:pPr marL="0" indent="0">
              <a:buNone/>
            </a:pPr>
            <a:r>
              <a:rPr lang="en-US" sz="1400" b="1" dirty="0" smtClean="0">
                <a:latin typeface="Lato"/>
              </a:rPr>
              <a:t>Molly</a:t>
            </a:r>
            <a:r>
              <a:rPr lang="en-US" sz="1400" dirty="0" smtClean="0">
                <a:latin typeface="Lato"/>
              </a:rPr>
              <a:t> Holmes</a:t>
            </a:r>
            <a:r>
              <a:rPr lang="en-US" sz="1400" dirty="0">
                <a:latin typeface="Lato"/>
              </a:rPr>
              <a:t>, Retired, Member, Advisory Council on Aging and Disability Services</a:t>
            </a:r>
          </a:p>
        </p:txBody>
      </p:sp>
    </p:spTree>
    <p:extLst>
      <p:ext uri="{BB962C8B-B14F-4D97-AF65-F5344CB8AC3E}">
        <p14:creationId xmlns:p14="http://schemas.microsoft.com/office/powerpoint/2010/main" val="282648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042" y="2047380"/>
            <a:ext cx="1971675" cy="39662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0000">
            <a:off x="2581581" y="2312979"/>
            <a:ext cx="2769870" cy="3585210"/>
          </a:xfrm>
          <a:prstGeom prst="rect">
            <a:avLst/>
          </a:prstGeom>
          <a:effectLst>
            <a:outerShdw blurRad="50800" dist="38100" dir="2700000" sx="101000" sy="101000" algn="tl" rotWithShape="0">
              <a:schemeClr val="tx1">
                <a:alpha val="43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0000">
            <a:off x="964501" y="2613989"/>
            <a:ext cx="2762250" cy="3596640"/>
          </a:xfrm>
          <a:prstGeom prst="rect">
            <a:avLst/>
          </a:prstGeom>
          <a:effectLst>
            <a:outerShdw blurRad="50800" dist="38100" dir="2700000" sx="101000" sy="101000" algn="tl" rotWithShape="0">
              <a:schemeClr val="tx1">
                <a:alpha val="43000"/>
              </a:schemeClr>
            </a:outerShdw>
          </a:effectLst>
          <a:scene3d>
            <a:camera prst="orthographicFron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647700" y="393700"/>
            <a:ext cx="770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ato"/>
              </a:rPr>
              <a:t>Are you ready to begin?</a:t>
            </a:r>
            <a:endParaRPr lang="en-US" sz="48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1328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110" y="2616847"/>
            <a:ext cx="570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Future Enhancements</a:t>
            </a:r>
          </a:p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&amp;</a:t>
            </a:r>
          </a:p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Scaling the Program</a:t>
            </a:r>
          </a:p>
        </p:txBody>
      </p:sp>
    </p:spTree>
    <p:extLst>
      <p:ext uri="{BB962C8B-B14F-4D97-AF65-F5344CB8AC3E}">
        <p14:creationId xmlns:p14="http://schemas.microsoft.com/office/powerpoint/2010/main" val="330480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932"/>
            <a:ext cx="8229600" cy="474663"/>
          </a:xfrm>
        </p:spPr>
        <p:txBody>
          <a:bodyPr>
            <a:noAutofit/>
          </a:bodyPr>
          <a:lstStyle/>
          <a:p>
            <a:r>
              <a:rPr lang="en-US" sz="3600" dirty="0" smtClean="0"/>
              <a:t>Scaling the Program</a:t>
            </a:r>
            <a:endParaRPr lang="en-US" sz="3600" dirty="0"/>
          </a:p>
        </p:txBody>
      </p:sp>
      <p:pic>
        <p:nvPicPr>
          <p:cNvPr id="9" name="Content Placeholder 8" descr="uw clinic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918" y="4287976"/>
            <a:ext cx="3332531" cy="21258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Content Placeholder 7" descr="apple bees gift card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632" y="1730828"/>
            <a:ext cx="3630168" cy="22905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" y="18"/>
            <a:ext cx="3187598" cy="90891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7200" y="1730828"/>
            <a:ext cx="4599432" cy="46255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1"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/>
                </a:solidFill>
                <a:latin typeface="Lato"/>
              </a:rPr>
              <a:t>  Add &amp; test additional rewards</a:t>
            </a:r>
          </a:p>
          <a:p>
            <a:pPr lvl="1"/>
            <a:endParaRPr lang="en-US" sz="1500" dirty="0" smtClean="0">
              <a:solidFill>
                <a:schemeClr val="tx1"/>
              </a:solidFill>
              <a:latin typeface="Lato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/>
                </a:solidFill>
                <a:latin typeface="Lato"/>
              </a:rPr>
              <a:t>  Custom rewards catalog available in Incentive Management Portal for increasing participation and motivation</a:t>
            </a:r>
          </a:p>
          <a:p>
            <a:pPr lvl="1"/>
            <a:endParaRPr lang="en-US" sz="1500" dirty="0" smtClean="0">
              <a:solidFill>
                <a:schemeClr val="tx1"/>
              </a:solidFill>
              <a:latin typeface="Lato"/>
            </a:endParaRPr>
          </a:p>
          <a:p>
            <a:pPr lvl="1"/>
            <a:r>
              <a:rPr lang="en-US" sz="1500" dirty="0" smtClean="0">
                <a:solidFill>
                  <a:schemeClr val="tx1"/>
                </a:solidFill>
                <a:latin typeface="Lato"/>
              </a:rPr>
              <a:t>  </a:t>
            </a:r>
          </a:p>
          <a:p>
            <a:pPr lvl="1">
              <a:buFont typeface="Wingdings" pitchFamily="2" charset="2"/>
              <a:buChar char="q"/>
            </a:pPr>
            <a:endParaRPr lang="en-US" sz="1500" dirty="0" smtClean="0">
              <a:solidFill>
                <a:schemeClr val="tx1"/>
              </a:solidFill>
              <a:latin typeface="Lato"/>
            </a:endParaRPr>
          </a:p>
          <a:p>
            <a:pPr lvl="1">
              <a:buFont typeface="Wingdings" pitchFamily="2" charset="2"/>
              <a:buChar char="q"/>
            </a:pPr>
            <a:endParaRPr lang="en-US" sz="1500" dirty="0" smtClean="0">
              <a:solidFill>
                <a:schemeClr val="tx1"/>
              </a:solidFill>
              <a:latin typeface="Lato"/>
            </a:endParaRPr>
          </a:p>
          <a:p>
            <a:pPr lvl="1">
              <a:buFont typeface="Wingdings" pitchFamily="2" charset="2"/>
              <a:buChar char="q"/>
            </a:pPr>
            <a:endParaRPr lang="en-US" sz="1500" dirty="0" smtClean="0">
              <a:solidFill>
                <a:schemeClr val="tx1"/>
              </a:solidFill>
              <a:latin typeface="Lato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/>
                </a:solidFill>
                <a:latin typeface="Lato"/>
              </a:rPr>
              <a:t>  Extend pilot to affiliated outpatient clinics</a:t>
            </a:r>
          </a:p>
          <a:p>
            <a:pPr lvl="1"/>
            <a:endParaRPr lang="en-US" sz="1500" dirty="0" smtClean="0">
              <a:solidFill>
                <a:schemeClr val="tx1"/>
              </a:solidFill>
              <a:latin typeface="Lato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500" dirty="0" smtClean="0">
                <a:solidFill>
                  <a:schemeClr val="tx1"/>
                </a:solidFill>
                <a:latin typeface="Lato"/>
              </a:rPr>
              <a:t>  Patients identified for high risk of a rehospitalization can be enrolled in the Care Mobility Rewards Program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  <a:latin typeface="Lato"/>
              </a:rPr>
              <a:t>92 affiliated </a:t>
            </a:r>
            <a:r>
              <a:rPr lang="en-US" sz="1500" dirty="0" err="1" smtClean="0">
                <a:solidFill>
                  <a:schemeClr val="tx1"/>
                </a:solidFill>
                <a:latin typeface="Lato"/>
              </a:rPr>
              <a:t>clincs</a:t>
            </a:r>
            <a:r>
              <a:rPr lang="en-US" sz="1500" dirty="0" smtClean="0">
                <a:solidFill>
                  <a:schemeClr val="tx1"/>
                </a:solidFill>
                <a:latin typeface="Lato"/>
              </a:rPr>
              <a:t> in South King County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Credit-based Incentive Management Portal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Branded design portal </a:t>
            </a:r>
            <a:endParaRPr lang="en-US" dirty="0" smtClean="0"/>
          </a:p>
          <a:p>
            <a:r>
              <a:rPr lang="en-US" dirty="0"/>
              <a:t>Custom Registration Process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Custom </a:t>
            </a:r>
            <a:r>
              <a:rPr lang="en-US" dirty="0"/>
              <a:t>Reward </a:t>
            </a:r>
            <a:r>
              <a:rPr lang="en-US" dirty="0" smtClean="0"/>
              <a:t>offerings</a:t>
            </a:r>
          </a:p>
          <a:p>
            <a:pPr marL="342900" lvl="1" indent="-342900">
              <a:buFont typeface="Arial"/>
              <a:buChar char="•"/>
            </a:pPr>
            <a:r>
              <a:rPr lang="en-US" b="1" dirty="0"/>
              <a:t>Rewards and </a:t>
            </a:r>
            <a:r>
              <a:rPr lang="en-US" b="1" dirty="0" smtClean="0"/>
              <a:t>Fulfillment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Automated emails</a:t>
            </a:r>
            <a:r>
              <a:rPr lang="en-US" dirty="0" smtClean="0">
                <a:effectLst/>
              </a:rPr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en-US" b="1" dirty="0" smtClean="0"/>
              <a:t>Reward Options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Transaction </a:t>
            </a:r>
            <a:r>
              <a:rPr lang="en-US" dirty="0"/>
              <a:t>history with redeemable credit presentation</a:t>
            </a:r>
            <a:r>
              <a:rPr lang="en-US" dirty="0" smtClean="0">
                <a:effectLst/>
              </a:rPr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PDF print capability upon </a:t>
            </a:r>
            <a:r>
              <a:rPr lang="en-US" dirty="0" smtClean="0"/>
              <a:t>registration</a:t>
            </a:r>
          </a:p>
          <a:p>
            <a:pPr marL="742950" lvl="2" indent="-342900"/>
            <a:r>
              <a:rPr lang="en-US" dirty="0" smtClean="0"/>
              <a:t>Transportation Green Sheet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Reporting- real-time </a:t>
            </a:r>
            <a:r>
              <a:rPr lang="en-US" smtClean="0"/>
              <a:t>Admin reports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Web-based administrative tools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/>
              <a:t>Participant-level management</a:t>
            </a:r>
          </a:p>
          <a:p>
            <a:pPr lvl="2"/>
            <a:r>
              <a:rPr lang="en-US" dirty="0"/>
              <a:t>Add participants, manage eligibility, manage </a:t>
            </a:r>
            <a:r>
              <a:rPr lang="en-US" dirty="0" smtClean="0"/>
              <a:t>profile</a:t>
            </a:r>
          </a:p>
          <a:p>
            <a:pPr marL="914400" lvl="2" indent="0">
              <a:buNone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b="1" dirty="0"/>
          </a:p>
          <a:p>
            <a:pPr marL="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2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Administrative Portal Login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88728" cy="297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8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Participant Profile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715000" cy="549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0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228600"/>
            <a:ext cx="6211824" cy="402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Activities Tab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914401"/>
            <a:ext cx="769620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50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 Participant Search Fields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383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62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952" y="1647825"/>
            <a:ext cx="4040188" cy="63976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Patient</a:t>
            </a:r>
            <a:r>
              <a:rPr lang="en-US" dirty="0" smtClean="0"/>
              <a:t> Perspective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152" y="2405062"/>
            <a:ext cx="4040188" cy="39512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54% of South King County households are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low-income</a:t>
            </a:r>
            <a:r>
              <a:rPr lang="en-US" dirty="0" smtClean="0"/>
              <a:t> but…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…many do not qualify for Medicaid NEMT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Lack of awareness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 longer drive</a:t>
            </a:r>
            <a:r>
              <a:rPr lang="en-US" dirty="0" smtClean="0"/>
              <a:t>, lack of social support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Few no and low-cost transportation services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Overwhelmed with discharge instructions/meds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647825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Provider</a:t>
            </a:r>
            <a:r>
              <a:rPr lang="en-US" dirty="0" smtClean="0"/>
              <a:t> Perspective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405062"/>
            <a:ext cx="4041775" cy="3951288"/>
          </a:xfrm>
          <a:solidFill>
            <a:schemeClr val="accent5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Readmission cost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 $11,500/patient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Shorter hospital stays present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	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discharge planning challenges</a:t>
            </a:r>
          </a:p>
          <a:p>
            <a:pPr>
              <a:buNone/>
            </a:pP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Resource sharing fragmented </a:t>
            </a:r>
            <a:r>
              <a:rPr lang="en-US" dirty="0">
                <a:solidFill>
                  <a:schemeClr val="bg1"/>
                </a:solidFill>
              </a:rPr>
              <a:t>among care and navigation </a:t>
            </a:r>
            <a:r>
              <a:rPr lang="en-US" dirty="0" smtClean="0">
                <a:solidFill>
                  <a:schemeClr val="bg1"/>
                </a:solidFill>
              </a:rPr>
              <a:t>teams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Case loads high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Socially complex patients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Many patients don’t drive or have funds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Limited transportation contracts /expensive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110" y="1129553"/>
            <a:ext cx="5708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Might there be a better way to  improve access to post-discharge medical care?</a:t>
            </a:r>
          </a:p>
          <a:p>
            <a:pPr algn="ctr"/>
            <a:endParaRPr lang="en-US" sz="3600" dirty="0" smtClean="0">
              <a:solidFill>
                <a:srgbClr val="40A3CC"/>
              </a:solidFill>
            </a:endParaRPr>
          </a:p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To help reduce hospital readmission costs and improve patient outcomes?</a:t>
            </a:r>
          </a:p>
          <a:p>
            <a:pPr algn="ctr"/>
            <a:endParaRPr lang="en-US" sz="3600" dirty="0" smtClean="0">
              <a:solidFill>
                <a:srgbClr val="40A3CC"/>
              </a:solidFill>
            </a:endParaRPr>
          </a:p>
          <a:p>
            <a:pPr algn="ctr"/>
            <a:endParaRPr lang="en-US" sz="3600" dirty="0" smtClean="0">
              <a:solidFill>
                <a:srgbClr val="40A3CC"/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There IS!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4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patient journey….</a:t>
            </a:r>
            <a:br>
              <a:rPr lang="en-US" dirty="0" smtClean="0"/>
            </a:br>
            <a:r>
              <a:rPr lang="en-US" dirty="0" smtClean="0"/>
              <a:t>let’s meet Margaret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047" y="1671574"/>
            <a:ext cx="6316370" cy="46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110" y="2616847"/>
            <a:ext cx="634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What is the </a:t>
            </a:r>
          </a:p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Care Mobility Rewards Program?</a:t>
            </a:r>
            <a:endParaRPr lang="en-US" sz="3600" dirty="0">
              <a:solidFill>
                <a:srgbClr val="40A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1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514" y="1600200"/>
            <a:ext cx="7880584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b="1" dirty="0">
                <a:solidFill>
                  <a:schemeClr val="tx2"/>
                </a:solidFill>
                <a:latin typeface="Lato"/>
              </a:rPr>
              <a:t>An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Lato"/>
              </a:rPr>
              <a:t>incentivized</a:t>
            </a:r>
            <a:r>
              <a:rPr lang="en-US" b="1" dirty="0" smtClean="0">
                <a:solidFill>
                  <a:schemeClr val="tx2"/>
                </a:solidFill>
                <a:latin typeface="Lato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Lato"/>
              </a:rPr>
              <a:t>healthcare transportation program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Lato"/>
              </a:rPr>
              <a:t>that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"/>
              </a:rPr>
              <a:t>improves healthcare access </a:t>
            </a:r>
            <a:r>
              <a:rPr lang="en-US" b="1" dirty="0">
                <a:solidFill>
                  <a:schemeClr val="tx2"/>
                </a:solidFill>
                <a:latin typeface="Lato"/>
              </a:rPr>
              <a:t>for low-income, older adult discharged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"/>
              </a:rPr>
              <a:t>Medicare patients </a:t>
            </a:r>
            <a:r>
              <a:rPr lang="en-US" b="1" dirty="0">
                <a:solidFill>
                  <a:schemeClr val="tx2"/>
                </a:solidFill>
                <a:latin typeface="Lato"/>
              </a:rPr>
              <a:t>in South King </a:t>
            </a:r>
            <a:r>
              <a:rPr lang="en-US" b="1" dirty="0" smtClean="0">
                <a:solidFill>
                  <a:schemeClr val="tx2"/>
                </a:solidFill>
                <a:latin typeface="Lato"/>
              </a:rPr>
              <a:t>County while </a:t>
            </a:r>
            <a:r>
              <a:rPr lang="en-US" b="1" dirty="0">
                <a:solidFill>
                  <a:schemeClr val="tx2"/>
                </a:solidFill>
                <a:latin typeface="Lato"/>
              </a:rPr>
              <a:t>helping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Lato"/>
              </a:rPr>
              <a:t> hospitals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"/>
              </a:rPr>
              <a:t>reduce</a:t>
            </a:r>
          </a:p>
          <a:p>
            <a:pPr algn="ctr">
              <a:lnSpc>
                <a:spcPct val="250000"/>
              </a:lnSpc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Lato"/>
              </a:rPr>
              <a:t>30-day hospital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Lato"/>
              </a:rPr>
              <a:t>readmissions</a:t>
            </a:r>
            <a:r>
              <a:rPr lang="en-US" b="1" dirty="0" smtClean="0">
                <a:solidFill>
                  <a:schemeClr val="tx2"/>
                </a:solidFill>
                <a:latin typeface="Lato"/>
              </a:rPr>
              <a:t>.</a:t>
            </a:r>
            <a:endParaRPr lang="en-US" b="1" dirty="0">
              <a:solidFill>
                <a:schemeClr val="tx2"/>
              </a:solidFill>
              <a:latin typeface="Lato"/>
            </a:endParaRPr>
          </a:p>
          <a:p>
            <a:pPr>
              <a:lnSpc>
                <a:spcPct val="250000"/>
              </a:lnSpc>
            </a:pPr>
            <a:r>
              <a:rPr lang="en-US" b="1" dirty="0">
                <a:solidFill>
                  <a:schemeClr val="tx2"/>
                </a:solidFill>
                <a:latin typeface="Lato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" y="18"/>
            <a:ext cx="3187598" cy="9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1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110" y="2616847"/>
            <a:ext cx="570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0A3CC"/>
                </a:solidFill>
              </a:rPr>
              <a:t>Why a patient rewards program?</a:t>
            </a:r>
            <a:endParaRPr lang="en-US" sz="3600" dirty="0">
              <a:solidFill>
                <a:srgbClr val="40A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0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2DC1-D4C5-7348-B758-A3BD81F7BBF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" y="-3"/>
            <a:ext cx="4355516" cy="324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00000">
            <a:off x="5740150" y="2940665"/>
            <a:ext cx="2700604" cy="34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hi franciscan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540" y="1576069"/>
            <a:ext cx="1936508" cy="285715"/>
          </a:xfrm>
          <a:prstGeom prst="rect">
            <a:avLst/>
          </a:prstGeom>
        </p:spPr>
      </p:pic>
      <p:pic>
        <p:nvPicPr>
          <p:cNvPr id="6" name="Picture 5" descr="uw medicine valley mc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868" y="1093307"/>
            <a:ext cx="2202180" cy="354330"/>
          </a:xfrm>
          <a:prstGeom prst="rect">
            <a:avLst/>
          </a:prstGeom>
        </p:spPr>
      </p:pic>
      <p:pic>
        <p:nvPicPr>
          <p:cNvPr id="7" name="Picture 6" descr="Swedish-2c-h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44" y="347690"/>
            <a:ext cx="1136904" cy="301752"/>
          </a:xfrm>
          <a:prstGeom prst="rect">
            <a:avLst/>
          </a:prstGeom>
        </p:spPr>
      </p:pic>
      <p:pic>
        <p:nvPicPr>
          <p:cNvPr id="8" name="Picture 7" descr="senior services logo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207" y="1861784"/>
            <a:ext cx="1616202" cy="245364"/>
          </a:xfrm>
          <a:prstGeom prst="rect">
            <a:avLst/>
          </a:prstGeom>
        </p:spPr>
      </p:pic>
      <p:pic>
        <p:nvPicPr>
          <p:cNvPr id="9" name="Picture 8" descr="multicare.jpe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148" y="-9688"/>
            <a:ext cx="1280160" cy="1280160"/>
          </a:xfrm>
          <a:prstGeom prst="rect">
            <a:avLst/>
          </a:prstGeom>
        </p:spPr>
      </p:pic>
      <p:pic>
        <p:nvPicPr>
          <p:cNvPr id="10" name="Picture 9" descr="GHC logo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144" y="649442"/>
            <a:ext cx="1524000" cy="266700"/>
          </a:xfrm>
          <a:prstGeom prst="rect">
            <a:avLst/>
          </a:prstGeom>
        </p:spPr>
      </p:pic>
      <p:pic>
        <p:nvPicPr>
          <p:cNvPr id="11" name="Picture 10" descr="sea mar log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252" y="1861784"/>
            <a:ext cx="914400" cy="914400"/>
          </a:xfrm>
          <a:prstGeom prst="rect">
            <a:avLst/>
          </a:prstGeom>
        </p:spPr>
      </p:pic>
      <p:pic>
        <p:nvPicPr>
          <p:cNvPr id="12" name="Picture 11" descr="CCSWW Logo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148" y="2307754"/>
            <a:ext cx="1950720" cy="685800"/>
          </a:xfrm>
          <a:prstGeom prst="rect">
            <a:avLst/>
          </a:prstGeom>
        </p:spPr>
      </p:pic>
      <p:pic>
        <p:nvPicPr>
          <p:cNvPr id="13" name="Picture 12" descr="nw kidney centers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148" y="916142"/>
            <a:ext cx="1714500" cy="8229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505200"/>
            <a:ext cx="56170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40A3CC"/>
                </a:solidFill>
                <a:latin typeface="Lato"/>
              </a:rPr>
              <a:t>25 professionals </a:t>
            </a:r>
            <a:r>
              <a:rPr lang="en-US" sz="2400" dirty="0" smtClean="0">
                <a:latin typeface="Lato"/>
              </a:rPr>
              <a:t>from healthcare, transportation, and social services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 smtClean="0">
              <a:solidFill>
                <a:srgbClr val="40A3CC"/>
              </a:solidFill>
              <a:latin typeface="Lato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40A3CC"/>
                </a:solidFill>
                <a:latin typeface="Lato"/>
              </a:rPr>
              <a:t>7 solution concepts </a:t>
            </a:r>
            <a:r>
              <a:rPr lang="en-US" sz="2400" dirty="0" smtClean="0">
                <a:latin typeface="Lato"/>
              </a:rPr>
              <a:t>and prototypes designed</a:t>
            </a:r>
          </a:p>
          <a:p>
            <a:pPr marL="342900" indent="-342900"/>
            <a:endParaRPr lang="en-US" sz="2400" dirty="0" smtClean="0">
              <a:latin typeface="Lato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40A3CC"/>
                </a:solidFill>
                <a:latin typeface="Lato"/>
              </a:rPr>
              <a:t>6 themes </a:t>
            </a:r>
            <a:r>
              <a:rPr lang="en-US" sz="2400" dirty="0" smtClean="0">
                <a:latin typeface="Lato"/>
              </a:rPr>
              <a:t>emerged</a:t>
            </a:r>
          </a:p>
          <a:p>
            <a:pPr marL="342900" indent="-342900"/>
            <a:endParaRPr lang="en-US" dirty="0" smtClean="0">
              <a:latin typeface="Lato"/>
            </a:endParaRPr>
          </a:p>
          <a:p>
            <a:pPr marL="342900" indent="-342900"/>
            <a:endParaRPr lang="en-US" dirty="0" smtClean="0">
              <a:latin typeface="Lato"/>
            </a:endParaRPr>
          </a:p>
          <a:p>
            <a:pPr marL="342900" indent="-342900"/>
            <a:endParaRPr lang="en-US" dirty="0" smtClean="0">
              <a:latin typeface="Lato"/>
            </a:endParaRPr>
          </a:p>
          <a:p>
            <a:pPr marL="342900" indent="-342900"/>
            <a:endParaRPr lang="en-US" dirty="0" smtClean="0">
              <a:latin typeface="Lato"/>
            </a:endParaRPr>
          </a:p>
          <a:p>
            <a:endParaRPr lang="en-US" dirty="0">
              <a:latin typeface="Lat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3714" y="2307754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ato"/>
              </a:rPr>
              <a:t>Workshop</a:t>
            </a:r>
            <a:endParaRPr lang="en-US" dirty="0">
              <a:solidFill>
                <a:schemeClr val="bg1"/>
              </a:solidFill>
              <a:latin typeface="Lat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1348</Words>
  <Application>Microsoft Macintosh PowerPoint</Application>
  <PresentationFormat>On-screen Show (4:3)</PresentationFormat>
  <Paragraphs>267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Our challenge…</vt:lpstr>
      <vt:lpstr>Why now?</vt:lpstr>
      <vt:lpstr>PowerPoint Presentation</vt:lpstr>
      <vt:lpstr>The patient journey…. let’s meet Margaret</vt:lpstr>
      <vt:lpstr>PowerPoint Presentation</vt:lpstr>
      <vt:lpstr>PowerPoint Presentation</vt:lpstr>
      <vt:lpstr>PowerPoint Presentation</vt:lpstr>
      <vt:lpstr>PowerPoint Presentation</vt:lpstr>
      <vt:lpstr>Why Patient Rewards?</vt:lpstr>
      <vt:lpstr>PowerPoint Presentation</vt:lpstr>
      <vt:lpstr>PowerPoint Presentation</vt:lpstr>
      <vt:lpstr>PowerPoint Presentation</vt:lpstr>
      <vt:lpstr>PowerPoint Presentation</vt:lpstr>
      <vt:lpstr>Care Mobility Rewards Program</vt:lpstr>
      <vt:lpstr>PowerPoint Presentation</vt:lpstr>
      <vt:lpstr>PowerPoint Presentation</vt:lpstr>
      <vt:lpstr>PowerPoint Presentation</vt:lpstr>
      <vt:lpstr>PowerPoint Presentation</vt:lpstr>
      <vt:lpstr>Operation Easy Access Project Team </vt:lpstr>
      <vt:lpstr>PowerPoint Presentation</vt:lpstr>
      <vt:lpstr>PowerPoint Presentation</vt:lpstr>
      <vt:lpstr>Scaling the Program</vt:lpstr>
      <vt:lpstr>Credit-based Incentive Management Portal </vt:lpstr>
      <vt:lpstr>PowerPoint Presentation</vt:lpstr>
      <vt:lpstr>PowerPoint Presentation</vt:lpstr>
      <vt:lpstr>PowerPoint Presentation</vt:lpstr>
      <vt:lpstr>PowerPoint Presentation</vt:lpstr>
    </vt:vector>
  </TitlesOfParts>
  <Company>Gmail Account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Gellert</dc:creator>
  <cp:lastModifiedBy>Amy Conrick</cp:lastModifiedBy>
  <cp:revision>159</cp:revision>
  <dcterms:created xsi:type="dcterms:W3CDTF">2016-02-01T17:31:08Z</dcterms:created>
  <dcterms:modified xsi:type="dcterms:W3CDTF">2016-02-19T13:55:15Z</dcterms:modified>
</cp:coreProperties>
</file>