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8" r:id="rId1"/>
  </p:sldMasterIdLst>
  <p:sldIdLst>
    <p:sldId id="256" r:id="rId2"/>
    <p:sldId id="271" r:id="rId3"/>
    <p:sldId id="269" r:id="rId4"/>
    <p:sldId id="270" r:id="rId5"/>
    <p:sldId id="257" r:id="rId6"/>
    <p:sldId id="258" r:id="rId7"/>
    <p:sldId id="259" r:id="rId8"/>
    <p:sldId id="261" r:id="rId9"/>
    <p:sldId id="262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-55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16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31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25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2757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412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3395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79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441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10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080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93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1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595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1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60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47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2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 cstate="email">
            <a:alphaModFix amt="1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6274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9.jpeg"/><Relationship Id="rId3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4" Type="http://schemas.openxmlformats.org/officeDocument/2006/relationships/image" Target="../media/image15.jpeg"/><Relationship Id="rId5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400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1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222" y="2850291"/>
            <a:ext cx="8297234" cy="1210963"/>
          </a:xfrm>
        </p:spPr>
        <p:txBody>
          <a:bodyPr/>
          <a:lstStyle/>
          <a:p>
            <a:pPr algn="ctr"/>
            <a:r>
              <a:rPr lang="en-US" sz="3600" dirty="0" smtClean="0"/>
              <a:t>Reducing Re-hospitalizations:  Better Patient Outcomes &amp; Cost Savings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In coordination with MedTrans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68714" y="2688521"/>
            <a:ext cx="2949146" cy="1480956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402763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The Mobility Specialist will schedule the trip with the chosen transportation provider.</a:t>
            </a:r>
            <a:endParaRPr lang="en-US" sz="3000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05995" y="2452204"/>
            <a:ext cx="5426075" cy="2682875"/>
          </a:xfrm>
          <a:effectLst>
            <a:outerShdw blurRad="76200" dist="63500" dir="5040000" algn="tl" rotWithShape="0">
              <a:srgbClr val="000000">
                <a:alpha val="41000"/>
              </a:srgbClr>
            </a:outerShdw>
            <a:softEdge rad="63500"/>
          </a:effec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9768" y="2336874"/>
            <a:ext cx="3876256" cy="347080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Once the trip is scheduled, the Mobility Specialist will provide the patient with their pick-up and drop-off times, and exact fares. You will also receive confirmation that the patient’s transportation has been scheduled.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6729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700" dirty="0" smtClean="0"/>
              <a:t>Now that the patient has transportation options, you can be assured that the patient’s health status is monitored, and the patient has greater peace-of-mind that they’re receiving the care that they deserve. </a:t>
            </a:r>
            <a:endParaRPr lang="en-US" sz="27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727" y="2291672"/>
            <a:ext cx="10111114" cy="414762"/>
          </a:xfrm>
        </p:spPr>
        <p:txBody>
          <a:bodyPr/>
          <a:lstStyle/>
          <a:p>
            <a:r>
              <a:rPr lang="en-US" sz="2800" dirty="0" smtClean="0"/>
              <a:t>Their risk of readmission to the hospital is greatly reduced… </a:t>
            </a:r>
            <a:endParaRPr lang="en-US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222" y="2879724"/>
            <a:ext cx="3738021" cy="2492014"/>
          </a:xfrm>
          <a:prstGeom prst="rect">
            <a:avLst/>
          </a:prstGeom>
          <a:effectLst>
            <a:softEdge rad="63500"/>
          </a:effectLst>
        </p:spPr>
      </p:pic>
      <p:cxnSp>
        <p:nvCxnSpPr>
          <p:cNvPr id="11" name="Elbow Connector 10"/>
          <p:cNvCxnSpPr/>
          <p:nvPr/>
        </p:nvCxnSpPr>
        <p:spPr>
          <a:xfrm>
            <a:off x="4407243" y="3123178"/>
            <a:ext cx="2227335" cy="200077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706103" y="2879724"/>
            <a:ext cx="3733853" cy="248768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402349" y="5421696"/>
            <a:ext cx="9633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…and they can get back to doing the things they love!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9951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the transportation needs of your patients most at-risk for re-hospitalization: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42984"/>
            <a:ext cx="4954360" cy="4563762"/>
          </a:xfrm>
        </p:spPr>
        <p:txBody>
          <a:bodyPr>
            <a:normAutofit/>
          </a:bodyPr>
          <a:lstStyle/>
          <a:p>
            <a:r>
              <a:rPr lang="en-US" dirty="0" smtClean="0"/>
              <a:t>Enhances patient health outcomes</a:t>
            </a:r>
          </a:p>
          <a:p>
            <a:r>
              <a:rPr lang="en-US" dirty="0" smtClean="0"/>
              <a:t>Promotes the model of patient-centered care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Diminishes your facility’s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readmission liabilities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</a:t>
            </a:r>
            <a:r>
              <a:rPr lang="en-US" dirty="0" smtClean="0"/>
              <a:t>educes volume of cases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with reduced reimbursement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/>
              <a:t> </a:t>
            </a:r>
            <a:r>
              <a:rPr lang="en-US" smtClean="0"/>
              <a:t> payments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200" dirty="0" smtClean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200" dirty="0" smtClean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en-US" sz="2200" dirty="0"/>
          </a:p>
        </p:txBody>
      </p:sp>
      <p:pic>
        <p:nvPicPr>
          <p:cNvPr id="2050" name="Picture 2" descr="http://1.bp.blogspot.com/-yqJabS-VPd0/Upy5JPtvAwI/AAAAAAAAAes/DGusBsQY85w/s1600/happy-old-cou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2336873"/>
            <a:ext cx="4209710" cy="2523451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53665" y="4860324"/>
            <a:ext cx="4234249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/>
              <a:t>Sources: </a:t>
            </a:r>
            <a:r>
              <a:rPr lang="en-US" sz="700" i="1" dirty="0" smtClean="0"/>
              <a:t>Identifying </a:t>
            </a:r>
            <a:r>
              <a:rPr lang="en-US" sz="700" i="1" dirty="0"/>
              <a:t>Potentially Preventable </a:t>
            </a:r>
            <a:r>
              <a:rPr lang="en-US" sz="700" i="1" dirty="0" smtClean="0"/>
              <a:t>Readmissions - </a:t>
            </a:r>
            <a:r>
              <a:rPr lang="en-US" sz="700" dirty="0"/>
              <a:t>Norbert I. Goldfield, M.D., Elizabeth C. McCullough, M.S., John S. Hughes, M.D., Ana M. Tang, Beth Eastman, M.S., Lisa K. Rawlins, and Richard F. Averill, M.S. </a:t>
            </a:r>
            <a:endParaRPr lang="en-US" sz="700" dirty="0" smtClean="0"/>
          </a:p>
          <a:p>
            <a:r>
              <a:rPr lang="en-US" sz="700" dirty="0"/>
              <a:t>	</a:t>
            </a:r>
            <a:r>
              <a:rPr lang="en-US" sz="700" i="1" dirty="0"/>
              <a:t>Reducing Hospital Readmissions: Lessons from Top-Performing Hospitals </a:t>
            </a:r>
            <a:r>
              <a:rPr lang="en-US" sz="700" i="1" dirty="0" smtClean="0"/>
              <a:t>- </a:t>
            </a:r>
            <a:r>
              <a:rPr lang="en-US" sz="700" dirty="0" smtClean="0"/>
              <a:t>Synthesis </a:t>
            </a:r>
            <a:r>
              <a:rPr lang="en-US" sz="700" dirty="0"/>
              <a:t>Report • April 2011</a:t>
            </a:r>
            <a:endParaRPr lang="en-US" sz="700" dirty="0" smtClean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287353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Re-hospitalizations are of primary concern for health care providers, especially hospitals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idx="1"/>
          </p:nvPr>
        </p:nvSpPr>
        <p:spPr>
          <a:xfrm>
            <a:off x="680321" y="2336873"/>
            <a:ext cx="5415679" cy="3599313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 smtClean="0"/>
              <a:t>readmission may be a result of incomplete </a:t>
            </a:r>
            <a:r>
              <a:rPr lang="en-US" dirty="0"/>
              <a:t>discharge </a:t>
            </a:r>
            <a:r>
              <a:rPr lang="en-US" dirty="0" smtClean="0"/>
              <a:t>planning that does not encompass transportation barriers and/or </a:t>
            </a:r>
            <a:r>
              <a:rPr lang="en-US" dirty="0"/>
              <a:t>inadequate access to </a:t>
            </a:r>
            <a:r>
              <a:rPr lang="en-US" dirty="0" smtClean="0"/>
              <a:t>recommended follow-up care. </a:t>
            </a:r>
          </a:p>
          <a:p>
            <a:r>
              <a:rPr lang="en-US" dirty="0" smtClean="0"/>
              <a:t>Readmissions are </a:t>
            </a:r>
            <a:r>
              <a:rPr lang="en-US" dirty="0"/>
              <a:t>expensive, consuming a disproportionate share of expenditures for inpatient hospital </a:t>
            </a:r>
            <a:r>
              <a:rPr lang="en-US" dirty="0" smtClean="0"/>
              <a:t>care.</a:t>
            </a:r>
            <a:endParaRPr lang="en-US" dirty="0"/>
          </a:p>
        </p:txBody>
      </p:sp>
      <p:pic>
        <p:nvPicPr>
          <p:cNvPr id="1026" name="Picture 2" descr="http://www.bendbulletin.com/csp/mediapool/sites/dt.common.streams.StreamServer.cls?STREAMOID=hqBRqqnIHnAldG9MjatfkM$daE2N3K4ZzOUsqbU5sYvLeCpW7WTgYHcp9Ub3MGEiWCsjLu883Ygn4B49Lvm9bPe2QeMKQdVeZmXF$9l$4uCZ8QDXhaHEp3rvzXRJFdy0KqPHLoMevcTLo3h8xh70Y6N_U_CryOsw6FTOdKL_jpQ-&amp;CONTENTTYPE=image/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83179" y="2336873"/>
            <a:ext cx="3534032" cy="325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675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They are costly for the healthcare provider and the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240692"/>
            <a:ext cx="5415678" cy="42919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Appropriate follow-up care is significantly less expensive than subsequent inpatient care;</a:t>
            </a:r>
          </a:p>
          <a:p>
            <a:r>
              <a:rPr lang="en-US" dirty="0" smtClean="0"/>
              <a:t>Identifying patients who are at high risk for readmission BEFORE they are discharged is the key to more effective follow-up care, and diminishing the volume of patients revolving through hospital doors;</a:t>
            </a:r>
          </a:p>
          <a:p>
            <a:r>
              <a:rPr lang="en-US" dirty="0"/>
              <a:t>Patients are often too afraid or overwhelmed to ask for help while in the hospital, even though they know they need it.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://www.riskandinsurance.com/wp-content/uploads/2015/09/health-care-costs-700x52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2410597"/>
            <a:ext cx="3815492" cy="2861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567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high risk patients before discharge enhances the quality of care they receive.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5415679" cy="3841505"/>
          </a:xfrm>
        </p:spPr>
        <p:txBody>
          <a:bodyPr>
            <a:normAutofit/>
          </a:bodyPr>
          <a:lstStyle/>
          <a:p>
            <a:r>
              <a:rPr lang="en-US" dirty="0" smtClean="0"/>
              <a:t>Hospital care staff should identify </a:t>
            </a:r>
            <a:r>
              <a:rPr lang="en-US" dirty="0"/>
              <a:t>patients at the highest risk for </a:t>
            </a:r>
            <a:r>
              <a:rPr lang="en-US" dirty="0" smtClean="0"/>
              <a:t>re-hospitalization;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Develop a criteria for identification of high-risk patients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What factors cause patients to miss follow-up appointments?</a:t>
            </a:r>
          </a:p>
          <a:p>
            <a:r>
              <a:rPr lang="en-US" dirty="0" smtClean="0"/>
              <a:t>Arranging </a:t>
            </a:r>
            <a:r>
              <a:rPr lang="en-US" dirty="0"/>
              <a:t>post-hospital </a:t>
            </a:r>
            <a:r>
              <a:rPr lang="en-US" dirty="0" smtClean="0"/>
              <a:t>care</a:t>
            </a:r>
            <a:r>
              <a:rPr lang="en-US" dirty="0"/>
              <a:t> </a:t>
            </a:r>
            <a:r>
              <a:rPr lang="en-US" i="1" dirty="0" smtClean="0"/>
              <a:t>before</a:t>
            </a:r>
            <a:r>
              <a:rPr lang="en-US" dirty="0" smtClean="0"/>
              <a:t> discharge should include evaluation of the patient’s transportation resources.</a:t>
            </a:r>
          </a:p>
        </p:txBody>
      </p:sp>
      <p:pic>
        <p:nvPicPr>
          <p:cNvPr id="2050" name="Picture 2" descr="http://4.bp.blogspot.com/-R2qZmgxjwXA/UR8VWvYnkBI/AAAAAAAAAPg/itwBN2iEtgk/s1600/getty_rf_photo_of_female_doctor_talking_to_pati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2336873"/>
            <a:ext cx="4695825" cy="3190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808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After discharge, it is </a:t>
            </a:r>
            <a:r>
              <a:rPr lang="en-US" dirty="0" smtClean="0"/>
              <a:t>essential </a:t>
            </a:r>
            <a:r>
              <a:rPr lang="en-US" dirty="0"/>
              <a:t>that </a:t>
            </a:r>
            <a:r>
              <a:rPr lang="en-US" dirty="0" smtClean="0"/>
              <a:t>your patients keep their follow-up appointments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91265"/>
            <a:ext cx="5415679" cy="4218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They may be thinking:</a:t>
            </a:r>
          </a:p>
          <a:p>
            <a:pPr marL="0" indent="0">
              <a:buNone/>
            </a:pPr>
            <a:r>
              <a:rPr lang="en-US" sz="3600" dirty="0" smtClean="0"/>
              <a:t>“How will I get to my appointments?”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Some patients may not attend their follow-up appointments if they don’t have reliable transportation. They may not want to “burden” friends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or family by asking for help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/>
              <a:t>with transportation to medical appointments.  </a:t>
            </a:r>
            <a:endParaRPr lang="en-US" sz="4400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http://thewatchcat.files.wordpress.com/2009/12/woman-shrugging-shoulder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42826" y="2336873"/>
            <a:ext cx="2730101" cy="4073102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94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MedTrans offers a simple solution to your patient’s medical transportation worries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994" y="2411273"/>
            <a:ext cx="4855508" cy="815776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Call 844-220-1243 with        your patient’s appointment information.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2334200"/>
            <a:ext cx="4198182" cy="69207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/>
              <a:t>A MedTrans Mobility Specialist will help you!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7462" y="3118028"/>
            <a:ext cx="2991927" cy="2819906"/>
          </a:xfrm>
          <a:effectLst>
            <a:softEdge rad="63500"/>
          </a:effectLst>
        </p:spPr>
      </p:pic>
      <p:cxnSp>
        <p:nvCxnSpPr>
          <p:cNvPr id="10" name="Elbow Connector 9"/>
          <p:cNvCxnSpPr/>
          <p:nvPr/>
        </p:nvCxnSpPr>
        <p:spPr>
          <a:xfrm>
            <a:off x="4737880" y="3820297"/>
            <a:ext cx="1879985" cy="126656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350" y="3227049"/>
            <a:ext cx="3902796" cy="2601864"/>
          </a:xfr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23360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Mobility Specialist will obtain the following information from you: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Patient’s </a:t>
            </a:r>
            <a:r>
              <a:rPr lang="en-US" dirty="0"/>
              <a:t>name and phone number</a:t>
            </a:r>
          </a:p>
          <a:p>
            <a:r>
              <a:rPr lang="en-US" dirty="0"/>
              <a:t>Date of birth</a:t>
            </a:r>
          </a:p>
          <a:p>
            <a:r>
              <a:rPr lang="en-US" dirty="0"/>
              <a:t>Address where </a:t>
            </a:r>
            <a:r>
              <a:rPr lang="en-US" dirty="0" smtClean="0"/>
              <a:t>they </a:t>
            </a:r>
            <a:r>
              <a:rPr lang="en-US" dirty="0"/>
              <a:t>will be </a:t>
            </a:r>
            <a:r>
              <a:rPr lang="en-US" dirty="0" smtClean="0"/>
              <a:t>picked-up</a:t>
            </a:r>
            <a:endParaRPr lang="en-US" dirty="0"/>
          </a:p>
          <a:p>
            <a:r>
              <a:rPr lang="en-US" dirty="0"/>
              <a:t>Appointment date and time</a:t>
            </a:r>
          </a:p>
          <a:p>
            <a:r>
              <a:rPr lang="en-US" dirty="0"/>
              <a:t>Address of </a:t>
            </a:r>
            <a:r>
              <a:rPr lang="en-US" dirty="0" smtClean="0"/>
              <a:t>the appointment(s)</a:t>
            </a:r>
            <a:endParaRPr lang="en-US" dirty="0"/>
          </a:p>
          <a:p>
            <a:r>
              <a:rPr lang="en-US" dirty="0"/>
              <a:t>Assistive devices </a:t>
            </a:r>
            <a:r>
              <a:rPr lang="en-US" dirty="0" smtClean="0"/>
              <a:t>they’ll </a:t>
            </a:r>
            <a:r>
              <a:rPr lang="en-US" dirty="0"/>
              <a:t>need (if any)</a:t>
            </a:r>
          </a:p>
          <a:p>
            <a:r>
              <a:rPr lang="en-US" dirty="0"/>
              <a:t>Payment source for the </a:t>
            </a:r>
            <a:r>
              <a:rPr lang="en-US" dirty="0" smtClean="0"/>
              <a:t>trip(we’ll find </a:t>
            </a:r>
            <a:r>
              <a:rPr lang="en-US" dirty="0"/>
              <a:t>the most economical trip option)</a:t>
            </a:r>
          </a:p>
        </p:txBody>
      </p:sp>
      <p:pic>
        <p:nvPicPr>
          <p:cNvPr id="3074" name="Picture 2" descr="http://bloggers.or.ke/wp-content/uploads/2015/01/lis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94350" y="2569369"/>
            <a:ext cx="4700588" cy="3133725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001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700" dirty="0"/>
              <a:t>Your Mobility Specialist will use the information provided to research available and affordable transportation options.  Public transit vehicles are CLEAN, COMFORTABLE, and SAFE.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2276" y="2241783"/>
            <a:ext cx="3561649" cy="2374433"/>
          </a:xfrm>
          <a:effectLst>
            <a:softEdge rad="63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1712" y="2420378"/>
            <a:ext cx="3602218" cy="201724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70705" y="4754663"/>
            <a:ext cx="3084232" cy="1630598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6278" y="4754663"/>
            <a:ext cx="3433643" cy="1798773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3761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The Mobility Specialist will contact the patient with the available transportation options, and they can choose which one best suits their needs. 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They might prefer a particular mode of transportation (bus, van, taxi, etc.)</a:t>
            </a:r>
          </a:p>
          <a:p>
            <a:r>
              <a:rPr lang="en-US" dirty="0" smtClean="0"/>
              <a:t>They might choose the least expensive option</a:t>
            </a:r>
          </a:p>
          <a:p>
            <a:r>
              <a:rPr lang="en-US" dirty="0" smtClean="0"/>
              <a:t>They might choose the option with the least amount of transfers or wait time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122" name="Picture 2" descr="http://www.appliedi.net/wp-content/uploads/2012/01/checklis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9490" y="2336800"/>
            <a:ext cx="4610308" cy="3598863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57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769</TotalTime>
  <Words>686</Words>
  <Application>Microsoft Macintosh PowerPoint</Application>
  <PresentationFormat>Custom</PresentationFormat>
  <Paragraphs>56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Berlin</vt:lpstr>
      <vt:lpstr>Reducing Re-hospitalizations:  Better Patient Outcomes &amp; Cost Savings</vt:lpstr>
      <vt:lpstr>Re-hospitalizations are of primary concern for health care providers, especially hospitals</vt:lpstr>
      <vt:lpstr>They are costly for the healthcare provider and the patient</vt:lpstr>
      <vt:lpstr>Identifying high risk patients before discharge enhances the quality of care they receive.</vt:lpstr>
      <vt:lpstr>After discharge, it is essential that your patients keep their follow-up appointments</vt:lpstr>
      <vt:lpstr>MedTrans offers a simple solution to your patient’s medical transportation worries </vt:lpstr>
      <vt:lpstr>The Mobility Specialist will obtain the following information from you:</vt:lpstr>
      <vt:lpstr>Your Mobility Specialist will use the information provided to research available and affordable transportation options.  Public transit vehicles are CLEAN, COMFORTABLE, and SAFE. </vt:lpstr>
      <vt:lpstr>The Mobility Specialist will contact the patient with the available transportation options, and they can choose which one best suits their needs. </vt:lpstr>
      <vt:lpstr>The Mobility Specialist will schedule the trip with the chosen transportation provider.</vt:lpstr>
      <vt:lpstr>Now that the patient has transportation options, you can be assured that the patient’s health status is monitored, and the patient has greater peace-of-mind that they’re receiving the care that they deserve. </vt:lpstr>
      <vt:lpstr>Managing the transportation needs of your patients most at-risk for re-hospitalization: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Obtaining Transportation            For Post-Hospitalization       Medical Appointments</dc:title>
  <dc:creator>medtrans</dc:creator>
  <cp:lastModifiedBy>Amy Conrick</cp:lastModifiedBy>
  <cp:revision>71</cp:revision>
  <dcterms:created xsi:type="dcterms:W3CDTF">2015-10-05T16:34:03Z</dcterms:created>
  <dcterms:modified xsi:type="dcterms:W3CDTF">2016-03-02T20:42:56Z</dcterms:modified>
</cp:coreProperties>
</file>