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44" r:id="rId1"/>
  </p:sldMasterIdLst>
  <p:notesMasterIdLst>
    <p:notesMasterId r:id="rId25"/>
  </p:notesMasterIdLst>
  <p:handoutMasterIdLst>
    <p:handoutMasterId r:id="rId26"/>
  </p:handoutMasterIdLst>
  <p:sldIdLst>
    <p:sldId id="256" r:id="rId2"/>
    <p:sldId id="315" r:id="rId3"/>
    <p:sldId id="316" r:id="rId4"/>
    <p:sldId id="307" r:id="rId5"/>
    <p:sldId id="310" r:id="rId6"/>
    <p:sldId id="311" r:id="rId7"/>
    <p:sldId id="320" r:id="rId8"/>
    <p:sldId id="317" r:id="rId9"/>
    <p:sldId id="298" r:id="rId10"/>
    <p:sldId id="300" r:id="rId11"/>
    <p:sldId id="314" r:id="rId12"/>
    <p:sldId id="299" r:id="rId13"/>
    <p:sldId id="295" r:id="rId14"/>
    <p:sldId id="312" r:id="rId15"/>
    <p:sldId id="285" r:id="rId16"/>
    <p:sldId id="301" r:id="rId17"/>
    <p:sldId id="318" r:id="rId18"/>
    <p:sldId id="319" r:id="rId19"/>
    <p:sldId id="294" r:id="rId20"/>
    <p:sldId id="313" r:id="rId21"/>
    <p:sldId id="304" r:id="rId22"/>
    <p:sldId id="297" r:id="rId23"/>
    <p:sldId id="305" r:id="rId24"/>
  </p:sldIdLst>
  <p:sldSz cx="9144000" cy="6858000" type="letter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4236" autoAdjust="0"/>
  </p:normalViewPr>
  <p:slideViewPr>
    <p:cSldViewPr snapToGrid="0">
      <p:cViewPr>
        <p:scale>
          <a:sx n="73" d="100"/>
          <a:sy n="73" d="100"/>
        </p:scale>
        <p:origin x="-68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41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-282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39612A06-E138-4CD4-B7CE-DDBF88CD7DFA}" type="datetimeFigureOut">
              <a:rPr lang="en-US" smtClean="0"/>
              <a:t>3/2/16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889B61FA-19F0-45E5-A9A0-8E72E1BF7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035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4F64E4A7-3A3B-4764-8145-959579BBBEB1}" type="datetimeFigureOut">
              <a:rPr lang="en-US" smtClean="0"/>
              <a:t>3/2/16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4" tIns="46582" rIns="93164" bIns="4658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91709709-6538-4EEB-8DAD-7D9A115B8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244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Good afternoon.</a:t>
            </a:r>
            <a:r>
              <a:rPr lang="en-US" baseline="0" dirty="0" smtClean="0"/>
              <a:t> I am Kathy Gale, Executive Director of Interfaith Senior Programs, a nonprofit agency that focuses on supporting and engaging Waukesha County seniors to live meaningful lives.   We are part of a dynamic team working to address our county’s growing need for transportation that seniors and adults with disabilities can easily access and get to their healthcare appointments.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are Find-A-Ride Waukesha County, Connecting People, Transportation, and Health and Human Services.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09709-6538-4EEB-8DAD-7D9A115B85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0519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637">
              <a:defRPr/>
            </a:pPr>
            <a:r>
              <a:rPr lang="en-US" dirty="0" smtClean="0"/>
              <a:t>Mrs. Smith is 70 years old and has diabetes.  She had</a:t>
            </a:r>
            <a:r>
              <a:rPr lang="en-US" baseline="0" dirty="0" smtClean="0"/>
              <a:t> to stop driving last year due to </a:t>
            </a:r>
            <a:r>
              <a:rPr lang="en-US" sz="1400" dirty="0"/>
              <a:t>macular degeneration. </a:t>
            </a:r>
          </a:p>
          <a:p>
            <a:pPr defTabSz="931637">
              <a:defRPr/>
            </a:pPr>
            <a:r>
              <a:rPr lang="en-US" dirty="0" smtClean="0"/>
              <a:t>Her blood sugar has been high for the past two days.  She is able to schedule a doctor’s appointment tomorrow afternoon.  Her daughter usually takes her, but</a:t>
            </a:r>
            <a:r>
              <a:rPr lang="en-US" baseline="0" dirty="0" smtClean="0"/>
              <a:t> can’t get off work</a:t>
            </a:r>
            <a:r>
              <a:rPr lang="en-US" dirty="0" smtClean="0"/>
              <a:t>. </a:t>
            </a:r>
          </a:p>
          <a:p>
            <a:pPr defTabSz="931637">
              <a:defRPr/>
            </a:pPr>
            <a:endParaRPr lang="en-US" dirty="0" smtClean="0"/>
          </a:p>
          <a:p>
            <a:pPr defTabSz="931637">
              <a:defRPr/>
            </a:pPr>
            <a:r>
              <a:rPr lang="en-US" dirty="0" smtClean="0"/>
              <a:t>Approximately</a:t>
            </a:r>
            <a:r>
              <a:rPr lang="en-US" baseline="0" dirty="0" smtClean="0"/>
              <a:t> </a:t>
            </a:r>
            <a:r>
              <a:rPr lang="en-US" dirty="0" smtClean="0"/>
              <a:t>17% of U.S.</a:t>
            </a:r>
            <a:r>
              <a:rPr lang="en-US" baseline="0" dirty="0" smtClean="0"/>
              <a:t> population age 65+ has been diagnosed with diabetes. </a:t>
            </a:r>
            <a:r>
              <a:rPr lang="en-US" i="1" baseline="0" dirty="0" smtClean="0"/>
              <a:t>Economic Burden of Diabetes</a:t>
            </a:r>
            <a:r>
              <a:rPr lang="en-US" baseline="0" dirty="0" smtClean="0"/>
              <a:t>. </a:t>
            </a:r>
            <a:r>
              <a:rPr lang="en-US" dirty="0" smtClean="0"/>
              <a:t>Health </a:t>
            </a:r>
            <a:r>
              <a:rPr lang="en-US" dirty="0" err="1" smtClean="0"/>
              <a:t>Aff</a:t>
            </a:r>
            <a:r>
              <a:rPr lang="en-US" b="1" dirty="0" smtClean="0"/>
              <a:t> February 2010 </a:t>
            </a:r>
            <a:r>
              <a:rPr lang="en-US" dirty="0" smtClean="0"/>
              <a:t>vol. 29 no. 2 </a:t>
            </a:r>
            <a:r>
              <a:rPr lang="en-US" b="1" dirty="0" smtClean="0"/>
              <a:t>297-303</a:t>
            </a:r>
            <a:endParaRPr lang="en-US" dirty="0" smtClean="0"/>
          </a:p>
          <a:p>
            <a:pPr defTabSz="931637">
              <a:defRPr/>
            </a:pPr>
            <a:endParaRPr lang="en-US" dirty="0" smtClean="0"/>
          </a:p>
          <a:p>
            <a:pPr defTabSz="931637">
              <a:defRPr/>
            </a:pPr>
            <a:r>
              <a:rPr lang="en-US" dirty="0" smtClean="0"/>
              <a:t>-- That’s over 11,000</a:t>
            </a:r>
            <a:r>
              <a:rPr lang="en-US" baseline="0" dirty="0" smtClean="0"/>
              <a:t> seniors in Waukesha County living with diabetes. </a:t>
            </a:r>
          </a:p>
          <a:p>
            <a:pPr defTabSz="931637">
              <a:defRPr/>
            </a:pPr>
            <a:endParaRPr lang="en-US" dirty="0" smtClean="0"/>
          </a:p>
          <a:p>
            <a:pPr defTabSz="931637">
              <a:defRPr/>
            </a:pPr>
            <a:r>
              <a:rPr lang="en-US" dirty="0" smtClean="0"/>
              <a:t>(Age is a prominent risk factor for age-related macular degeneration. The risk of getting advanced age-related macular degeneration increases from 2% for those ages 50-59, </a:t>
            </a:r>
          </a:p>
          <a:p>
            <a:pPr defTabSz="931637">
              <a:defRPr/>
            </a:pPr>
            <a:r>
              <a:rPr lang="en-US" dirty="0" smtClean="0"/>
              <a:t>http://www.brightfocus.org/macular/article/age-related-macular-facts-figureso nearly 30% for those over the age of 75.) </a:t>
            </a:r>
          </a:p>
          <a:p>
            <a:pPr defTabSz="931637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09709-6538-4EEB-8DAD-7D9A115B85A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180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09709-6538-4EEB-8DAD-7D9A115B85A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135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66"/>
            <a:r>
              <a:rPr lang="en-US" dirty="0" smtClean="0"/>
              <a:t>3.6 Million Americans Miss or Delay Healthcare Appointments Due to Lack of Transportation Each Year</a:t>
            </a:r>
          </a:p>
          <a:p>
            <a:endParaRPr lang="en-US" dirty="0" smtClean="0"/>
          </a:p>
          <a:p>
            <a:endParaRPr lang="en-US" dirty="0" smtClean="0"/>
          </a:p>
          <a:p>
            <a:pPr marL="174683" indent="-174683">
              <a:buFontTx/>
              <a:buChar char="-"/>
            </a:pPr>
            <a:endParaRPr lang="en-US" dirty="0" smtClean="0"/>
          </a:p>
          <a:p>
            <a:pPr marL="116455"/>
            <a:r>
              <a:rPr lang="en-US" b="1" dirty="0" smtClean="0">
                <a:solidFill>
                  <a:srgbClr val="00B0F0"/>
                </a:solidFill>
              </a:rPr>
              <a:t>How will cost savings be measured over time? Awareness</a:t>
            </a:r>
          </a:p>
          <a:p>
            <a:pPr marL="116455"/>
            <a:r>
              <a:rPr lang="en-US" b="1" dirty="0" smtClean="0">
                <a:solidFill>
                  <a:srgbClr val="00B0F0"/>
                </a:solidFill>
              </a:rPr>
              <a:t>(First year- standardized measures, create baseline.)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09709-6538-4EEB-8DAD-7D9A115B85A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0822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Length of Stay</a:t>
            </a:r>
            <a:r>
              <a:rPr lang="en-US" baseline="0" dirty="0" smtClean="0"/>
              <a:t> and Mean Cost from Agency for Health Care Research and Quality. </a:t>
            </a:r>
            <a:endParaRPr lang="en-US" dirty="0" smtClean="0"/>
          </a:p>
          <a:p>
            <a:r>
              <a:rPr lang="en-US" dirty="0" smtClean="0"/>
              <a:t>http://www.hcup-us.ahrq.gov/reports/statbriefs/sb93.pdf</a:t>
            </a:r>
          </a:p>
          <a:p>
            <a:r>
              <a:rPr lang="en-US" dirty="0" smtClean="0"/>
              <a:t>Mean Hospital Stay for Diabetes</a:t>
            </a:r>
            <a:r>
              <a:rPr lang="en-US" baseline="0" dirty="0" smtClean="0"/>
              <a:t> =</a:t>
            </a:r>
            <a:r>
              <a:rPr lang="en-US" dirty="0" smtClean="0"/>
              <a:t>$10,937 </a:t>
            </a:r>
          </a:p>
          <a:p>
            <a:r>
              <a:rPr lang="en-US" dirty="0" smtClean="0"/>
              <a:t>Mean Length of Stay</a:t>
            </a:r>
            <a:r>
              <a:rPr lang="en-US" baseline="0" dirty="0" smtClean="0"/>
              <a:t> for Diabetes= 5.3 days.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Cost of Missed Health Care Appointment to Provider – national average of </a:t>
            </a:r>
            <a:r>
              <a:rPr lang="en-US" b="1" dirty="0">
                <a:solidFill>
                  <a:srgbClr val="C00000"/>
                </a:solidFill>
              </a:rPr>
              <a:t>$85 </a:t>
            </a:r>
            <a:r>
              <a:rPr lang="en-US" dirty="0"/>
              <a:t>per appointment (plus missed revenue from </a:t>
            </a:r>
            <a:r>
              <a:rPr lang="en-US" dirty="0" err="1"/>
              <a:t>appoinment</a:t>
            </a:r>
            <a:r>
              <a:rPr lang="en-US" dirty="0"/>
              <a:t>)</a:t>
            </a:r>
          </a:p>
          <a:p>
            <a:pPr marL="116455"/>
            <a:r>
              <a:rPr lang="en-US" sz="4500" b="1" dirty="0">
                <a:solidFill>
                  <a:srgbClr val="0070C0"/>
                </a:solidFill>
              </a:rPr>
              <a:t>Cost to Mrs. Smith and Daughter</a:t>
            </a:r>
          </a:p>
          <a:p>
            <a:pPr lvl="3"/>
            <a:r>
              <a:rPr lang="en-US" sz="3900" b="1" dirty="0"/>
              <a:t>Co-pays for hospital stay, ambulance</a:t>
            </a:r>
          </a:p>
          <a:p>
            <a:pPr lvl="3"/>
            <a:r>
              <a:rPr lang="en-US" sz="3900" b="1" dirty="0"/>
              <a:t>Daughter- Days Off Work</a:t>
            </a:r>
          </a:p>
          <a:p>
            <a:pPr lvl="3"/>
            <a:r>
              <a:rPr lang="en-US" sz="3900" b="1" dirty="0"/>
              <a:t>Potential Long-term Health Effects</a:t>
            </a:r>
          </a:p>
          <a:p>
            <a:pPr marL="116455"/>
            <a:r>
              <a:rPr lang="en-US" sz="4500" b="1" dirty="0">
                <a:solidFill>
                  <a:srgbClr val="0070C0"/>
                </a:solidFill>
              </a:rPr>
              <a:t>Cost to Health Care System</a:t>
            </a:r>
          </a:p>
          <a:p>
            <a:pPr lvl="3"/>
            <a:r>
              <a:rPr lang="en-US" sz="3900" b="1" dirty="0"/>
              <a:t>Missed Appointment to Provider</a:t>
            </a:r>
          </a:p>
          <a:p>
            <a:pPr lvl="3"/>
            <a:r>
              <a:rPr lang="en-US" sz="3900" b="1" dirty="0"/>
              <a:t>Any Unreimbursed Services</a:t>
            </a:r>
            <a:endParaRPr lang="en-US" sz="4500" b="1" dirty="0">
              <a:solidFill>
                <a:srgbClr val="0070C0"/>
              </a:solidFill>
            </a:endParaRPr>
          </a:p>
          <a:p>
            <a:pPr marL="116455"/>
            <a:r>
              <a:rPr lang="en-US" sz="4500" b="1" dirty="0">
                <a:solidFill>
                  <a:srgbClr val="0070C0"/>
                </a:solidFill>
              </a:rPr>
              <a:t>Cost to Society/Taxpayer</a:t>
            </a:r>
          </a:p>
          <a:p>
            <a:pPr lvl="4"/>
            <a:r>
              <a:rPr lang="en-US" sz="4000" b="1" dirty="0"/>
              <a:t>911 Call</a:t>
            </a:r>
          </a:p>
          <a:p>
            <a:pPr lvl="4"/>
            <a:r>
              <a:rPr lang="en-US" sz="4000" b="1" dirty="0"/>
              <a:t> Ambulance Ride (If unreimbursed)</a:t>
            </a:r>
          </a:p>
          <a:p>
            <a:pPr lvl="4"/>
            <a:r>
              <a:rPr lang="en-US" sz="4000" b="1" dirty="0"/>
              <a:t>Medicare Coverage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09709-6538-4EEB-8DAD-7D9A115B85A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906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if…. What if Mrs.</a:t>
            </a:r>
            <a:r>
              <a:rPr lang="en-US" baseline="0" dirty="0" smtClean="0"/>
              <a:t> Smith had a different conversation?   What if she could call one number and get information about her transportation options, help with becoming eligible, and even the ability to schedule a ride.    In this scenario, she could get to her doctor’s appointment, get help with her diabetes, and likely avoid hospitalization.  </a:t>
            </a:r>
          </a:p>
          <a:p>
            <a:endParaRPr lang="en-US" dirty="0" smtClean="0"/>
          </a:p>
          <a:p>
            <a:r>
              <a:rPr lang="en-US" dirty="0" smtClean="0"/>
              <a:t>Mrs. Smith is one</a:t>
            </a:r>
            <a:r>
              <a:rPr lang="en-US" baseline="0" dirty="0" smtClean="0"/>
              <a:t> example of the seniors and adults w/disabilities who need transportation.  Our goal is that every person like Mrs. Smith has this experience and access to the transportation needed to obtain healthcare. 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09709-6538-4EEB-8DAD-7D9A115B85A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881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Seamless access to transportation </a:t>
            </a:r>
            <a:r>
              <a:rPr lang="en-US" u="sng" dirty="0"/>
              <a:t>information, eligibility, and services.</a:t>
            </a:r>
          </a:p>
          <a:p>
            <a:r>
              <a:rPr lang="en-US" dirty="0"/>
              <a:t>Increased efficiency through </a:t>
            </a:r>
            <a:r>
              <a:rPr lang="en-US" u="sng" dirty="0"/>
              <a:t>expansion of capacity </a:t>
            </a:r>
            <a:r>
              <a:rPr lang="en-US" dirty="0"/>
              <a:t>and </a:t>
            </a:r>
            <a:r>
              <a:rPr lang="en-US" u="sng" dirty="0"/>
              <a:t>decrease of administrative burden. </a:t>
            </a:r>
          </a:p>
          <a:p>
            <a:r>
              <a:rPr lang="en-US" dirty="0"/>
              <a:t>Increased collection of data leading to improved transportation solutions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Instead of creating a NEW transportation system, build a communication system that will connect customers to the resources already in place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09709-6538-4EEB-8DAD-7D9A115B85A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7276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Today’s fractured</a:t>
            </a:r>
            <a:r>
              <a:rPr lang="en-US" baseline="0" dirty="0" smtClean="0"/>
              <a:t> transportation system will NOT serve the growing population of seniors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09709-6538-4EEB-8DAD-7D9A115B85A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999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09709-6538-4EEB-8DAD-7D9A115B85A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2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09709-6538-4EEB-8DAD-7D9A115B85A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1929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Existing research – telling us that there was a problem</a:t>
            </a:r>
          </a:p>
          <a:p>
            <a:r>
              <a:rPr lang="en-US" dirty="0" smtClean="0"/>
              <a:t>Developed a potential solution</a:t>
            </a:r>
          </a:p>
          <a:p>
            <a:r>
              <a:rPr lang="en-US" dirty="0" smtClean="0"/>
              <a:t>Utilized a Design Process, testing assumptions of customer desirability</a:t>
            </a:r>
          </a:p>
          <a:p>
            <a:r>
              <a:rPr lang="en-US" dirty="0" smtClean="0"/>
              <a:t>Research of existing OC2 systems</a:t>
            </a:r>
          </a:p>
          <a:p>
            <a:r>
              <a:rPr lang="en-US" dirty="0" smtClean="0"/>
              <a:t>Ownership – existing team of experts, </a:t>
            </a:r>
            <a:r>
              <a:rPr lang="en-US" u="sng" dirty="0" smtClean="0"/>
              <a:t>representation</a:t>
            </a:r>
            <a:r>
              <a:rPr lang="en-US" u="sng" baseline="0" dirty="0" smtClean="0"/>
              <a:t> from seniors and adults with disabilities throughout the design process</a:t>
            </a:r>
            <a:r>
              <a:rPr lang="en-US" baseline="0" dirty="0" smtClean="0"/>
              <a:t>, providers of transportation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09709-6538-4EEB-8DAD-7D9A115B85A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76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Good afternoon.</a:t>
            </a:r>
            <a:r>
              <a:rPr lang="en-US" baseline="0" dirty="0" smtClean="0"/>
              <a:t> I am Kathy Gale, Executive Director of Interfaith Senior Programs, a nonprofit agency that focuses on supporting and engaging Waukesha County seniors to live meaningful lives.   We are part of a dynamic team working to address our county’s growing need for transportation that seniors and adults with disabilities can easily access and get to their healthcare appointments.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are Find-A-Ride Waukesha County, Connecting People, Transportation, and Health and Human Services.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09709-6538-4EEB-8DAD-7D9A115B85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0519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Collective Impact Approach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09709-6538-4EEB-8DAD-7D9A115B85A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135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</a:t>
            </a:r>
            <a:r>
              <a:rPr lang="en-US" baseline="0" dirty="0" smtClean="0"/>
              <a:t> feel a phased-in approach is key so that we can continue to test the solution and engage all stakeholder in making it a reality.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Phase 1 – Centralized Information and a Warm Transfer</a:t>
            </a:r>
          </a:p>
          <a:p>
            <a:r>
              <a:rPr lang="en-US" baseline="0" dirty="0" smtClean="0"/>
              <a:t>Phase 2 – Centralized Scheduling, shared calendars</a:t>
            </a:r>
          </a:p>
          <a:p>
            <a:r>
              <a:rPr lang="en-US" baseline="0" dirty="0" smtClean="0"/>
              <a:t>Phase 3 – Centralized Dispatch AND new providers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09709-6538-4EEB-8DAD-7D9A115B85A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533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Expand our Team </a:t>
            </a:r>
            <a:r>
              <a:rPr lang="en-US" dirty="0"/>
              <a:t>(Technology design specialists, engineers) Identify the Backbone organization for OC2</a:t>
            </a:r>
          </a:p>
          <a:p>
            <a:r>
              <a:rPr lang="en-US" b="1" dirty="0"/>
              <a:t>Identify the Computer Solution</a:t>
            </a:r>
          </a:p>
          <a:p>
            <a:r>
              <a:rPr lang="en-US" b="1" dirty="0"/>
              <a:t>Obtain implementation funding</a:t>
            </a:r>
            <a:r>
              <a:rPr lang="en-US" dirty="0"/>
              <a:t>:  support the system build and implementation of Find-a-Ride Waukesha County. </a:t>
            </a:r>
          </a:p>
          <a:p>
            <a:r>
              <a:rPr lang="en-US" b="1" dirty="0"/>
              <a:t>Plan for long-term funding</a:t>
            </a:r>
            <a:r>
              <a:rPr lang="en-US" dirty="0"/>
              <a:t>:  Federal 5310, earned income, state transportation funds 85.21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09709-6538-4EEB-8DAD-7D9A115B85A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8748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09709-6538-4EEB-8DAD-7D9A115B85A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323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Good afternoon.</a:t>
            </a:r>
            <a:r>
              <a:rPr lang="en-US" baseline="0" dirty="0" smtClean="0"/>
              <a:t> I am Kathy Gale, Executive Director of Interfaith Senior Programs, a nonprofit agency that focuses on supporting and engaging Waukesha County seniors to live meaningful lives.   We are part of a dynamic team working to address our county’s growing need for transportation that seniors and adults with disabilities can easily access and get to their healthcare appointments.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are Find-A-Ride Waukesha County, Connecting People, Transportation, and Health and Human Services.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09709-6538-4EEB-8DAD-7D9A115B85A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051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Waukesha county – located in southeastern WI, combination of rural, urban, suburban areas</a:t>
            </a:r>
          </a:p>
          <a:p>
            <a:r>
              <a:rPr lang="en-US" dirty="0" smtClean="0"/>
              <a:t>It</a:t>
            </a:r>
            <a:r>
              <a:rPr lang="en-US" baseline="0" dirty="0" smtClean="0"/>
              <a:t> has great </a:t>
            </a:r>
            <a:r>
              <a:rPr lang="en-US" dirty="0" smtClean="0"/>
              <a:t>parks, histori</a:t>
            </a:r>
            <a:r>
              <a:rPr lang="en-US" baseline="0" dirty="0" smtClean="0"/>
              <a:t>c </a:t>
            </a:r>
            <a:r>
              <a:rPr lang="en-US" dirty="0" smtClean="0"/>
              <a:t>town centers, and</a:t>
            </a:r>
            <a:r>
              <a:rPr lang="en-US" baseline="0" dirty="0" smtClean="0"/>
              <a:t>  commercial areas.  </a:t>
            </a:r>
            <a:r>
              <a:rPr lang="en-US" dirty="0" smtClean="0"/>
              <a:t>It</a:t>
            </a:r>
            <a:r>
              <a:rPr lang="en-US" baseline="0" dirty="0" smtClean="0"/>
              <a:t> is a</a:t>
            </a:r>
            <a:r>
              <a:rPr lang="en-US" dirty="0" smtClean="0"/>
              <a:t> nice place to work, live and retire</a:t>
            </a:r>
          </a:p>
          <a:p>
            <a:r>
              <a:rPr lang="en-US" dirty="0" smtClean="0"/>
              <a:t>While Waukesha County</a:t>
            </a:r>
            <a:r>
              <a:rPr lang="en-US" baseline="0" dirty="0" smtClean="0"/>
              <a:t> is the third most populous county in the State, it is home to the </a:t>
            </a:r>
            <a:r>
              <a:rPr lang="en-US" dirty="0" smtClean="0"/>
              <a:t>State’s second largest population of seniors.  </a:t>
            </a:r>
          </a:p>
          <a:p>
            <a:r>
              <a:rPr lang="en-US" b="1" dirty="0" smtClean="0"/>
              <a:t>And,</a:t>
            </a:r>
            <a:r>
              <a:rPr lang="en-US" b="1" baseline="0" dirty="0" smtClean="0"/>
              <a:t> here in Waukesha County, </a:t>
            </a:r>
            <a:r>
              <a:rPr lang="en-US" b="1" dirty="0" smtClean="0"/>
              <a:t>Seniors are struggling </a:t>
            </a:r>
            <a:r>
              <a:rPr lang="en-US" b="1" baseline="0" dirty="0" smtClean="0"/>
              <a:t>to access healthcare services</a:t>
            </a:r>
            <a:endParaRPr lang="en-US" b="1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09709-6538-4EEB-8DAD-7D9A115B85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051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Over the past 20years, healthcare delivery</a:t>
            </a:r>
            <a:r>
              <a:rPr lang="en-US" baseline="0" dirty="0" smtClean="0"/>
              <a:t> has moved from individual providers to regional healthcare systems.  Yet, the transportation system in Waukesha County was developed with local transportation providers serving immediate population areas.  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09709-6538-4EEB-8DAD-7D9A115B85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74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the past, a senior could use a local nonprofit taxi</a:t>
            </a:r>
            <a:r>
              <a:rPr lang="en-US" baseline="0" dirty="0" smtClean="0"/>
              <a:t> program to travel from home to the healthcare provider in the same city.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Today, however, that senior likely will need to find transportation that can go from home to a regional cancer center, or a regional eye care center, or a major orthopedic healthcare provider.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09709-6538-4EEB-8DAD-7D9A115B85A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403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</a:t>
            </a:r>
            <a:r>
              <a:rPr lang="en-US" b="0" baseline="0" dirty="0" smtClean="0"/>
              <a:t> disconnect has resulted in a fractured system, which is challenging to navigate because it is difficult to know the details about the options, eligibility, and service areas. </a:t>
            </a:r>
          </a:p>
          <a:p>
            <a:r>
              <a:rPr lang="en-US" b="0" baseline="0" dirty="0" smtClean="0"/>
              <a:t>Furthermore,  the system lacks capacity to serve a growing population of seniors. 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09709-6538-4EEB-8DAD-7D9A115B85A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219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09709-6538-4EEB-8DAD-7D9A115B85A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785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0" dirty="0" smtClean="0"/>
              <a:t> in 2 seniors in Waukesha County reported difficulty getting transportation to healthcare appointments.  This is a clip of an interview with Patricia. </a:t>
            </a:r>
          </a:p>
          <a:p>
            <a:endParaRPr lang="en-US" baseline="0" dirty="0" smtClean="0"/>
          </a:p>
          <a:p>
            <a:r>
              <a:rPr lang="en-US" baseline="0" dirty="0" smtClean="0">
                <a:solidFill>
                  <a:srgbClr val="FF0000"/>
                </a:solidFill>
              </a:rPr>
              <a:t>*****CUT VIDEO*** Just part about friend.*****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09709-6538-4EEB-8DAD-7D9A115B85A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60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3/2/16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3/2/16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jpe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4" Type="http://schemas.openxmlformats.org/officeDocument/2006/relationships/image" Target="../media/image16.jpeg"/><Relationship Id="rId5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4" Type="http://schemas.openxmlformats.org/officeDocument/2006/relationships/image" Target="../media/image19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4" Type="http://schemas.openxmlformats.org/officeDocument/2006/relationships/image" Target="../media/image23.jpeg"/><Relationship Id="rId5" Type="http://schemas.openxmlformats.org/officeDocument/2006/relationships/image" Target="../media/image24.png"/><Relationship Id="rId6" Type="http://schemas.openxmlformats.org/officeDocument/2006/relationships/image" Target="../media/image25.wmf"/><Relationship Id="rId7" Type="http://schemas.openxmlformats.org/officeDocument/2006/relationships/image" Target="../media/image26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35.jpeg"/><Relationship Id="rId12" Type="http://schemas.openxmlformats.org/officeDocument/2006/relationships/image" Target="../media/image36.png"/><Relationship Id="rId13" Type="http://schemas.openxmlformats.org/officeDocument/2006/relationships/image" Target="../media/image37.jpeg"/><Relationship Id="rId14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7.jpeg"/><Relationship Id="rId4" Type="http://schemas.openxmlformats.org/officeDocument/2006/relationships/image" Target="../media/image28.jpeg"/><Relationship Id="rId5" Type="http://schemas.openxmlformats.org/officeDocument/2006/relationships/image" Target="../media/image29.png"/><Relationship Id="rId6" Type="http://schemas.openxmlformats.org/officeDocument/2006/relationships/image" Target="../media/image30.png"/><Relationship Id="rId7" Type="http://schemas.openxmlformats.org/officeDocument/2006/relationships/image" Target="../media/image31.jpeg"/><Relationship Id="rId8" Type="http://schemas.openxmlformats.org/officeDocument/2006/relationships/image" Target="../media/image32.jpeg"/><Relationship Id="rId9" Type="http://schemas.openxmlformats.org/officeDocument/2006/relationships/image" Target="../media/image33.png"/><Relationship Id="rId10" Type="http://schemas.openxmlformats.org/officeDocument/2006/relationships/image" Target="../media/image34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3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4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788" y="251365"/>
            <a:ext cx="8181391" cy="4846696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Find-a-Ride </a:t>
            </a:r>
            <a:b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Waukesha County!</a:t>
            </a:r>
            <a:r>
              <a:rPr lang="en-US" sz="5400" dirty="0">
                <a:effectLst/>
              </a:rPr>
              <a:t/>
            </a:r>
            <a:br>
              <a:rPr lang="en-US" sz="5400" dirty="0">
                <a:effectLst/>
              </a:rPr>
            </a:br>
            <a:r>
              <a:rPr lang="en-US" sz="5400" dirty="0" smtClean="0">
                <a:effectLst/>
              </a:rPr>
              <a:t/>
            </a:r>
            <a:br>
              <a:rPr lang="en-US" sz="5400" dirty="0" smtClean="0">
                <a:effectLst/>
              </a:rPr>
            </a:br>
            <a:endParaRPr lang="en-US" sz="5400" i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0835" y="4926997"/>
            <a:ext cx="6382512" cy="1245203"/>
          </a:xfrm>
        </p:spPr>
        <p:txBody>
          <a:bodyPr>
            <a:normAutofit/>
          </a:bodyPr>
          <a:lstStyle/>
          <a:p>
            <a:pPr algn="l"/>
            <a:r>
              <a:rPr lang="en-US" sz="2800" b="1" i="1" dirty="0" smtClean="0"/>
              <a:t>Connecting People, Transportation, and Health &amp; Human Services. </a:t>
            </a:r>
            <a:endParaRPr lang="en-US" b="1" dirty="0" smtClean="0"/>
          </a:p>
        </p:txBody>
      </p:sp>
      <p:pic>
        <p:nvPicPr>
          <p:cNvPr id="6" name="Picture 2" descr="C:\Users\MargauxS\AppData\Local\Microsoft\Windows\Temporary Internet Files\Content.IE5\HZ2NCGB9\paperpeople-01[1]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35721" y="3515698"/>
            <a:ext cx="4595930" cy="1322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5324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669" y="261455"/>
            <a:ext cx="7620000" cy="874223"/>
          </a:xfrm>
        </p:spPr>
        <p:txBody>
          <a:bodyPr/>
          <a:lstStyle/>
          <a:p>
            <a:pPr algn="ctr"/>
            <a:r>
              <a:rPr lang="en-US" dirty="0" smtClean="0"/>
              <a:t>Mrs. Smith’s Dilemma</a:t>
            </a:r>
            <a:endParaRPr lang="en-US" dirty="0"/>
          </a:p>
        </p:txBody>
      </p:sp>
      <p:pic>
        <p:nvPicPr>
          <p:cNvPr id="1030" name="Picture 6" descr="C:\Users\MargauxS\AppData\Local\Microsoft\Windows\Temporary Internet Files\Content.IE5\Z3C1NMD2\thought-bubble-305444_640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3684" y="2293802"/>
            <a:ext cx="2782724" cy="1973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070250" y="2495823"/>
            <a:ext cx="1889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omic Sans MS" panose="030F0702030302020204" pitchFamily="66" charset="0"/>
              </a:rPr>
              <a:t>I don’t want to bother people from church on short notice. </a:t>
            </a:r>
            <a:endParaRPr lang="en-US" b="1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C:\Users\MargauxS\AppData\Local\Microsoft\Windows\Temporary Internet Files\Content.Outlook\4N6P9S0Y\FullSizeRender (3)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06408" y="2489858"/>
            <a:ext cx="2211444" cy="2992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5" descr="C:\Users\MargauxS\AppData\Local\Microsoft\Windows\Temporary Internet Files\Content.IE5\FADG1T53\thought_bubble_png_clipart_by_clipartcotttage-d7cb7r7[1]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8926" y="3090022"/>
            <a:ext cx="2815847" cy="250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617853" y="3299976"/>
            <a:ext cx="21779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omic Sans MS" panose="030F0702030302020204" pitchFamily="66" charset="0"/>
              </a:rPr>
              <a:t>My friend, Mary, just had glaucoma surgery and can’t drive me.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8" name="Picture 4" descr="C:\Users\MargauxS\AppData\Local\Microsoft\Windows\Temporary Internet Files\Content.IE5\Z3C1NMD2\thought-bubble-305444_640[1]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23475" y="1077553"/>
            <a:ext cx="2478330" cy="1758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08200" y="1233994"/>
            <a:ext cx="17088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mic Sans MS" panose="030F0702030302020204" pitchFamily="66" charset="0"/>
              </a:rPr>
              <a:t>My Daughter can’t get off work.</a:t>
            </a:r>
            <a:endParaRPr lang="en-US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314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Who To Call?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776844"/>
            <a:ext cx="7387936" cy="4353791"/>
          </a:xfrm>
        </p:spPr>
        <p:txBody>
          <a:bodyPr>
            <a:normAutofit/>
          </a:bodyPr>
          <a:lstStyle/>
          <a:p>
            <a:pPr marL="850392" lvl="1" indent="-457200"/>
            <a:r>
              <a:rPr lang="en-US" sz="2800" dirty="0" smtClean="0">
                <a:solidFill>
                  <a:srgbClr val="002060"/>
                </a:solidFill>
              </a:rPr>
              <a:t>6 not-for-profit senior taxi programs</a:t>
            </a:r>
          </a:p>
          <a:p>
            <a:pPr marL="850392" lvl="1" indent="-457200"/>
            <a:r>
              <a:rPr lang="en-US" sz="2800" dirty="0" smtClean="0">
                <a:solidFill>
                  <a:srgbClr val="002060"/>
                </a:solidFill>
              </a:rPr>
              <a:t>3 for-profit taxi programs</a:t>
            </a:r>
          </a:p>
          <a:p>
            <a:pPr marL="850392" lvl="1" indent="-457200"/>
            <a:r>
              <a:rPr lang="en-US" sz="2800" dirty="0" smtClean="0">
                <a:solidFill>
                  <a:srgbClr val="002060"/>
                </a:solidFill>
              </a:rPr>
              <a:t>1 county-wide volunteer driver program</a:t>
            </a:r>
          </a:p>
          <a:p>
            <a:pPr marL="850392" lvl="1" indent="-457200"/>
            <a:r>
              <a:rPr lang="en-US" sz="2800" dirty="0" smtClean="0">
                <a:solidFill>
                  <a:srgbClr val="002060"/>
                </a:solidFill>
              </a:rPr>
              <a:t>1 healthcare-system coordinated program</a:t>
            </a:r>
          </a:p>
          <a:p>
            <a:pPr marL="850392" lvl="1" indent="-457200"/>
            <a:r>
              <a:rPr lang="en-US" sz="2800" dirty="0" smtClean="0">
                <a:solidFill>
                  <a:srgbClr val="002060"/>
                </a:solidFill>
              </a:rPr>
              <a:t>1 accessible van program for the county</a:t>
            </a:r>
          </a:p>
          <a:p>
            <a:pPr marL="850392" lvl="1" indent="-457200"/>
            <a:r>
              <a:rPr lang="en-US" sz="2800" dirty="0" smtClean="0">
                <a:solidFill>
                  <a:srgbClr val="002060"/>
                </a:solidFill>
              </a:rPr>
              <a:t>1 public bus system</a:t>
            </a:r>
          </a:p>
          <a:p>
            <a:pPr marL="850392" lvl="1" indent="-457200"/>
            <a:r>
              <a:rPr lang="en-US" sz="2800" dirty="0" smtClean="0">
                <a:solidFill>
                  <a:srgbClr val="002060"/>
                </a:solidFill>
              </a:rPr>
              <a:t>1 accessible bus system with limited service area</a:t>
            </a:r>
          </a:p>
          <a:p>
            <a:pPr marL="393192" lvl="1" indent="0">
              <a:buNone/>
            </a:pPr>
            <a:endParaRPr lang="en-US" sz="2800" dirty="0">
              <a:solidFill>
                <a:srgbClr val="002060"/>
              </a:solidFill>
            </a:endParaRPr>
          </a:p>
          <a:p>
            <a:pPr marL="393192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315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argauxS\AppData\Local\Microsoft\Windows\Temporary Internet Files\Content.IE5\EHHI19NB\1024-cc-library010004105[1]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65852" y="3180835"/>
            <a:ext cx="2160176" cy="2285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Frustrated and With No Ride, Mrs. Smith</a:t>
            </a:r>
            <a:br>
              <a:rPr lang="en-US" sz="3600" dirty="0" smtClean="0"/>
            </a:br>
            <a:r>
              <a:rPr lang="en-US" sz="3600" b="1" dirty="0" smtClean="0"/>
              <a:t>Cancels Her Appointment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79" y="1594338"/>
            <a:ext cx="7932820" cy="4806461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/>
              <a:t>A few days later….  her daughter comes to visit. 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Mrs. Smith is confused and difficult to rouse</a:t>
            </a:r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Daughter Calls 911 </a:t>
            </a:r>
          </a:p>
          <a:p>
            <a:pPr marL="114300" indent="0">
              <a:buNone/>
            </a:pPr>
            <a:r>
              <a:rPr lang="en-US" dirty="0">
                <a:sym typeface="Wingdings" panose="05000000000000000000" pitchFamily="2" charset="2"/>
              </a:rPr>
              <a:t>	 </a:t>
            </a:r>
            <a:r>
              <a:rPr lang="en-US" dirty="0" smtClean="0">
                <a:sym typeface="Wingdings" panose="05000000000000000000" pitchFamily="2" charset="2"/>
              </a:rPr>
              <a:t>  </a:t>
            </a:r>
            <a:r>
              <a:rPr lang="en-US" dirty="0" smtClean="0"/>
              <a:t>Ambulance  </a:t>
            </a:r>
          </a:p>
          <a:p>
            <a:pPr marL="114300" indent="0">
              <a:buNone/>
            </a:pPr>
            <a:r>
              <a:rPr lang="en-US" dirty="0">
                <a:sym typeface="Wingdings" panose="05000000000000000000" pitchFamily="2" charset="2"/>
              </a:rPr>
              <a:t>	</a:t>
            </a:r>
            <a:r>
              <a:rPr lang="en-US" dirty="0" smtClean="0">
                <a:sym typeface="Wingdings" panose="05000000000000000000" pitchFamily="2" charset="2"/>
              </a:rPr>
              <a:t>    Emergency Room</a:t>
            </a:r>
          </a:p>
          <a:p>
            <a:pPr marL="11430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Diagnosed with Diabetic Ketoacidosis</a:t>
            </a:r>
            <a:endParaRPr lang="en-US" dirty="0" smtClean="0"/>
          </a:p>
          <a:p>
            <a:pPr marL="114300" indent="0">
              <a:buNone/>
            </a:pPr>
            <a:r>
              <a:rPr lang="en-US" dirty="0"/>
              <a:t>	 </a:t>
            </a:r>
            <a:r>
              <a:rPr lang="en-US" dirty="0" smtClean="0"/>
              <a:t>           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Hospital Admission </a:t>
            </a:r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832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168" y="936375"/>
            <a:ext cx="7620000" cy="796173"/>
          </a:xfrm>
        </p:spPr>
        <p:txBody>
          <a:bodyPr/>
          <a:lstStyle/>
          <a:p>
            <a:pPr algn="ctr"/>
            <a:r>
              <a:rPr lang="en-US" dirty="0" smtClean="0"/>
              <a:t>What is the Impact of</a:t>
            </a:r>
            <a:br>
              <a:rPr lang="en-US" dirty="0" smtClean="0"/>
            </a:br>
            <a:r>
              <a:rPr lang="en-US" dirty="0" smtClean="0"/>
              <a:t>Mrs. Smith’s Situation?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2210" y="2509665"/>
            <a:ext cx="6707142" cy="2447345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Cost to Mrs. Smith and </a:t>
            </a:r>
            <a:r>
              <a:rPr lang="en-US" sz="3200" dirty="0" smtClean="0">
                <a:solidFill>
                  <a:srgbClr val="0070C0"/>
                </a:solidFill>
              </a:rPr>
              <a:t>Daughter</a:t>
            </a:r>
          </a:p>
          <a:p>
            <a:pPr marL="114300" indent="0">
              <a:buNone/>
            </a:pPr>
            <a:endParaRPr lang="en-US" sz="3200" dirty="0">
              <a:solidFill>
                <a:srgbClr val="0070C0"/>
              </a:solidFill>
            </a:endParaRPr>
          </a:p>
          <a:p>
            <a:r>
              <a:rPr lang="en-US" sz="3200" dirty="0">
                <a:solidFill>
                  <a:srgbClr val="0070C0"/>
                </a:solidFill>
              </a:rPr>
              <a:t>Cost to Health Care </a:t>
            </a:r>
            <a:r>
              <a:rPr lang="en-US" sz="3200" dirty="0" smtClean="0">
                <a:solidFill>
                  <a:srgbClr val="0070C0"/>
                </a:solidFill>
              </a:rPr>
              <a:t>System</a:t>
            </a:r>
          </a:p>
          <a:p>
            <a:pPr marL="114300" indent="0">
              <a:buNone/>
            </a:pPr>
            <a:endParaRPr lang="en-US" sz="3200" dirty="0">
              <a:solidFill>
                <a:srgbClr val="0070C0"/>
              </a:solidFill>
            </a:endParaRPr>
          </a:p>
          <a:p>
            <a:r>
              <a:rPr lang="en-US" sz="3200" dirty="0" smtClean="0">
                <a:solidFill>
                  <a:srgbClr val="0070C0"/>
                </a:solidFill>
              </a:rPr>
              <a:t>Cost to Society/Taxpayer</a:t>
            </a:r>
          </a:p>
          <a:p>
            <a:pPr lvl="3"/>
            <a:endParaRPr lang="en-US" sz="3800" b="1" dirty="0" smtClean="0"/>
          </a:p>
          <a:p>
            <a:pPr lvl="3"/>
            <a:endParaRPr lang="en-US" sz="3800" b="1" dirty="0" smtClean="0"/>
          </a:p>
          <a:p>
            <a:pPr marL="777240" lvl="2" indent="0">
              <a:buNone/>
            </a:pPr>
            <a:endParaRPr lang="en-US" sz="42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28948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02136" y="3990109"/>
            <a:ext cx="1615380" cy="1803754"/>
          </a:xfr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0368" y="91286"/>
            <a:ext cx="7620000" cy="1143000"/>
          </a:xfrm>
        </p:spPr>
        <p:txBody>
          <a:bodyPr/>
          <a:lstStyle/>
          <a:p>
            <a:r>
              <a:rPr lang="en-US" dirty="0" smtClean="0"/>
              <a:t>What if …..</a:t>
            </a:r>
            <a:endParaRPr lang="en-US" dirty="0"/>
          </a:p>
        </p:txBody>
      </p:sp>
      <p:pic>
        <p:nvPicPr>
          <p:cNvPr id="1026" name="Picture 2" descr="Wireless Bluetooth Headset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2084" y="2806693"/>
            <a:ext cx="2309542" cy="179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339542" y="3496518"/>
            <a:ext cx="2478868" cy="2452676"/>
            <a:chOff x="339542" y="3496518"/>
            <a:chExt cx="2478868" cy="2452676"/>
          </a:xfrm>
        </p:grpSpPr>
        <p:sp>
          <p:nvSpPr>
            <p:cNvPr id="3" name="Oval Callout 2"/>
            <p:cNvSpPr/>
            <p:nvPr/>
          </p:nvSpPr>
          <p:spPr>
            <a:xfrm rot="13928287">
              <a:off x="320404" y="3515656"/>
              <a:ext cx="2452676" cy="2414399"/>
            </a:xfrm>
            <a:prstGeom prst="wedgeEllipseCallou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3455" y="3702315"/>
              <a:ext cx="2464955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  <a:p>
              <a:pPr algn="ctr"/>
              <a:r>
                <a:rPr lang="en-US" dirty="0" smtClean="0"/>
                <a:t>I can help you find the right service that you are eligible for and even connect you to </a:t>
              </a:r>
            </a:p>
            <a:p>
              <a:pPr algn="ctr"/>
              <a:r>
                <a:rPr lang="en-US" dirty="0" smtClean="0"/>
                <a:t>schedule the ride. </a:t>
              </a:r>
              <a:endParaRPr lang="en-US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304022" y="457200"/>
            <a:ext cx="3774659" cy="2165499"/>
            <a:chOff x="2304022" y="457200"/>
            <a:chExt cx="3774659" cy="2165499"/>
          </a:xfrm>
        </p:grpSpPr>
        <p:sp>
          <p:nvSpPr>
            <p:cNvPr id="11" name="Oval Callout 10"/>
            <p:cNvSpPr/>
            <p:nvPr/>
          </p:nvSpPr>
          <p:spPr>
            <a:xfrm flipH="1">
              <a:off x="2304022" y="457200"/>
              <a:ext cx="3774659" cy="2165499"/>
            </a:xfrm>
            <a:prstGeom prst="wedgeEllipseCallout">
              <a:avLst>
                <a:gd name="adj1" fmla="val 39394"/>
                <a:gd name="adj2" fmla="val 63899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2842084" y="662786"/>
              <a:ext cx="2789789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Is this Find a Ride Waukesha County?  I need to get to a doctor appointment but I don’t understand which service I should call.</a:t>
              </a:r>
              <a:endParaRPr lang="en-US" dirty="0"/>
            </a:p>
          </p:txBody>
        </p:sp>
      </p:grpSp>
      <p:pic>
        <p:nvPicPr>
          <p:cNvPr id="10" name="Picture 2" descr="C:\Users\MargauxS\AppData\Local\Microsoft\Windows\Temporary Internet Files\Content.Outlook\4N6P9S0Y\FullSizeRender (3)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7428" y="1355538"/>
            <a:ext cx="1517831" cy="2053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3342409" y="4995207"/>
            <a:ext cx="3359727" cy="1862793"/>
            <a:chOff x="3342409" y="4995207"/>
            <a:chExt cx="3359727" cy="1862793"/>
          </a:xfrm>
        </p:grpSpPr>
        <p:sp>
          <p:nvSpPr>
            <p:cNvPr id="14" name="Oval Callout 13"/>
            <p:cNvSpPr/>
            <p:nvPr/>
          </p:nvSpPr>
          <p:spPr>
            <a:xfrm flipV="1">
              <a:off x="3342409" y="4995207"/>
              <a:ext cx="3359727" cy="1862793"/>
            </a:xfrm>
            <a:prstGeom prst="wedgeEllipseCallout">
              <a:avLst>
                <a:gd name="adj1" fmla="val 42178"/>
                <a:gd name="adj2" fmla="val 67804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 flipH="1">
              <a:off x="3960351" y="5187939"/>
              <a:ext cx="2294976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Thank you!  I was so afraid that I would have to cancel the appointment because I didn’t have a ride.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72500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545" y="711056"/>
            <a:ext cx="7620000" cy="120910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/>
              <a:t>Our Solution: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5300" b="1" dirty="0" smtClean="0"/>
              <a:t>Find-a-Ride </a:t>
            </a:r>
            <a:br>
              <a:rPr lang="en-US" sz="5300" b="1" dirty="0" smtClean="0"/>
            </a:br>
            <a:r>
              <a:rPr lang="en-US" sz="5300" b="1" dirty="0" smtClean="0"/>
              <a:t>Waukesha County</a:t>
            </a:r>
            <a:endParaRPr lang="en-US" sz="53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9772" y="2534380"/>
            <a:ext cx="6182591" cy="4095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One Call-One Click </a:t>
            </a:r>
            <a:r>
              <a:rPr lang="en-US" sz="2600" dirty="0" smtClean="0"/>
              <a:t>Technology System</a:t>
            </a:r>
          </a:p>
          <a:p>
            <a:pPr marL="297180" lvl="1" indent="0">
              <a:buNone/>
            </a:pPr>
            <a:r>
              <a:rPr lang="en-US" sz="2600" dirty="0"/>
              <a:t>C</a:t>
            </a:r>
            <a:r>
              <a:rPr lang="en-US" sz="2600" dirty="0" smtClean="0"/>
              <a:t>entral </a:t>
            </a:r>
            <a:r>
              <a:rPr lang="en-US" sz="2600" dirty="0"/>
              <a:t>phone number </a:t>
            </a:r>
            <a:endParaRPr lang="en-US" sz="2600" dirty="0" smtClean="0"/>
          </a:p>
          <a:p>
            <a:pPr marL="297180" lvl="1" indent="0">
              <a:buNone/>
            </a:pPr>
            <a:r>
              <a:rPr lang="en-US" sz="2600" dirty="0"/>
              <a:t>C</a:t>
            </a:r>
            <a:r>
              <a:rPr lang="en-US" sz="2600" dirty="0" smtClean="0"/>
              <a:t>entral </a:t>
            </a:r>
            <a:r>
              <a:rPr lang="en-US" sz="2600" dirty="0"/>
              <a:t>internet portal</a:t>
            </a:r>
          </a:p>
          <a:p>
            <a:pPr lvl="1" indent="-342900"/>
            <a:r>
              <a:rPr lang="en-US" sz="2400" dirty="0" smtClean="0"/>
              <a:t>Seniors </a:t>
            </a:r>
          </a:p>
          <a:p>
            <a:pPr lvl="1" indent="-342900"/>
            <a:r>
              <a:rPr lang="en-US" sz="2400" dirty="0" smtClean="0"/>
              <a:t>People </a:t>
            </a:r>
            <a:r>
              <a:rPr lang="en-US" sz="2400" dirty="0"/>
              <a:t>with disabilities</a:t>
            </a:r>
          </a:p>
          <a:p>
            <a:pPr lvl="1" indent="-342900"/>
            <a:r>
              <a:rPr lang="en-US" sz="2400" dirty="0" smtClean="0"/>
              <a:t>Family Caregivers</a:t>
            </a:r>
          </a:p>
          <a:p>
            <a:pPr lvl="1" indent="-342900"/>
            <a:r>
              <a:rPr lang="en-US" sz="2400" dirty="0" smtClean="0"/>
              <a:t>Professionals in the Healthcare System</a:t>
            </a:r>
          </a:p>
          <a:p>
            <a:pPr marL="0" indent="0">
              <a:buNone/>
            </a:pPr>
            <a:r>
              <a:rPr lang="en-US" sz="2300" dirty="0"/>
              <a:t/>
            </a:r>
            <a:br>
              <a:rPr lang="en-US" sz="2300" dirty="0"/>
            </a:br>
            <a:endParaRPr lang="en-US" dirty="0"/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5486400" y="2174875"/>
            <a:ext cx="3657600" cy="3951288"/>
          </a:xfrm>
        </p:spPr>
        <p:txBody>
          <a:bodyPr>
            <a:normAutofit/>
          </a:bodyPr>
          <a:lstStyle/>
          <a:p>
            <a:pPr marL="777240" lvl="3" indent="0">
              <a:buNone/>
            </a:pPr>
            <a:endParaRPr lang="en-US" sz="2400" dirty="0"/>
          </a:p>
          <a:p>
            <a:pPr marL="393192" lvl="1" indent="0">
              <a:buNone/>
            </a:pPr>
            <a:endParaRPr lang="en-US" dirty="0" smtClean="0"/>
          </a:p>
        </p:txBody>
      </p:sp>
      <p:pic>
        <p:nvPicPr>
          <p:cNvPr id="10" name="Picture 3" descr="C:\Users\MargauxS\AppData\Local\Microsoft\Windows\Temporary Internet Files\Content.IE5\OKJUCRW9\phone_logo[1].gi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9950" y="2686654"/>
            <a:ext cx="1312350" cy="1294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:\Program Files (x86)\Microsoft Office\MEDIA\CAGCAT10\j0205582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32758" y="3639611"/>
            <a:ext cx="1691382" cy="1552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697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 Now?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2369" y="1503064"/>
            <a:ext cx="7222881" cy="4778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8756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Currently…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536191"/>
            <a:ext cx="7315201" cy="4698353"/>
          </a:xfrm>
        </p:spPr>
        <p:txBody>
          <a:bodyPr/>
          <a:lstStyle/>
          <a:p>
            <a:r>
              <a:rPr lang="en-US" dirty="0" smtClean="0"/>
              <a:t>79,000 seniors in Waukesha County</a:t>
            </a:r>
          </a:p>
          <a:p>
            <a:r>
              <a:rPr lang="en-US" dirty="0" smtClean="0"/>
              <a:t>Preliminary reports from 2015 for specialized transportation:</a:t>
            </a:r>
          </a:p>
          <a:p>
            <a:pPr lvl="1"/>
            <a:r>
              <a:rPr lang="en-US" dirty="0" smtClean="0"/>
              <a:t>1,750 riders</a:t>
            </a:r>
          </a:p>
          <a:p>
            <a:pPr lvl="1"/>
            <a:r>
              <a:rPr lang="en-US" dirty="0" smtClean="0"/>
              <a:t>65,518 rides</a:t>
            </a:r>
          </a:p>
          <a:p>
            <a:pPr lvl="1"/>
            <a:endParaRPr lang="en-US" dirty="0"/>
          </a:p>
          <a:p>
            <a:pPr marL="411480" lvl="1" indent="0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2.2% of current population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778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need will grow…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536191"/>
            <a:ext cx="7315201" cy="4698353"/>
          </a:xfrm>
        </p:spPr>
        <p:txBody>
          <a:bodyPr>
            <a:normAutofit lnSpcReduction="10000"/>
          </a:bodyPr>
          <a:lstStyle/>
          <a:p>
            <a:pPr marL="411163" indent="0">
              <a:buNone/>
            </a:pPr>
            <a:r>
              <a:rPr lang="en-US" dirty="0" smtClean="0"/>
              <a:t>Year 2015:  </a:t>
            </a:r>
          </a:p>
          <a:p>
            <a:pPr marL="868363" indent="-457200"/>
            <a:r>
              <a:rPr lang="en-US" dirty="0" smtClean="0"/>
              <a:t>79,000 seniors in Waukesha County</a:t>
            </a:r>
          </a:p>
          <a:p>
            <a:pPr marL="868363" indent="-457200"/>
            <a:r>
              <a:rPr lang="en-US" sz="2800" dirty="0" smtClean="0"/>
              <a:t>2.2% of current population received rides in 2015 (1,750)</a:t>
            </a:r>
          </a:p>
          <a:p>
            <a:pPr marL="411163" lvl="1" indent="0">
              <a:buNone/>
            </a:pPr>
            <a:endParaRPr lang="en-US" sz="2800" dirty="0" smtClean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Year 2050:</a:t>
            </a:r>
          </a:p>
          <a:p>
            <a:pPr marL="868363" lvl="1" indent="-457200"/>
            <a:r>
              <a:rPr lang="en-US" sz="2800" dirty="0" smtClean="0">
                <a:solidFill>
                  <a:srgbClr val="FF0000"/>
                </a:solidFill>
              </a:rPr>
              <a:t>117,097 seniors in Waukesha</a:t>
            </a:r>
          </a:p>
          <a:p>
            <a:pPr marL="868363" lvl="1" indent="-457200"/>
            <a:r>
              <a:rPr lang="en-US" sz="2800" dirty="0" smtClean="0">
                <a:solidFill>
                  <a:srgbClr val="FF0000"/>
                </a:solidFill>
              </a:rPr>
              <a:t>2.2% = 2,574 seniors would need rides</a:t>
            </a:r>
          </a:p>
          <a:p>
            <a:pPr marL="868363" lvl="1" indent="-457200"/>
            <a:r>
              <a:rPr lang="en-US" sz="2800" dirty="0" smtClean="0">
                <a:solidFill>
                  <a:srgbClr val="FF0000"/>
                </a:solidFill>
              </a:rPr>
              <a:t>Age 85+ population will be 4x as large as today</a:t>
            </a:r>
          </a:p>
          <a:p>
            <a:pPr marL="411163" lvl="1" indent="0">
              <a:buNone/>
            </a:pPr>
            <a:endParaRPr lang="en-US" sz="2800" dirty="0" smtClean="0">
              <a:solidFill>
                <a:srgbClr val="FF0000"/>
              </a:solidFill>
            </a:endParaRPr>
          </a:p>
          <a:p>
            <a:pPr marL="411480" lvl="1" indent="0">
              <a:buNone/>
            </a:pP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240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gauxS\AppData\Local\Microsoft\Windows\Temporary Internet Files\Content.IE5\LPN4RXRT\collaboration[1]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69549" y="1880754"/>
            <a:ext cx="2037326" cy="2037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0811" y="1628564"/>
            <a:ext cx="7051034" cy="4855191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 </a:t>
            </a:r>
            <a:r>
              <a:rPr lang="en-US" dirty="0"/>
              <a:t>groups of </a:t>
            </a:r>
            <a:r>
              <a:rPr lang="en-US" b="1" u="sng" dirty="0">
                <a:solidFill>
                  <a:srgbClr val="7030A0"/>
                </a:solidFill>
              </a:rPr>
              <a:t>seniors and individuals with disabilities</a:t>
            </a:r>
          </a:p>
          <a:p>
            <a:pPr marL="393192" lvl="1" indent="0">
              <a:buNone/>
            </a:pPr>
            <a:r>
              <a:rPr lang="en-US" sz="4000" b="1" dirty="0">
                <a:solidFill>
                  <a:srgbClr val="00B050"/>
                </a:solidFill>
              </a:rPr>
              <a:t> 	</a:t>
            </a:r>
            <a:r>
              <a:rPr lang="en-US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en-US" u="sng" dirty="0" smtClean="0">
                <a:solidFill>
                  <a:srgbClr val="00B050"/>
                </a:solidFill>
              </a:rPr>
              <a:t> </a:t>
            </a:r>
            <a:r>
              <a:rPr lang="en-US" b="1" u="sng" dirty="0">
                <a:solidFill>
                  <a:srgbClr val="00B050"/>
                </a:solidFill>
              </a:rPr>
              <a:t>transportation operators  </a:t>
            </a:r>
            <a:r>
              <a:rPr lang="en-US" dirty="0"/>
              <a:t>(including non-profit 		“senior taxi” providers, volunteer driver 			program, and for-profit NEMT providers.)</a:t>
            </a:r>
          </a:p>
          <a:p>
            <a:pPr marL="393192" lvl="1" indent="0">
              <a:buNone/>
            </a:pPr>
            <a:r>
              <a:rPr lang="en-US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dirty="0"/>
              <a:t> groups of </a:t>
            </a:r>
            <a:r>
              <a:rPr lang="en-US" b="1" u="sng" dirty="0">
                <a:solidFill>
                  <a:srgbClr val="0070C0"/>
                </a:solidFill>
              </a:rPr>
              <a:t>healthcare professionals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dirty="0"/>
              <a:t>at 2 healthcare systems (including inpatient, emergency department, and outpatient clinic settings).  </a:t>
            </a:r>
          </a:p>
          <a:p>
            <a:pPr marL="114300" indent="0"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45473" y="274638"/>
            <a:ext cx="8198427" cy="1143000"/>
          </a:xfrm>
        </p:spPr>
        <p:txBody>
          <a:bodyPr/>
          <a:lstStyle/>
          <a:p>
            <a:pPr marL="114300" indent="0"/>
            <a:r>
              <a:rPr lang="en-US" sz="4400" dirty="0" smtClean="0"/>
              <a:t>Our research supports the </a:t>
            </a:r>
            <a:r>
              <a:rPr lang="en-US" sz="4400" dirty="0"/>
              <a:t>model</a:t>
            </a:r>
          </a:p>
        </p:txBody>
      </p:sp>
    </p:spTree>
    <p:extLst>
      <p:ext uri="{BB962C8B-B14F-4D97-AF65-F5344CB8AC3E}">
        <p14:creationId xmlns:p14="http://schemas.microsoft.com/office/powerpoint/2010/main" val="260893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614" y="187037"/>
            <a:ext cx="8186331" cy="1340427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Team</a:t>
            </a:r>
            <a:b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5400" i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026" y="1076777"/>
            <a:ext cx="5746174" cy="5157768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/>
              <a:t>Healthcare Systems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/>
              <a:t>Regional Planning Commission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/>
              <a:t>Project Manager and Facilitator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/>
              <a:t>Waukesha County Mobility Manager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/>
              <a:t>Waukesha County Government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/>
              <a:t>	</a:t>
            </a:r>
            <a:r>
              <a:rPr lang="en-US" sz="2800" b="1" dirty="0" smtClean="0"/>
              <a:t>Public Works, Aging &amp; Disability Resource Center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/>
              <a:t>Nonprofit Organization with Volunteer Driver Program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/>
              <a:t>Regional 211 Provider</a:t>
            </a:r>
          </a:p>
          <a:p>
            <a:pPr algn="l"/>
            <a:endParaRPr lang="en-US" sz="2800" b="1" i="1" dirty="0" smtClean="0"/>
          </a:p>
          <a:p>
            <a:pPr algn="l"/>
            <a:endParaRPr lang="en-US" sz="2800" b="1" i="1" dirty="0" smtClean="0"/>
          </a:p>
          <a:p>
            <a:pPr algn="l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633840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Call One Click Solution</a:t>
            </a:r>
            <a:endParaRPr lang="en-US" dirty="0"/>
          </a:p>
        </p:txBody>
      </p:sp>
      <p:pic>
        <p:nvPicPr>
          <p:cNvPr id="34" name="Content Placeholder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5409" y="1982722"/>
            <a:ext cx="1438537" cy="1606289"/>
          </a:xfrm>
          <a:prstGeom prst="rect">
            <a:avLst/>
          </a:prstGeom>
        </p:spPr>
      </p:pic>
      <p:pic>
        <p:nvPicPr>
          <p:cNvPr id="35" name="Picture 2" descr="Wireless Bluetooth Headset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47792" y="2998517"/>
            <a:ext cx="1878792" cy="1462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26584" y="2286000"/>
            <a:ext cx="3030209" cy="265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72015" y="4945163"/>
            <a:ext cx="1172759" cy="1197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7045461" y="4665710"/>
            <a:ext cx="1248208" cy="1184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Elbow Connector 2"/>
          <p:cNvCxnSpPr/>
          <p:nvPr/>
        </p:nvCxnSpPr>
        <p:spPr>
          <a:xfrm>
            <a:off x="1522267" y="3589011"/>
            <a:ext cx="1361209" cy="5715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5315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01739"/>
          </a:xfrm>
        </p:spPr>
        <p:txBody>
          <a:bodyPr/>
          <a:lstStyle/>
          <a:p>
            <a:r>
              <a:rPr lang="en-US" dirty="0" smtClean="0"/>
              <a:t>Phased-In Approach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369627" y="1400274"/>
            <a:ext cx="3597979" cy="2444989"/>
            <a:chOff x="369627" y="1400274"/>
            <a:chExt cx="3597979" cy="2444989"/>
          </a:xfrm>
        </p:grpSpPr>
        <p:pic>
          <p:nvPicPr>
            <p:cNvPr id="12" name="Content Placeholder 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58851" y="1636897"/>
              <a:ext cx="1022347" cy="1141566"/>
            </a:xfrm>
            <a:prstGeom prst="rect">
              <a:avLst/>
            </a:prstGeom>
          </p:spPr>
        </p:pic>
        <p:pic>
          <p:nvPicPr>
            <p:cNvPr id="13" name="Picture 2" descr="Wireless Bluetooth Headset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9067" y="1821563"/>
              <a:ext cx="1338539" cy="10418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15" descr="C:\Users\kathy gale\AppData\Local\Microsoft\Windows\Temporary Internet Files\Content.IE5\F2IYNCT9\Car_with_Driver-Silhouette.svg[1].png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2480" y="2956069"/>
              <a:ext cx="1060260" cy="8891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80" name="Picture 8" descr="C:\Users\kathy gale\AppData\Local\Microsoft\Windows\Temporary Internet Files\Content.IE5\X72RKRFL\Number_1_350x530_pixels[1].png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627" y="1400274"/>
              <a:ext cx="1189690" cy="18015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" name="Group 14"/>
          <p:cNvGrpSpPr/>
          <p:nvPr/>
        </p:nvGrpSpPr>
        <p:grpSpPr>
          <a:xfrm>
            <a:off x="4824643" y="1636898"/>
            <a:ext cx="3030884" cy="2513426"/>
            <a:chOff x="4824643" y="1636898"/>
            <a:chExt cx="3030884" cy="2513426"/>
          </a:xfrm>
        </p:grpSpPr>
        <p:pic>
          <p:nvPicPr>
            <p:cNvPr id="3081" name="Picture 9" descr="C:\Users\kathy gale\AppData\Local\Microsoft\Windows\Temporary Internet Files\Content.IE5\JB53ILIK\2-copy[1].jpg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24643" y="1636898"/>
              <a:ext cx="1848671" cy="2098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3" descr="C:\Users\kathy gale\AppData\Local\Microsoft\Windows\Temporary Internet Files\Content.IE5\X72RKRFL\calendar%20clip%20art[1].jpg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31715" y="2863407"/>
              <a:ext cx="1523812" cy="12869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" name="Group 13"/>
          <p:cNvGrpSpPr/>
          <p:nvPr/>
        </p:nvGrpSpPr>
        <p:grpSpPr>
          <a:xfrm>
            <a:off x="1641059" y="4743542"/>
            <a:ext cx="4743017" cy="1904407"/>
            <a:chOff x="1641059" y="4743542"/>
            <a:chExt cx="4743017" cy="1904407"/>
          </a:xfrm>
        </p:grpSpPr>
        <p:grpSp>
          <p:nvGrpSpPr>
            <p:cNvPr id="6" name="Group 5"/>
            <p:cNvGrpSpPr/>
            <p:nvPr/>
          </p:nvGrpSpPr>
          <p:grpSpPr>
            <a:xfrm>
              <a:off x="3002456" y="5225311"/>
              <a:ext cx="3381620" cy="1422638"/>
              <a:chOff x="1672264" y="5281085"/>
              <a:chExt cx="3381620" cy="1422638"/>
            </a:xfrm>
          </p:grpSpPr>
          <p:pic>
            <p:nvPicPr>
              <p:cNvPr id="3" name="Picture 2" descr="C:\Users\kathy gale\AppData\Local\Microsoft\Windows\Temporary Internet Files\Content.IE5\F2IYNCT9\Car_with_Driver-Silhouette.svg[1].png"/>
              <p:cNvPicPr>
                <a:picLocks noChangeAspect="1" noChangeArrowheads="1"/>
              </p:cNvPicPr>
              <p:nvPr/>
            </p:nvPicPr>
            <p:blipFill>
              <a:blip r:embed="rId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06222" y="5339150"/>
                <a:ext cx="881351" cy="73915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2" name="Picture 5" descr="C:\Users\kathy gale\AppData\Local\Microsoft\Windows\Temporary Internet Files\Content.IE5\F2IYNCT9\van[1].jpg"/>
              <p:cNvPicPr>
                <a:picLocks noChangeAspect="1" noChangeArrowheads="1"/>
              </p:cNvPicPr>
              <p:nvPr/>
            </p:nvPicPr>
            <p:blipFill>
              <a:blip r:embed="rId10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2264" y="5916125"/>
                <a:ext cx="1074633" cy="7875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3" name="Picture 4" descr="C:\Users\kathy gale\AppData\Local\Microsoft\Windows\Temporary Internet Files\Content.IE5\F2IYNCT9\new-york-taxi-clipart[1].jpg"/>
              <p:cNvPicPr>
                <a:picLocks noChangeAspect="1" noChangeArrowheads="1"/>
              </p:cNvPicPr>
              <p:nvPr/>
            </p:nvPicPr>
            <p:blipFill>
              <a:blip r:embed="rId11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01865" y="5281085"/>
                <a:ext cx="862140" cy="635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78" name="Picture 6" descr="C:\Users\kathy gale\AppData\Local\Microsoft\Windows\Temporary Internet Files\Content.IE5\JB53ILIK\1342441128[1].png"/>
              <p:cNvPicPr>
                <a:picLocks noChangeAspect="1" noChangeArrowheads="1"/>
              </p:cNvPicPr>
              <p:nvPr/>
            </p:nvPicPr>
            <p:blipFill>
              <a:blip r:embed="rId1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58833" y="6119967"/>
                <a:ext cx="966355" cy="5302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79" name="Picture 7" descr="C:\Users\kathy gale\AppData\Local\Microsoft\Windows\Temporary Internet Files\Content.IE5\6CEV4F8Q\528263937_6a089ba46d[1].jpg"/>
              <p:cNvPicPr>
                <a:picLocks noChangeAspect="1" noChangeArrowheads="1"/>
              </p:cNvPicPr>
              <p:nvPr/>
            </p:nvPicPr>
            <p:blipFill>
              <a:blip r:embed="rId1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84064" y="5782396"/>
                <a:ext cx="969820" cy="7758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3082" name="Picture 10" descr="C:\Users\kathy gale\AppData\Local\Microsoft\Windows\Temporary Internet Files\Content.IE5\F2IYNCT9\3-THREE[1].png"/>
            <p:cNvPicPr>
              <a:picLocks noChangeAspect="1" noChangeArrowheads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059" y="4743542"/>
              <a:ext cx="991536" cy="16313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82474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Steps:  Operational and Financial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855" y="1911926"/>
            <a:ext cx="7620000" cy="2951019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Expand </a:t>
            </a:r>
            <a:r>
              <a:rPr lang="en-US" sz="3200" b="1" dirty="0"/>
              <a:t>our </a:t>
            </a:r>
            <a:r>
              <a:rPr lang="en-US" sz="3200" b="1" dirty="0" smtClean="0"/>
              <a:t>Team </a:t>
            </a:r>
          </a:p>
          <a:p>
            <a:r>
              <a:rPr lang="en-US" sz="3200" b="1" dirty="0" smtClean="0"/>
              <a:t>Identify the Computer Solution</a:t>
            </a:r>
          </a:p>
          <a:p>
            <a:r>
              <a:rPr lang="en-US" sz="3200" b="1" dirty="0" smtClean="0"/>
              <a:t>Finalize Measurements for testing success</a:t>
            </a:r>
          </a:p>
          <a:p>
            <a:r>
              <a:rPr lang="en-US" sz="3200" b="1" dirty="0" smtClean="0"/>
              <a:t>Obtain implementation funding</a:t>
            </a:r>
            <a:endParaRPr lang="en-US" sz="3200" dirty="0" smtClean="0"/>
          </a:p>
          <a:p>
            <a:r>
              <a:rPr lang="en-US" sz="3200" b="1" dirty="0" smtClean="0"/>
              <a:t>Plan for long-term funding</a:t>
            </a:r>
            <a:endParaRPr lang="en-US" sz="3200" dirty="0"/>
          </a:p>
          <a:p>
            <a:pPr marL="114300" indent="0">
              <a:buNone/>
            </a:pPr>
            <a:endParaRPr lang="en-US" sz="3200" dirty="0"/>
          </a:p>
        </p:txBody>
      </p:sp>
      <p:pic>
        <p:nvPicPr>
          <p:cNvPr id="6147" name="Picture 3" descr="C:\Users\MargauxS\AppData\Local\Microsoft\Windows\Temporary Internet Files\Content.IE5\CCQEGDP4\no_olympics_money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83983" y="4763268"/>
            <a:ext cx="2941608" cy="17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5611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9097" y="194655"/>
            <a:ext cx="4154632" cy="627062"/>
          </a:xfrm>
        </p:spPr>
        <p:txBody>
          <a:bodyPr/>
          <a:lstStyle/>
          <a:p>
            <a:pPr algn="ctr"/>
            <a:r>
              <a:rPr lang="en-US" dirty="0" smtClean="0"/>
              <a:t>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0496"/>
            <a:ext cx="7620000" cy="4490303"/>
          </a:xfrm>
        </p:spPr>
        <p:txBody>
          <a:bodyPr/>
          <a:lstStyle/>
          <a:p>
            <a:pPr marL="114300" indent="0">
              <a:buNone/>
            </a:pPr>
            <a:endParaRPr lang="en-US" sz="3200" dirty="0"/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4098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25441" y="0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0095" y="2457103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3390" y="3979718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3615" y="229292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5098" y="2143130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80335" y="2916381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53418" y="4425141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9191" y="3206059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62948" y="5475315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5773" y="2948246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41542" y="3854334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19756" y="3587609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65267" y="4499955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920" y="5778038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05745" y="4209011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31870" y="5076998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76207" y="5686598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19600" y="4321232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7230" y="5577839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92978" y="6065519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9710" y="4589318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Content Placeholder 2"/>
          <p:cNvSpPr txBox="1">
            <a:spLocks/>
          </p:cNvSpPr>
          <p:nvPr/>
        </p:nvSpPr>
        <p:spPr>
          <a:xfrm>
            <a:off x="609600" y="2062896"/>
            <a:ext cx="7620000" cy="449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endParaRPr lang="en-US" sz="3200" smtClean="0"/>
          </a:p>
          <a:p>
            <a:pPr marL="114300" indent="0">
              <a:buFont typeface="Arial" pitchFamily="34" charset="0"/>
              <a:buNone/>
            </a:pPr>
            <a:endParaRPr lang="en-US" dirty="0"/>
          </a:p>
        </p:txBody>
      </p:sp>
      <p:pic>
        <p:nvPicPr>
          <p:cNvPr id="39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72193" y="5778038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9738" y="1240816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8190" y="3160221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57" y="3004358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62948" y="194655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670" y="3160221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80266" y="3052110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7027" y="104140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12867" y="4547754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7755" y="4001885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35382" y="1833481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30485" y="3557108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47702" y="5683827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8190" y="5004261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30485" y="2230006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68015" y="2760766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7038" y="2028998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04906" y="4894118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18119" y="4134195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0136" y="3820367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C:\Users\kathy gale\AppData\Local\Microsoft\Windows\Temporary Internet Files\Content.IE5\F2IYNCT9\Seniors_icon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30439" y="2061510"/>
            <a:ext cx="975360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41069" y="1113036"/>
            <a:ext cx="677937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Equal Access to Healthcare Services </a:t>
            </a:r>
          </a:p>
          <a:p>
            <a:pPr algn="ctr"/>
            <a:r>
              <a:rPr lang="en-US" sz="2000" i="1" dirty="0" smtClean="0"/>
              <a:t>regardless of ability to drive or access to vehicle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911737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7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826" y="1409287"/>
            <a:ext cx="6382512" cy="397320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800" b="1" dirty="0" smtClean="0"/>
              <a:t>Design Thinking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b="1" dirty="0" smtClean="0"/>
              <a:t>Test assumptions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b="1" dirty="0" smtClean="0"/>
              <a:t>Increase empathy for audiences</a:t>
            </a:r>
          </a:p>
          <a:p>
            <a:r>
              <a:rPr lang="en-US" sz="2800" b="1" dirty="0" smtClean="0"/>
              <a:t>Collective Impact Approach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Common Agenda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Shared Measurement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Mutually Reinforcing Activities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Continuous Communication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Backbone Support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 smtClean="0"/>
          </a:p>
          <a:p>
            <a:pPr algn="l"/>
            <a:endParaRPr lang="en-US" sz="2800" b="1" i="1" dirty="0" smtClean="0"/>
          </a:p>
          <a:p>
            <a:pPr algn="l"/>
            <a:endParaRPr lang="en-US" sz="2800" b="1" i="1" dirty="0" smtClean="0"/>
          </a:p>
          <a:p>
            <a:pPr algn="l"/>
            <a:endParaRPr lang="en-US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23" y="415638"/>
            <a:ext cx="7739521" cy="1309253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Methods</a:t>
            </a:r>
            <a:b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5400" i="1" dirty="0">
              <a:solidFill>
                <a:srgbClr val="FF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24567" y="1268023"/>
            <a:ext cx="5853979" cy="3033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625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94328" y="4544704"/>
            <a:ext cx="4660269" cy="8479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effectLst/>
              </a:rPr>
              <a:t/>
            </a:r>
            <a:br>
              <a:rPr lang="en-US" sz="5400" dirty="0">
                <a:effectLst/>
              </a:rPr>
            </a:br>
            <a:r>
              <a:rPr lang="en-US" sz="5400" dirty="0" smtClean="0">
                <a:effectLst/>
              </a:rPr>
              <a:t/>
            </a:r>
            <a:br>
              <a:rPr lang="en-US" sz="5400" dirty="0" smtClean="0">
                <a:effectLst/>
              </a:rPr>
            </a:br>
            <a:endParaRPr lang="en-US" sz="5400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9194" y="487392"/>
            <a:ext cx="72410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Waukesha County, Wisconsin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18866" y="3466531"/>
            <a:ext cx="32754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219200" y="3844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127" y="1481620"/>
            <a:ext cx="3727544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550 Square Miles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Mix of Urban, Suburban, Rural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most populous county in Wisconsin </a:t>
            </a:r>
            <a:r>
              <a:rPr lang="en-US" sz="2400" dirty="0" smtClean="0"/>
              <a:t>(Population</a:t>
            </a:r>
            <a:r>
              <a:rPr lang="en-US" sz="2400" dirty="0"/>
              <a:t>: </a:t>
            </a:r>
            <a:r>
              <a:rPr lang="en-US" sz="2400" dirty="0" smtClean="0"/>
              <a:t>395,118)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State’s Second Largest Population of Seniors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endParaRPr lang="en-US" dirty="0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219200" y="3844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35137" y="1481620"/>
            <a:ext cx="3935124" cy="4190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ight Arrow 4"/>
          <p:cNvSpPr/>
          <p:nvPr/>
        </p:nvSpPr>
        <p:spPr>
          <a:xfrm rot="731738">
            <a:off x="4829033" y="4755452"/>
            <a:ext cx="1924334" cy="3345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884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257" y="301934"/>
            <a:ext cx="7620000" cy="1143000"/>
          </a:xfrm>
        </p:spPr>
        <p:txBody>
          <a:bodyPr/>
          <a:lstStyle/>
          <a:p>
            <a:r>
              <a:rPr lang="en-US" dirty="0" smtClean="0"/>
              <a:t>Healthcare  Delivery </a:t>
            </a:r>
            <a:br>
              <a:rPr lang="en-US" dirty="0" smtClean="0"/>
            </a:br>
            <a:r>
              <a:rPr lang="en-US" dirty="0" smtClean="0"/>
              <a:t>Model </a:t>
            </a:r>
            <a:r>
              <a:rPr lang="en-US" dirty="0"/>
              <a:t> </a:t>
            </a:r>
            <a:r>
              <a:rPr lang="en-US" dirty="0" smtClean="0"/>
              <a:t>Has Changed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073" y="1768204"/>
            <a:ext cx="3657600" cy="1698327"/>
          </a:xfrm>
        </p:spPr>
        <p:txBody>
          <a:bodyPr/>
          <a:lstStyle/>
          <a:p>
            <a:pPr marL="109728" indent="0">
              <a:buNone/>
            </a:pP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</a:t>
            </a:r>
          </a:p>
          <a:p>
            <a:pPr marL="109728" indent="0">
              <a:buNone/>
            </a:pP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	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local, individual healthcare providers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4454" y="1826009"/>
            <a:ext cx="3657600" cy="1787856"/>
          </a:xfrm>
        </p:spPr>
        <p:txBody>
          <a:bodyPr/>
          <a:lstStyle/>
          <a:p>
            <a:pPr marL="109728" indent="0">
              <a:buNone/>
            </a:pP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Today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 </a:t>
            </a:r>
          </a:p>
          <a:p>
            <a:pPr marL="109728" indent="0">
              <a:buNone/>
            </a:pP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	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regional healthcare systems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9558" y="3466531"/>
            <a:ext cx="73424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sz="32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</a:t>
            </a:r>
            <a:r>
              <a:rPr lang="en-US" sz="32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 </a:t>
            </a:r>
            <a:endParaRPr lang="en-US" sz="32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indent="0" algn="ctr">
              <a:buNone/>
            </a:pP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Patients need to travel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longer 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distances, across  boundaries to obtain services </a:t>
            </a:r>
          </a:p>
          <a:p>
            <a:pPr marL="109728" indent="0" algn="ctr">
              <a:buNone/>
            </a:pP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</a:t>
            </a:r>
            <a:endParaRPr lang="en-US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indent="0" algn="ctr">
              <a:buNone/>
            </a:pP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Our 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county’s specialized transportation system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developed for local access</a:t>
            </a:r>
          </a:p>
          <a:p>
            <a:endParaRPr lang="en-US" sz="3200" dirty="0"/>
          </a:p>
        </p:txBody>
      </p:sp>
      <p:pic>
        <p:nvPicPr>
          <p:cNvPr id="2053" name="Picture 5" descr="C:\Users\MargauxS\AppData\Local\Microsoft\Windows\Temporary Internet Files\Content.IE5\OKJUCRW9\uhr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58680" y="233251"/>
            <a:ext cx="2129666" cy="2129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8731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80118" cy="899535"/>
          </a:xfrm>
        </p:spPr>
        <p:txBody>
          <a:bodyPr/>
          <a:lstStyle/>
          <a:p>
            <a:r>
              <a:rPr lang="en-US" dirty="0" smtClean="0"/>
              <a:t>Transportation System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7041" y="1382738"/>
            <a:ext cx="5566066" cy="4728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-Point Star 5"/>
          <p:cNvSpPr/>
          <p:nvPr/>
        </p:nvSpPr>
        <p:spPr>
          <a:xfrm>
            <a:off x="5752234" y="3910441"/>
            <a:ext cx="341168" cy="370613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6079548" y="4423063"/>
            <a:ext cx="155863" cy="187037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4367644" y="3235037"/>
            <a:ext cx="367145" cy="2840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6946324" y="3396756"/>
            <a:ext cx="342900" cy="363682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3449782" y="3235037"/>
            <a:ext cx="334240" cy="322118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11"/>
          <p:cNvSpPr/>
          <p:nvPr/>
        </p:nvSpPr>
        <p:spPr>
          <a:xfrm>
            <a:off x="1698914" y="2922773"/>
            <a:ext cx="370609" cy="499836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5-Point Star 13"/>
          <p:cNvSpPr/>
          <p:nvPr/>
        </p:nvSpPr>
        <p:spPr>
          <a:xfrm>
            <a:off x="5133110" y="4423063"/>
            <a:ext cx="325581" cy="401782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 descr="C:\Users\kathy gale\AppData\Local\Microsoft\Windows\Temporary Internet Files\Content.IE5\JB53ILIK\566px-Aiga_taxi.svg[1]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4691" y="5267583"/>
            <a:ext cx="493049" cy="493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kathy gale\AppData\Local\Microsoft\Windows\Temporary Internet Files\Content.IE5\JB53ILIK\566px-Aiga_taxi.svg[1]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85986" y="1824729"/>
            <a:ext cx="493049" cy="493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kathy gale\AppData\Local\Microsoft\Windows\Temporary Internet Files\Content.IE5\JB53ILIK\566px-Aiga_taxi.svg[1]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48889" y="2211442"/>
            <a:ext cx="493049" cy="493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kathy gale\AppData\Local\Microsoft\Windows\Temporary Internet Files\Content.IE5\JB53ILIK\566px-Aiga_taxi.svg[1]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17098" y="1872525"/>
            <a:ext cx="493049" cy="493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C:\Users\kathy gale\AppData\Local\Microsoft\Windows\Temporary Internet Files\Content.IE5\JB53ILIK\566px-Aiga_taxi.svg[1]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44261" y="2703886"/>
            <a:ext cx="493049" cy="493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kathy gale\AppData\Local\Microsoft\Windows\Temporary Internet Files\Content.IE5\X72RKRFL\bus[1]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34410" y="3909370"/>
            <a:ext cx="433612" cy="321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kathy gale\AppData\Local\Microsoft\Windows\Temporary Internet Files\Content.IE5\JB53ILIK\566px-Aiga_taxi.svg[1]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27153" y="3817965"/>
            <a:ext cx="493049" cy="493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1070262" y="1464943"/>
            <a:ext cx="5607629" cy="4668113"/>
            <a:chOff x="1070262" y="1464943"/>
            <a:chExt cx="5607629" cy="4668113"/>
          </a:xfrm>
        </p:grpSpPr>
        <p:sp>
          <p:nvSpPr>
            <p:cNvPr id="7" name="Oval 6"/>
            <p:cNvSpPr/>
            <p:nvPr/>
          </p:nvSpPr>
          <p:spPr>
            <a:xfrm>
              <a:off x="1070262" y="1557335"/>
              <a:ext cx="1392381" cy="130821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3671453" y="3390740"/>
              <a:ext cx="1392381" cy="130821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2462643" y="2082529"/>
              <a:ext cx="1392381" cy="130821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5174673" y="1464943"/>
              <a:ext cx="1392381" cy="130821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5174674" y="2448180"/>
              <a:ext cx="1392381" cy="130821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5285510" y="3578597"/>
              <a:ext cx="1392381" cy="130821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3855024" y="4824845"/>
              <a:ext cx="1392381" cy="130821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23919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Result:  </a:t>
            </a:r>
            <a:r>
              <a:rPr lang="en-US" sz="6000" dirty="0" smtClean="0"/>
              <a:t>Fractured System</a:t>
            </a:r>
            <a:endParaRPr lang="en-US" sz="6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5883442" cy="2998100"/>
          </a:xfrm>
        </p:spPr>
        <p:txBody>
          <a:bodyPr>
            <a:normAutofit/>
          </a:bodyPr>
          <a:lstStyle/>
          <a:p>
            <a:pPr marL="681228" indent="-571500"/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Challenging </a:t>
            </a:r>
            <a:r>
              <a:rPr lang="en-US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Seniors to 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Navigate</a:t>
            </a:r>
          </a:p>
          <a:p>
            <a:pPr marL="681228" indent="-571500"/>
            <a:r>
              <a:rPr lang="en-US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Lack 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US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 Capacity to serve growing population</a:t>
            </a:r>
            <a:endParaRPr lang="en-US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indent="0">
              <a:buNone/>
            </a:pPr>
            <a:endParaRPr lang="en-US" sz="4300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>
              <a:buNone/>
            </a:pPr>
            <a:endParaRPr lang="en-US" sz="4300" dirty="0" smtClean="0"/>
          </a:p>
          <a:p>
            <a:endParaRPr lang="en-US" dirty="0" smtClean="0"/>
          </a:p>
          <a:p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3678366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Currently…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536191"/>
            <a:ext cx="7315201" cy="4698353"/>
          </a:xfrm>
        </p:spPr>
        <p:txBody>
          <a:bodyPr/>
          <a:lstStyle/>
          <a:p>
            <a:r>
              <a:rPr lang="en-US" dirty="0" smtClean="0"/>
              <a:t>79,000 seniors in Waukesha County</a:t>
            </a:r>
          </a:p>
          <a:p>
            <a:r>
              <a:rPr lang="en-US" dirty="0" smtClean="0"/>
              <a:t>Preliminary reports from 2015 for specialized transportation:</a:t>
            </a:r>
          </a:p>
          <a:p>
            <a:pPr lvl="1"/>
            <a:r>
              <a:rPr lang="en-US" dirty="0" smtClean="0"/>
              <a:t>1,750 riders</a:t>
            </a:r>
          </a:p>
          <a:p>
            <a:pPr lvl="1"/>
            <a:r>
              <a:rPr lang="en-US" dirty="0" smtClean="0"/>
              <a:t>65,518 rides</a:t>
            </a:r>
          </a:p>
          <a:p>
            <a:pPr lvl="1"/>
            <a:endParaRPr lang="en-US" dirty="0"/>
          </a:p>
          <a:p>
            <a:pPr marL="411480" lvl="1" indent="0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2.2% of current population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254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772526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in 2 </a:t>
            </a:r>
            <a:r>
              <a:rPr lang="en-US" sz="3200" dirty="0"/>
              <a:t>seniors surveyed in Waukesha County </a:t>
            </a:r>
            <a:r>
              <a:rPr lang="en-US" sz="3200" dirty="0" smtClean="0"/>
              <a:t>reported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difficulty 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getting transportation to healthcare appointments. </a:t>
            </a:r>
            <a:b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6220"/>
            <a:ext cx="7620000" cy="4394579"/>
          </a:xfrm>
        </p:spPr>
        <p:txBody>
          <a:bodyPr/>
          <a:lstStyle/>
          <a:p>
            <a:pPr marL="11430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109728" indent="0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66728" y="2195945"/>
            <a:ext cx="34927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/>
              <a:t>Patricia (age 68) is a resident of Waukesha.  </a:t>
            </a:r>
          </a:p>
          <a:p>
            <a:pPr algn="r"/>
            <a:endParaRPr lang="en-US" sz="2000" b="1" dirty="0"/>
          </a:p>
          <a:p>
            <a:pPr algn="r"/>
            <a:r>
              <a:rPr lang="en-US" sz="2000" b="1" dirty="0" smtClean="0"/>
              <a:t>She is a travel training volunteer, a client of Interfaith, has </a:t>
            </a:r>
            <a:r>
              <a:rPr lang="en-US" sz="2000" b="1" dirty="0"/>
              <a:t>macular </a:t>
            </a:r>
            <a:r>
              <a:rPr lang="en-US" sz="2000" b="1" dirty="0" smtClean="0"/>
              <a:t>degeneration, and no longer drives. </a:t>
            </a:r>
            <a:endParaRPr lang="en-US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8584" y="2195945"/>
            <a:ext cx="3217719" cy="3065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8182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10255</TotalTime>
  <Words>1702</Words>
  <Application>Microsoft Macintosh PowerPoint</Application>
  <PresentationFormat>Letter Paper (8.5x11 in)</PresentationFormat>
  <Paragraphs>252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Adjacency</vt:lpstr>
      <vt:lpstr>Find-a-Ride  Waukesha County!  </vt:lpstr>
      <vt:lpstr>Our Team </vt:lpstr>
      <vt:lpstr>Our Methods </vt:lpstr>
      <vt:lpstr>  </vt:lpstr>
      <vt:lpstr>Healthcare  Delivery  Model  Has Changed</vt:lpstr>
      <vt:lpstr>Transportation System</vt:lpstr>
      <vt:lpstr>Result:  Fractured System</vt:lpstr>
      <vt:lpstr>Currently…</vt:lpstr>
      <vt:lpstr>1 in 2 seniors surveyed in Waukesha County reported difficulty getting transportation to healthcare appointments.  </vt:lpstr>
      <vt:lpstr>Mrs. Smith’s Dilemma</vt:lpstr>
      <vt:lpstr>Who To Call?</vt:lpstr>
      <vt:lpstr>Frustrated and With No Ride, Mrs. Smith Cancels Her Appointment</vt:lpstr>
      <vt:lpstr>What is the Impact of Mrs. Smith’s Situation?</vt:lpstr>
      <vt:lpstr>What if …..</vt:lpstr>
      <vt:lpstr>Our Solution:  Find-a-Ride  Waukesha County</vt:lpstr>
      <vt:lpstr>Why Now?</vt:lpstr>
      <vt:lpstr>Currently…</vt:lpstr>
      <vt:lpstr>The need will grow…</vt:lpstr>
      <vt:lpstr>Our research supports the model</vt:lpstr>
      <vt:lpstr>One Call One Click Solution</vt:lpstr>
      <vt:lpstr>Phased-In Approach</vt:lpstr>
      <vt:lpstr>Next Steps:  Operational and Financial Implementation</vt:lpstr>
      <vt:lpstr>Vision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Waukesha County’s Transportation System: Challenges &amp; Opportunities</dc:title>
  <dc:creator>Margaux Shields</dc:creator>
  <cp:lastModifiedBy>Amy Conrick</cp:lastModifiedBy>
  <cp:revision>214</cp:revision>
  <cp:lastPrinted>2016-02-23T17:42:19Z</cp:lastPrinted>
  <dcterms:created xsi:type="dcterms:W3CDTF">2014-08-19T06:16:54Z</dcterms:created>
  <dcterms:modified xsi:type="dcterms:W3CDTF">2016-03-02T20:48:37Z</dcterms:modified>
</cp:coreProperties>
</file>